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 id="2147483698" r:id="rId3"/>
  </p:sldMasterIdLst>
  <p:notesMasterIdLst>
    <p:notesMasterId r:id="rId42"/>
  </p:notesMasterIdLst>
  <p:sldIdLst>
    <p:sldId id="386" r:id="rId4"/>
    <p:sldId id="419" r:id="rId5"/>
    <p:sldId id="488" r:id="rId6"/>
    <p:sldId id="476" r:id="rId7"/>
    <p:sldId id="484" r:id="rId8"/>
    <p:sldId id="402" r:id="rId9"/>
    <p:sldId id="457" r:id="rId10"/>
    <p:sldId id="452" r:id="rId11"/>
    <p:sldId id="453" r:id="rId12"/>
    <p:sldId id="478" r:id="rId13"/>
    <p:sldId id="455" r:id="rId14"/>
    <p:sldId id="456" r:id="rId15"/>
    <p:sldId id="458" r:id="rId16"/>
    <p:sldId id="459" r:id="rId17"/>
    <p:sldId id="460" r:id="rId18"/>
    <p:sldId id="461" r:id="rId19"/>
    <p:sldId id="462" r:id="rId20"/>
    <p:sldId id="463" r:id="rId21"/>
    <p:sldId id="464" r:id="rId22"/>
    <p:sldId id="465" r:id="rId23"/>
    <p:sldId id="466" r:id="rId24"/>
    <p:sldId id="467" r:id="rId25"/>
    <p:sldId id="468" r:id="rId26"/>
    <p:sldId id="469" r:id="rId27"/>
    <p:sldId id="470" r:id="rId28"/>
    <p:sldId id="471" r:id="rId29"/>
    <p:sldId id="479" r:id="rId30"/>
    <p:sldId id="472" r:id="rId31"/>
    <p:sldId id="489" r:id="rId32"/>
    <p:sldId id="475" r:id="rId33"/>
    <p:sldId id="482" r:id="rId34"/>
    <p:sldId id="473" r:id="rId35"/>
    <p:sldId id="481" r:id="rId36"/>
    <p:sldId id="483" r:id="rId37"/>
    <p:sldId id="485" r:id="rId38"/>
    <p:sldId id="487" r:id="rId39"/>
    <p:sldId id="486" r:id="rId40"/>
    <p:sldId id="477" r:id="rId41"/>
  </p:sldIdLst>
  <p:sldSz cx="12192000" cy="6858000"/>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8554"/>
    <a:srgbClr val="D43E01"/>
    <a:srgbClr val="AF3301"/>
    <a:srgbClr val="641D00"/>
    <a:srgbClr val="A1BB22"/>
    <a:srgbClr val="657515"/>
    <a:srgbClr val="C6DE4E"/>
    <a:srgbClr val="899F1D"/>
    <a:srgbClr val="FE8301"/>
    <a:srgbClr val="3DBF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456" autoAdjust="0"/>
    <p:restoredTop sz="90123" autoAdjust="0"/>
  </p:normalViewPr>
  <p:slideViewPr>
    <p:cSldViewPr snapToGrid="0">
      <p:cViewPr varScale="1">
        <p:scale>
          <a:sx n="105" d="100"/>
          <a:sy n="105" d="100"/>
        </p:scale>
        <p:origin x="114" y="360"/>
      </p:cViewPr>
      <p:guideLst/>
    </p:cSldViewPr>
  </p:slideViewPr>
  <p:notesTextViewPr>
    <p:cViewPr>
      <p:scale>
        <a:sx n="20" d="100"/>
        <a:sy n="2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notesMaster" Target="notesMasters/notesMaster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presProps" Target="presProp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ableStyles" Target="tableStyles.xml"/><Relationship Id="rId20" Type="http://schemas.openxmlformats.org/officeDocument/2006/relationships/slide" Target="slides/slide17.xml"/><Relationship Id="rId41"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7020"/>
          </a:xfrm>
          <a:prstGeom prst="rect">
            <a:avLst/>
          </a:prstGeom>
        </p:spPr>
        <p:txBody>
          <a:bodyPr vert="horz" lIns="93031" tIns="46516" rIns="93031" bIns="46516" rtlCol="0"/>
          <a:lstStyle>
            <a:lvl1pPr algn="l">
              <a:defRPr sz="1200"/>
            </a:lvl1pPr>
          </a:lstStyle>
          <a:p>
            <a:endParaRPr lang="en-US" dirty="0"/>
          </a:p>
        </p:txBody>
      </p:sp>
      <p:sp>
        <p:nvSpPr>
          <p:cNvPr id="3" name="Date Placeholder 2"/>
          <p:cNvSpPr>
            <a:spLocks noGrp="1"/>
          </p:cNvSpPr>
          <p:nvPr>
            <p:ph type="dt" idx="1"/>
          </p:nvPr>
        </p:nvSpPr>
        <p:spPr>
          <a:xfrm>
            <a:off x="3848645" y="0"/>
            <a:ext cx="2944283" cy="497020"/>
          </a:xfrm>
          <a:prstGeom prst="rect">
            <a:avLst/>
          </a:prstGeom>
        </p:spPr>
        <p:txBody>
          <a:bodyPr vert="horz" lIns="93031" tIns="46516" rIns="93031" bIns="46516" rtlCol="0"/>
          <a:lstStyle>
            <a:lvl1pPr algn="r">
              <a:defRPr sz="1200"/>
            </a:lvl1pPr>
          </a:lstStyle>
          <a:p>
            <a:fld id="{5ECAAFF2-D610-4957-B6B0-7D72B266B518}" type="datetimeFigureOut">
              <a:rPr lang="en-US" smtClean="0"/>
              <a:t>1/24/2023</a:t>
            </a:fld>
            <a:endParaRPr lang="en-US" dirty="0"/>
          </a:p>
        </p:txBody>
      </p:sp>
      <p:sp>
        <p:nvSpPr>
          <p:cNvPr id="4" name="Slide Image Placeholder 3"/>
          <p:cNvSpPr>
            <a:spLocks noGrp="1" noRot="1" noChangeAspect="1"/>
          </p:cNvSpPr>
          <p:nvPr>
            <p:ph type="sldImg" idx="2"/>
          </p:nvPr>
        </p:nvSpPr>
        <p:spPr>
          <a:xfrm>
            <a:off x="425450" y="1238250"/>
            <a:ext cx="5943600" cy="3343275"/>
          </a:xfrm>
          <a:prstGeom prst="rect">
            <a:avLst/>
          </a:prstGeom>
          <a:noFill/>
          <a:ln w="12700">
            <a:solidFill>
              <a:prstClr val="black"/>
            </a:solidFill>
          </a:ln>
        </p:spPr>
        <p:txBody>
          <a:bodyPr vert="horz" lIns="93031" tIns="46516" rIns="93031" bIns="46516" rtlCol="0" anchor="ctr"/>
          <a:lstStyle/>
          <a:p>
            <a:endParaRPr lang="en-US" dirty="0"/>
          </a:p>
        </p:txBody>
      </p:sp>
      <p:sp>
        <p:nvSpPr>
          <p:cNvPr id="5" name="Notes Placeholder 4"/>
          <p:cNvSpPr>
            <a:spLocks noGrp="1"/>
          </p:cNvSpPr>
          <p:nvPr>
            <p:ph type="body" sz="quarter" idx="3"/>
          </p:nvPr>
        </p:nvSpPr>
        <p:spPr>
          <a:xfrm>
            <a:off x="679450" y="4767263"/>
            <a:ext cx="5435600" cy="3900487"/>
          </a:xfrm>
          <a:prstGeom prst="rect">
            <a:avLst/>
          </a:prstGeom>
        </p:spPr>
        <p:txBody>
          <a:bodyPr vert="horz" lIns="93031" tIns="46516" rIns="93031" bIns="4651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08981"/>
            <a:ext cx="2944283" cy="497019"/>
          </a:xfrm>
          <a:prstGeom prst="rect">
            <a:avLst/>
          </a:prstGeom>
        </p:spPr>
        <p:txBody>
          <a:bodyPr vert="horz" lIns="93031" tIns="46516" rIns="93031" bIns="4651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48645" y="9408981"/>
            <a:ext cx="2944283" cy="497019"/>
          </a:xfrm>
          <a:prstGeom prst="rect">
            <a:avLst/>
          </a:prstGeom>
        </p:spPr>
        <p:txBody>
          <a:bodyPr vert="horz" lIns="93031" tIns="46516" rIns="93031" bIns="46516" rtlCol="0" anchor="b"/>
          <a:lstStyle>
            <a:lvl1pPr algn="r">
              <a:defRPr sz="1200"/>
            </a:lvl1pPr>
          </a:lstStyle>
          <a:p>
            <a:fld id="{45C73934-D492-4443-9427-018DE5D6DDA5}" type="slidenum">
              <a:rPr lang="en-US" smtClean="0"/>
              <a:t>‹#›</a:t>
            </a:fld>
            <a:endParaRPr lang="en-US" dirty="0"/>
          </a:p>
        </p:txBody>
      </p:sp>
    </p:spTree>
    <p:extLst>
      <p:ext uri="{BB962C8B-B14F-4D97-AF65-F5344CB8AC3E}">
        <p14:creationId xmlns:p14="http://schemas.microsoft.com/office/powerpoint/2010/main" val="3945539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33460583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28511025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27307337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13</a:t>
            </a:fld>
            <a:endParaRPr lang="en-US" dirty="0">
              <a:solidFill>
                <a:prstClr val="black"/>
              </a:solidFill>
            </a:endParaRPr>
          </a:p>
        </p:txBody>
      </p:sp>
    </p:spTree>
    <p:extLst>
      <p:ext uri="{BB962C8B-B14F-4D97-AF65-F5344CB8AC3E}">
        <p14:creationId xmlns:p14="http://schemas.microsoft.com/office/powerpoint/2010/main" val="34190084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28573581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15</a:t>
            </a:fld>
            <a:endParaRPr lang="en-US" dirty="0">
              <a:solidFill>
                <a:prstClr val="black"/>
              </a:solidFill>
            </a:endParaRPr>
          </a:p>
        </p:txBody>
      </p:sp>
    </p:spTree>
    <p:extLst>
      <p:ext uri="{BB962C8B-B14F-4D97-AF65-F5344CB8AC3E}">
        <p14:creationId xmlns:p14="http://schemas.microsoft.com/office/powerpoint/2010/main" val="38749334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16</a:t>
            </a:fld>
            <a:endParaRPr lang="en-US" dirty="0">
              <a:solidFill>
                <a:prstClr val="black"/>
              </a:solidFill>
            </a:endParaRPr>
          </a:p>
        </p:txBody>
      </p:sp>
    </p:spTree>
    <p:extLst>
      <p:ext uri="{BB962C8B-B14F-4D97-AF65-F5344CB8AC3E}">
        <p14:creationId xmlns:p14="http://schemas.microsoft.com/office/powerpoint/2010/main" val="29263088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17</a:t>
            </a:fld>
            <a:endParaRPr lang="en-US" dirty="0">
              <a:solidFill>
                <a:prstClr val="black"/>
              </a:solidFill>
            </a:endParaRPr>
          </a:p>
        </p:txBody>
      </p:sp>
    </p:spTree>
    <p:extLst>
      <p:ext uri="{BB962C8B-B14F-4D97-AF65-F5344CB8AC3E}">
        <p14:creationId xmlns:p14="http://schemas.microsoft.com/office/powerpoint/2010/main" val="28683418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18</a:t>
            </a:fld>
            <a:endParaRPr lang="en-US" dirty="0">
              <a:solidFill>
                <a:prstClr val="black"/>
              </a:solidFill>
            </a:endParaRPr>
          </a:p>
        </p:txBody>
      </p:sp>
    </p:spTree>
    <p:extLst>
      <p:ext uri="{BB962C8B-B14F-4D97-AF65-F5344CB8AC3E}">
        <p14:creationId xmlns:p14="http://schemas.microsoft.com/office/powerpoint/2010/main" val="21389625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19</a:t>
            </a:fld>
            <a:endParaRPr lang="en-US" dirty="0">
              <a:solidFill>
                <a:prstClr val="black"/>
              </a:solidFill>
            </a:endParaRPr>
          </a:p>
        </p:txBody>
      </p:sp>
    </p:spTree>
    <p:extLst>
      <p:ext uri="{BB962C8B-B14F-4D97-AF65-F5344CB8AC3E}">
        <p14:creationId xmlns:p14="http://schemas.microsoft.com/office/powerpoint/2010/main" val="23106482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20</a:t>
            </a:fld>
            <a:endParaRPr lang="en-US" dirty="0">
              <a:solidFill>
                <a:prstClr val="black"/>
              </a:solidFill>
            </a:endParaRPr>
          </a:p>
        </p:txBody>
      </p:sp>
    </p:spTree>
    <p:extLst>
      <p:ext uri="{BB962C8B-B14F-4D97-AF65-F5344CB8AC3E}">
        <p14:creationId xmlns:p14="http://schemas.microsoft.com/office/powerpoint/2010/main" val="3772086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37410338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21</a:t>
            </a:fld>
            <a:endParaRPr lang="en-US" dirty="0">
              <a:solidFill>
                <a:prstClr val="black"/>
              </a:solidFill>
            </a:endParaRPr>
          </a:p>
        </p:txBody>
      </p:sp>
    </p:spTree>
    <p:extLst>
      <p:ext uri="{BB962C8B-B14F-4D97-AF65-F5344CB8AC3E}">
        <p14:creationId xmlns:p14="http://schemas.microsoft.com/office/powerpoint/2010/main" val="19227979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22</a:t>
            </a:fld>
            <a:endParaRPr lang="en-US" dirty="0">
              <a:solidFill>
                <a:prstClr val="black"/>
              </a:solidFill>
            </a:endParaRPr>
          </a:p>
        </p:txBody>
      </p:sp>
    </p:spTree>
    <p:extLst>
      <p:ext uri="{BB962C8B-B14F-4D97-AF65-F5344CB8AC3E}">
        <p14:creationId xmlns:p14="http://schemas.microsoft.com/office/powerpoint/2010/main" val="25108691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23</a:t>
            </a:fld>
            <a:endParaRPr lang="en-US" dirty="0">
              <a:solidFill>
                <a:prstClr val="black"/>
              </a:solidFill>
            </a:endParaRPr>
          </a:p>
        </p:txBody>
      </p:sp>
    </p:spTree>
    <p:extLst>
      <p:ext uri="{BB962C8B-B14F-4D97-AF65-F5344CB8AC3E}">
        <p14:creationId xmlns:p14="http://schemas.microsoft.com/office/powerpoint/2010/main" val="28122942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24</a:t>
            </a:fld>
            <a:endParaRPr lang="en-US" dirty="0">
              <a:solidFill>
                <a:prstClr val="black"/>
              </a:solidFill>
            </a:endParaRPr>
          </a:p>
        </p:txBody>
      </p:sp>
    </p:spTree>
    <p:extLst>
      <p:ext uri="{BB962C8B-B14F-4D97-AF65-F5344CB8AC3E}">
        <p14:creationId xmlns:p14="http://schemas.microsoft.com/office/powerpoint/2010/main" val="2034598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25</a:t>
            </a:fld>
            <a:endParaRPr lang="en-US" dirty="0">
              <a:solidFill>
                <a:prstClr val="black"/>
              </a:solidFill>
            </a:endParaRPr>
          </a:p>
        </p:txBody>
      </p:sp>
    </p:spTree>
    <p:extLst>
      <p:ext uri="{BB962C8B-B14F-4D97-AF65-F5344CB8AC3E}">
        <p14:creationId xmlns:p14="http://schemas.microsoft.com/office/powerpoint/2010/main" val="20192825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26</a:t>
            </a:fld>
            <a:endParaRPr lang="en-US" dirty="0">
              <a:solidFill>
                <a:prstClr val="black"/>
              </a:solidFill>
            </a:endParaRPr>
          </a:p>
        </p:txBody>
      </p:sp>
    </p:spTree>
    <p:extLst>
      <p:ext uri="{BB962C8B-B14F-4D97-AF65-F5344CB8AC3E}">
        <p14:creationId xmlns:p14="http://schemas.microsoft.com/office/powerpoint/2010/main" val="29516387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27</a:t>
            </a:fld>
            <a:endParaRPr lang="en-US" dirty="0">
              <a:solidFill>
                <a:prstClr val="black"/>
              </a:solidFill>
            </a:endParaRPr>
          </a:p>
        </p:txBody>
      </p:sp>
    </p:spTree>
    <p:extLst>
      <p:ext uri="{BB962C8B-B14F-4D97-AF65-F5344CB8AC3E}">
        <p14:creationId xmlns:p14="http://schemas.microsoft.com/office/powerpoint/2010/main" val="36607233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28</a:t>
            </a:fld>
            <a:endParaRPr lang="en-US" dirty="0">
              <a:solidFill>
                <a:prstClr val="black"/>
              </a:solidFill>
            </a:endParaRPr>
          </a:p>
        </p:txBody>
      </p:sp>
    </p:spTree>
    <p:extLst>
      <p:ext uri="{BB962C8B-B14F-4D97-AF65-F5344CB8AC3E}">
        <p14:creationId xmlns:p14="http://schemas.microsoft.com/office/powerpoint/2010/main" val="16141968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29</a:t>
            </a:fld>
            <a:endParaRPr lang="en-US" dirty="0">
              <a:solidFill>
                <a:prstClr val="black"/>
              </a:solidFill>
            </a:endParaRPr>
          </a:p>
        </p:txBody>
      </p:sp>
    </p:spTree>
    <p:extLst>
      <p:ext uri="{BB962C8B-B14F-4D97-AF65-F5344CB8AC3E}">
        <p14:creationId xmlns:p14="http://schemas.microsoft.com/office/powerpoint/2010/main" val="2643004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30</a:t>
            </a:fld>
            <a:endParaRPr lang="en-US" dirty="0">
              <a:solidFill>
                <a:prstClr val="black"/>
              </a:solidFill>
            </a:endParaRPr>
          </a:p>
        </p:txBody>
      </p:sp>
    </p:spTree>
    <p:extLst>
      <p:ext uri="{BB962C8B-B14F-4D97-AF65-F5344CB8AC3E}">
        <p14:creationId xmlns:p14="http://schemas.microsoft.com/office/powerpoint/2010/main" val="78513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369175276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31</a:t>
            </a:fld>
            <a:endParaRPr lang="en-US" dirty="0">
              <a:solidFill>
                <a:prstClr val="black"/>
              </a:solidFill>
            </a:endParaRPr>
          </a:p>
        </p:txBody>
      </p:sp>
    </p:spTree>
    <p:extLst>
      <p:ext uri="{BB962C8B-B14F-4D97-AF65-F5344CB8AC3E}">
        <p14:creationId xmlns:p14="http://schemas.microsoft.com/office/powerpoint/2010/main" val="38231812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32</a:t>
            </a:fld>
            <a:endParaRPr lang="en-US" dirty="0">
              <a:solidFill>
                <a:prstClr val="black"/>
              </a:solidFill>
            </a:endParaRPr>
          </a:p>
        </p:txBody>
      </p:sp>
    </p:spTree>
    <p:extLst>
      <p:ext uri="{BB962C8B-B14F-4D97-AF65-F5344CB8AC3E}">
        <p14:creationId xmlns:p14="http://schemas.microsoft.com/office/powerpoint/2010/main" val="305948889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33</a:t>
            </a:fld>
            <a:endParaRPr lang="en-US" dirty="0">
              <a:solidFill>
                <a:prstClr val="black"/>
              </a:solidFill>
            </a:endParaRPr>
          </a:p>
        </p:txBody>
      </p:sp>
    </p:spTree>
    <p:extLst>
      <p:ext uri="{BB962C8B-B14F-4D97-AF65-F5344CB8AC3E}">
        <p14:creationId xmlns:p14="http://schemas.microsoft.com/office/powerpoint/2010/main" val="8332205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34</a:t>
            </a:fld>
            <a:endParaRPr lang="en-US" dirty="0">
              <a:solidFill>
                <a:prstClr val="black"/>
              </a:solidFill>
            </a:endParaRPr>
          </a:p>
        </p:txBody>
      </p:sp>
    </p:spTree>
    <p:extLst>
      <p:ext uri="{BB962C8B-B14F-4D97-AF65-F5344CB8AC3E}">
        <p14:creationId xmlns:p14="http://schemas.microsoft.com/office/powerpoint/2010/main" val="359254768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35</a:t>
            </a:fld>
            <a:endParaRPr lang="en-US" dirty="0">
              <a:solidFill>
                <a:prstClr val="black"/>
              </a:solidFill>
            </a:endParaRPr>
          </a:p>
        </p:txBody>
      </p:sp>
    </p:spTree>
    <p:extLst>
      <p:ext uri="{BB962C8B-B14F-4D97-AF65-F5344CB8AC3E}">
        <p14:creationId xmlns:p14="http://schemas.microsoft.com/office/powerpoint/2010/main" val="1610289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36</a:t>
            </a:fld>
            <a:endParaRPr lang="en-US" dirty="0">
              <a:solidFill>
                <a:prstClr val="black"/>
              </a:solidFill>
            </a:endParaRPr>
          </a:p>
        </p:txBody>
      </p:sp>
    </p:spTree>
    <p:extLst>
      <p:ext uri="{BB962C8B-B14F-4D97-AF65-F5344CB8AC3E}">
        <p14:creationId xmlns:p14="http://schemas.microsoft.com/office/powerpoint/2010/main" val="25436051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37</a:t>
            </a:fld>
            <a:endParaRPr lang="en-US" dirty="0">
              <a:solidFill>
                <a:prstClr val="black"/>
              </a:solidFill>
            </a:endParaRPr>
          </a:p>
        </p:txBody>
      </p:sp>
    </p:spTree>
    <p:extLst>
      <p:ext uri="{BB962C8B-B14F-4D97-AF65-F5344CB8AC3E}">
        <p14:creationId xmlns:p14="http://schemas.microsoft.com/office/powerpoint/2010/main" val="722887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1034146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7935420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7656194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76866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37531365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283046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197C7443-EAE2-4C29-B4BD-B00F07A030A9}" type="datetimeFigureOut">
              <a:rPr lang="en-US" smtClean="0"/>
              <a:t>1/24/2023</a:t>
            </a:fld>
            <a:endParaRPr lang="en-US"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2ED4C3CB-8FCE-4E6E-8BD4-52AFDB958BF7}" type="slidenum">
              <a:rPr lang="en-US" smtClean="0"/>
              <a:t>‹#›</a:t>
            </a:fld>
            <a:endParaRPr lang="en-US" dirty="0"/>
          </a:p>
        </p:txBody>
      </p:sp>
    </p:spTree>
    <p:extLst>
      <p:ext uri="{BB962C8B-B14F-4D97-AF65-F5344CB8AC3E}">
        <p14:creationId xmlns:p14="http://schemas.microsoft.com/office/powerpoint/2010/main" val="1896419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2 Col Text">
    <p:spTree>
      <p:nvGrpSpPr>
        <p:cNvPr id="1" name=""/>
        <p:cNvGrpSpPr/>
        <p:nvPr/>
      </p:nvGrpSpPr>
      <p:grpSpPr>
        <a:xfrm>
          <a:off x="0" y="0"/>
          <a:ext cx="0" cy="0"/>
          <a:chOff x="0" y="0"/>
          <a:chExt cx="0" cy="0"/>
        </a:xfrm>
      </p:grpSpPr>
      <p:sp>
        <p:nvSpPr>
          <p:cNvPr id="10" name="Text Placeholder 9"/>
          <p:cNvSpPr>
            <a:spLocks noGrp="1"/>
          </p:cNvSpPr>
          <p:nvPr>
            <p:ph type="body" sz="quarter" idx="10"/>
          </p:nvPr>
        </p:nvSpPr>
        <p:spPr>
          <a:xfrm>
            <a:off x="507226" y="382630"/>
            <a:ext cx="11009271" cy="642938"/>
          </a:xfrm>
          <a:prstGeom prst="rect">
            <a:avLst/>
          </a:prstGeom>
        </p:spPr>
        <p:txBody>
          <a:bodyPr/>
          <a:lstStyle>
            <a:lvl1pPr marL="0" indent="0">
              <a:buNone/>
              <a:defRPr sz="4400">
                <a:solidFill>
                  <a:schemeClr val="tx1">
                    <a:lumMod val="85000"/>
                    <a:lumOff val="15000"/>
                  </a:schemeClr>
                </a:solidFill>
                <a:latin typeface="Lato Medium"/>
              </a:defRPr>
            </a:lvl1pPr>
          </a:lstStyle>
          <a:p>
            <a:pPr lvl="0"/>
            <a:endParaRPr lang="en-US" dirty="0"/>
          </a:p>
        </p:txBody>
      </p:sp>
      <p:sp>
        <p:nvSpPr>
          <p:cNvPr id="11" name="Text Placeholder 9"/>
          <p:cNvSpPr>
            <a:spLocks noGrp="1"/>
          </p:cNvSpPr>
          <p:nvPr>
            <p:ph type="body" sz="quarter" idx="11"/>
          </p:nvPr>
        </p:nvSpPr>
        <p:spPr>
          <a:xfrm>
            <a:off x="531941" y="942806"/>
            <a:ext cx="10984556" cy="305229"/>
          </a:xfrm>
          <a:prstGeom prst="rect">
            <a:avLst/>
          </a:prstGeom>
        </p:spPr>
        <p:txBody>
          <a:bodyPr/>
          <a:lstStyle>
            <a:lvl1pPr marL="0" indent="0">
              <a:buNone/>
              <a:defRPr sz="1400">
                <a:solidFill>
                  <a:schemeClr val="bg1">
                    <a:lumMod val="50000"/>
                  </a:schemeClr>
                </a:solidFill>
                <a:latin typeface="Lato Light" panose="020F0302020204030203" pitchFamily="34" charset="0"/>
              </a:defRPr>
            </a:lvl1pPr>
          </a:lstStyle>
          <a:p>
            <a:pPr lvl="0"/>
            <a:endParaRPr lang="en-US" dirty="0"/>
          </a:p>
        </p:txBody>
      </p:sp>
      <p:sp>
        <p:nvSpPr>
          <p:cNvPr id="3" name="Content Placeholder 2"/>
          <p:cNvSpPr>
            <a:spLocks noGrp="1"/>
          </p:cNvSpPr>
          <p:nvPr>
            <p:ph sz="quarter" idx="12"/>
          </p:nvPr>
        </p:nvSpPr>
        <p:spPr>
          <a:xfrm>
            <a:off x="531939" y="2005873"/>
            <a:ext cx="10984557" cy="4127500"/>
          </a:xfrm>
          <a:prstGeom prst="rect">
            <a:avLst/>
          </a:prstGeom>
        </p:spPr>
        <p:txBody>
          <a:bodyPr numCol="2" spcCol="365760"/>
          <a:lstStyle>
            <a:lvl1pPr marL="0" indent="0" algn="just">
              <a:buNone/>
              <a:defRPr sz="1600">
                <a:solidFill>
                  <a:schemeClr val="tx1">
                    <a:lumMod val="75000"/>
                    <a:lumOff val="25000"/>
                  </a:schemeClr>
                </a:solidFill>
                <a:latin typeface="Lato" panose="020F0502020204030203" pitchFamily="34" charset="0"/>
              </a:defRPr>
            </a:lvl1pPr>
            <a:lvl2pPr marL="457200" indent="0" algn="just">
              <a:buNone/>
              <a:defRPr sz="1600">
                <a:solidFill>
                  <a:schemeClr val="tx1">
                    <a:lumMod val="75000"/>
                    <a:lumOff val="25000"/>
                  </a:schemeClr>
                </a:solidFill>
                <a:latin typeface="Lato" panose="020F0502020204030203" pitchFamily="34" charset="0"/>
              </a:defRPr>
            </a:lvl2pPr>
            <a:lvl3pPr marL="914400" indent="0" algn="just">
              <a:buNone/>
              <a:defRPr sz="1600">
                <a:solidFill>
                  <a:schemeClr val="tx1">
                    <a:lumMod val="75000"/>
                    <a:lumOff val="25000"/>
                  </a:schemeClr>
                </a:solidFill>
                <a:latin typeface="Lato" panose="020F0502020204030203" pitchFamily="34" charset="0"/>
              </a:defRPr>
            </a:lvl3pPr>
            <a:lvl4pPr marL="1371600" indent="0" algn="just">
              <a:buNone/>
              <a:defRPr sz="1600">
                <a:solidFill>
                  <a:schemeClr val="tx1">
                    <a:lumMod val="75000"/>
                    <a:lumOff val="25000"/>
                  </a:schemeClr>
                </a:solidFill>
                <a:latin typeface="Lato" panose="020F0502020204030203" pitchFamily="34" charset="0"/>
              </a:defRPr>
            </a:lvl4pPr>
            <a:lvl5pPr marL="1828800" indent="0" algn="just">
              <a:buNone/>
              <a:defRPr sz="1600">
                <a:solidFill>
                  <a:schemeClr val="tx1">
                    <a:lumMod val="75000"/>
                    <a:lumOff val="25000"/>
                  </a:schemeClr>
                </a:solidFill>
                <a:latin typeface="Lato" panose="020F0502020204030203" pitchFamily="34" charset="0"/>
              </a:defRPr>
            </a:lvl5pPr>
          </a:lstStyle>
          <a:p>
            <a:pPr lvl="0"/>
            <a:endParaRPr lang="en-US" dirty="0"/>
          </a:p>
        </p:txBody>
      </p:sp>
      <p:sp>
        <p:nvSpPr>
          <p:cNvPr id="6" name="Content Placeholder 2"/>
          <p:cNvSpPr>
            <a:spLocks noGrp="1"/>
          </p:cNvSpPr>
          <p:nvPr>
            <p:ph sz="quarter" idx="13"/>
          </p:nvPr>
        </p:nvSpPr>
        <p:spPr>
          <a:xfrm>
            <a:off x="531939" y="1402454"/>
            <a:ext cx="10984557" cy="572570"/>
          </a:xfrm>
          <a:prstGeom prst="rect">
            <a:avLst/>
          </a:prstGeom>
        </p:spPr>
        <p:txBody>
          <a:bodyPr/>
          <a:lstStyle>
            <a:lvl1pPr marL="0" indent="0">
              <a:buNone/>
              <a:defRPr sz="1600">
                <a:solidFill>
                  <a:schemeClr val="tx1">
                    <a:lumMod val="75000"/>
                    <a:lumOff val="25000"/>
                  </a:schemeClr>
                </a:solidFill>
                <a:latin typeface="Lato" panose="020F0502020204030203" pitchFamily="34" charset="0"/>
              </a:defRPr>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pic>
        <p:nvPicPr>
          <p:cNvPr id="7" name="Picture 6">
            <a:extLst>
              <a:ext uri="{FF2B5EF4-FFF2-40B4-BE49-F238E27FC236}">
                <a16:creationId xmlns:a16="http://schemas.microsoft.com/office/drawing/2014/main" id="{2EA037FC-E080-45CC-B8C8-29881D7E4CB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54206" r="91006" b="-7006"/>
          <a:stretch/>
        </p:blipFill>
        <p:spPr>
          <a:xfrm>
            <a:off x="156459" y="5825067"/>
            <a:ext cx="1240541" cy="964932"/>
          </a:xfrm>
          <a:prstGeom prst="rect">
            <a:avLst/>
          </a:prstGeom>
        </p:spPr>
      </p:pic>
    </p:spTree>
    <p:extLst>
      <p:ext uri="{BB962C8B-B14F-4D97-AF65-F5344CB8AC3E}">
        <p14:creationId xmlns:p14="http://schemas.microsoft.com/office/powerpoint/2010/main" val="3774233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Col Text">
    <p:spTree>
      <p:nvGrpSpPr>
        <p:cNvPr id="1" name=""/>
        <p:cNvGrpSpPr/>
        <p:nvPr/>
      </p:nvGrpSpPr>
      <p:grpSpPr>
        <a:xfrm>
          <a:off x="0" y="0"/>
          <a:ext cx="0" cy="0"/>
          <a:chOff x="0" y="0"/>
          <a:chExt cx="0" cy="0"/>
        </a:xfrm>
      </p:grpSpPr>
      <p:sp>
        <p:nvSpPr>
          <p:cNvPr id="10" name="Text Placeholder 9"/>
          <p:cNvSpPr>
            <a:spLocks noGrp="1"/>
          </p:cNvSpPr>
          <p:nvPr>
            <p:ph type="body" sz="quarter" idx="10"/>
          </p:nvPr>
        </p:nvSpPr>
        <p:spPr>
          <a:xfrm>
            <a:off x="507226" y="382630"/>
            <a:ext cx="11009271" cy="642938"/>
          </a:xfrm>
          <a:prstGeom prst="rect">
            <a:avLst/>
          </a:prstGeom>
        </p:spPr>
        <p:txBody>
          <a:bodyPr/>
          <a:lstStyle>
            <a:lvl1pPr marL="0" indent="0">
              <a:buNone/>
              <a:defRPr sz="4400">
                <a:solidFill>
                  <a:schemeClr val="tx1">
                    <a:lumMod val="85000"/>
                    <a:lumOff val="15000"/>
                  </a:schemeClr>
                </a:solidFill>
                <a:latin typeface="Lato Medium"/>
              </a:defRPr>
            </a:lvl1pPr>
          </a:lstStyle>
          <a:p>
            <a:pPr lvl="0"/>
            <a:endParaRPr lang="en-US" dirty="0"/>
          </a:p>
        </p:txBody>
      </p:sp>
      <p:sp>
        <p:nvSpPr>
          <p:cNvPr id="11" name="Text Placeholder 9"/>
          <p:cNvSpPr>
            <a:spLocks noGrp="1"/>
          </p:cNvSpPr>
          <p:nvPr>
            <p:ph type="body" sz="quarter" idx="11"/>
          </p:nvPr>
        </p:nvSpPr>
        <p:spPr>
          <a:xfrm>
            <a:off x="531941" y="942806"/>
            <a:ext cx="10984556" cy="305229"/>
          </a:xfrm>
          <a:prstGeom prst="rect">
            <a:avLst/>
          </a:prstGeom>
        </p:spPr>
        <p:txBody>
          <a:bodyPr/>
          <a:lstStyle>
            <a:lvl1pPr marL="0" indent="0">
              <a:buNone/>
              <a:defRPr sz="1400">
                <a:solidFill>
                  <a:schemeClr val="bg1">
                    <a:lumMod val="50000"/>
                  </a:schemeClr>
                </a:solidFill>
                <a:latin typeface="Lato Light" panose="020F0302020204030203" pitchFamily="34" charset="0"/>
              </a:defRPr>
            </a:lvl1pPr>
          </a:lstStyle>
          <a:p>
            <a:pPr lvl="0"/>
            <a:endParaRPr lang="en-US" dirty="0"/>
          </a:p>
        </p:txBody>
      </p:sp>
      <p:sp>
        <p:nvSpPr>
          <p:cNvPr id="3" name="Content Placeholder 2"/>
          <p:cNvSpPr>
            <a:spLocks noGrp="1"/>
          </p:cNvSpPr>
          <p:nvPr>
            <p:ph sz="quarter" idx="12"/>
          </p:nvPr>
        </p:nvSpPr>
        <p:spPr>
          <a:xfrm>
            <a:off x="531939" y="2005873"/>
            <a:ext cx="10984557" cy="4127500"/>
          </a:xfrm>
          <a:prstGeom prst="rect">
            <a:avLst/>
          </a:prstGeom>
        </p:spPr>
        <p:txBody>
          <a:bodyPr numCol="3" spcCol="365760"/>
          <a:lstStyle>
            <a:lvl1pPr marL="0" indent="0" algn="just">
              <a:buNone/>
              <a:defRPr sz="1600">
                <a:solidFill>
                  <a:schemeClr val="tx1">
                    <a:lumMod val="75000"/>
                    <a:lumOff val="25000"/>
                  </a:schemeClr>
                </a:solidFill>
                <a:latin typeface="Lato" panose="020F0502020204030203" pitchFamily="34" charset="0"/>
              </a:defRPr>
            </a:lvl1pPr>
            <a:lvl2pPr marL="457200" indent="0" algn="just">
              <a:buNone/>
              <a:defRPr sz="1600">
                <a:solidFill>
                  <a:schemeClr val="tx1">
                    <a:lumMod val="75000"/>
                    <a:lumOff val="25000"/>
                  </a:schemeClr>
                </a:solidFill>
                <a:latin typeface="Lato" panose="020F0502020204030203" pitchFamily="34" charset="0"/>
              </a:defRPr>
            </a:lvl2pPr>
            <a:lvl3pPr marL="914400" indent="0" algn="just">
              <a:buNone/>
              <a:defRPr sz="1600">
                <a:solidFill>
                  <a:schemeClr val="tx1">
                    <a:lumMod val="75000"/>
                    <a:lumOff val="25000"/>
                  </a:schemeClr>
                </a:solidFill>
                <a:latin typeface="Lato" panose="020F0502020204030203" pitchFamily="34" charset="0"/>
              </a:defRPr>
            </a:lvl3pPr>
            <a:lvl4pPr marL="1371600" indent="0" algn="just">
              <a:buNone/>
              <a:defRPr sz="1600">
                <a:solidFill>
                  <a:schemeClr val="tx1">
                    <a:lumMod val="75000"/>
                    <a:lumOff val="25000"/>
                  </a:schemeClr>
                </a:solidFill>
                <a:latin typeface="Lato" panose="020F0502020204030203" pitchFamily="34" charset="0"/>
              </a:defRPr>
            </a:lvl4pPr>
            <a:lvl5pPr marL="1828800" indent="0" algn="just">
              <a:buNone/>
              <a:defRPr sz="1600">
                <a:solidFill>
                  <a:schemeClr val="tx1">
                    <a:lumMod val="75000"/>
                    <a:lumOff val="25000"/>
                  </a:schemeClr>
                </a:solidFill>
                <a:latin typeface="Lato" panose="020F0502020204030203" pitchFamily="34" charset="0"/>
              </a:defRPr>
            </a:lvl5pPr>
          </a:lstStyle>
          <a:p>
            <a:pPr lvl="0"/>
            <a:endParaRPr lang="en-US" dirty="0"/>
          </a:p>
        </p:txBody>
      </p:sp>
      <p:sp>
        <p:nvSpPr>
          <p:cNvPr id="6" name="Content Placeholder 2"/>
          <p:cNvSpPr>
            <a:spLocks noGrp="1"/>
          </p:cNvSpPr>
          <p:nvPr>
            <p:ph sz="quarter" idx="13"/>
          </p:nvPr>
        </p:nvSpPr>
        <p:spPr>
          <a:xfrm>
            <a:off x="531939" y="1402454"/>
            <a:ext cx="10984557" cy="572570"/>
          </a:xfrm>
          <a:prstGeom prst="rect">
            <a:avLst/>
          </a:prstGeom>
        </p:spPr>
        <p:txBody>
          <a:bodyPr/>
          <a:lstStyle>
            <a:lvl1pPr marL="0" indent="0">
              <a:buNone/>
              <a:defRPr sz="1600">
                <a:solidFill>
                  <a:schemeClr val="tx1">
                    <a:lumMod val="75000"/>
                    <a:lumOff val="25000"/>
                  </a:schemeClr>
                </a:solidFill>
                <a:latin typeface="Lato" panose="020F0502020204030203" pitchFamily="34" charset="0"/>
              </a:defRPr>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pic>
        <p:nvPicPr>
          <p:cNvPr id="7" name="Picture 6">
            <a:extLst>
              <a:ext uri="{FF2B5EF4-FFF2-40B4-BE49-F238E27FC236}">
                <a16:creationId xmlns:a16="http://schemas.microsoft.com/office/drawing/2014/main" id="{C3F75251-4F39-4BD4-BBAC-C6C6D417955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54206" r="91006" b="-7006"/>
          <a:stretch/>
        </p:blipFill>
        <p:spPr>
          <a:xfrm>
            <a:off x="139526" y="5893068"/>
            <a:ext cx="1240541" cy="964932"/>
          </a:xfrm>
          <a:prstGeom prst="rect">
            <a:avLst/>
          </a:prstGeom>
        </p:spPr>
      </p:pic>
    </p:spTree>
    <p:extLst>
      <p:ext uri="{BB962C8B-B14F-4D97-AF65-F5344CB8AC3E}">
        <p14:creationId xmlns:p14="http://schemas.microsoft.com/office/powerpoint/2010/main" val="2162621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Wide Text">
    <p:spTree>
      <p:nvGrpSpPr>
        <p:cNvPr id="1" name=""/>
        <p:cNvGrpSpPr/>
        <p:nvPr/>
      </p:nvGrpSpPr>
      <p:grpSpPr>
        <a:xfrm>
          <a:off x="0" y="0"/>
          <a:ext cx="0" cy="0"/>
          <a:chOff x="0" y="0"/>
          <a:chExt cx="0" cy="0"/>
        </a:xfrm>
      </p:grpSpPr>
      <p:sp>
        <p:nvSpPr>
          <p:cNvPr id="10" name="Text Placeholder 9"/>
          <p:cNvSpPr>
            <a:spLocks noGrp="1"/>
          </p:cNvSpPr>
          <p:nvPr>
            <p:ph type="body" sz="quarter" idx="10"/>
          </p:nvPr>
        </p:nvSpPr>
        <p:spPr>
          <a:xfrm>
            <a:off x="507226" y="382630"/>
            <a:ext cx="11009271" cy="642938"/>
          </a:xfrm>
          <a:prstGeom prst="rect">
            <a:avLst/>
          </a:prstGeom>
        </p:spPr>
        <p:txBody>
          <a:bodyPr/>
          <a:lstStyle>
            <a:lvl1pPr marL="0" indent="0">
              <a:buNone/>
              <a:defRPr sz="4400">
                <a:solidFill>
                  <a:schemeClr val="tx1">
                    <a:lumMod val="85000"/>
                    <a:lumOff val="15000"/>
                  </a:schemeClr>
                </a:solidFill>
                <a:latin typeface="Lato Medium"/>
              </a:defRPr>
            </a:lvl1pPr>
          </a:lstStyle>
          <a:p>
            <a:pPr lvl="0"/>
            <a:endParaRPr lang="en-US" dirty="0"/>
          </a:p>
        </p:txBody>
      </p:sp>
      <p:sp>
        <p:nvSpPr>
          <p:cNvPr id="11" name="Text Placeholder 9"/>
          <p:cNvSpPr>
            <a:spLocks noGrp="1"/>
          </p:cNvSpPr>
          <p:nvPr>
            <p:ph type="body" sz="quarter" idx="11"/>
          </p:nvPr>
        </p:nvSpPr>
        <p:spPr>
          <a:xfrm>
            <a:off x="531941" y="942806"/>
            <a:ext cx="10984556" cy="305229"/>
          </a:xfrm>
          <a:prstGeom prst="rect">
            <a:avLst/>
          </a:prstGeom>
        </p:spPr>
        <p:txBody>
          <a:bodyPr/>
          <a:lstStyle>
            <a:lvl1pPr marL="0" indent="0">
              <a:buNone/>
              <a:defRPr sz="1400">
                <a:solidFill>
                  <a:schemeClr val="bg1">
                    <a:lumMod val="50000"/>
                  </a:schemeClr>
                </a:solidFill>
                <a:latin typeface="Lato Light" panose="020F0302020204030203" pitchFamily="34" charset="0"/>
              </a:defRPr>
            </a:lvl1pPr>
          </a:lstStyle>
          <a:p>
            <a:pPr lvl="0"/>
            <a:endParaRPr lang="en-US" dirty="0"/>
          </a:p>
        </p:txBody>
      </p:sp>
      <p:sp>
        <p:nvSpPr>
          <p:cNvPr id="3" name="Content Placeholder 2"/>
          <p:cNvSpPr>
            <a:spLocks noGrp="1"/>
          </p:cNvSpPr>
          <p:nvPr>
            <p:ph sz="quarter" idx="12"/>
          </p:nvPr>
        </p:nvSpPr>
        <p:spPr>
          <a:xfrm>
            <a:off x="531939" y="2005873"/>
            <a:ext cx="10984557" cy="4127500"/>
          </a:xfrm>
          <a:prstGeom prst="rect">
            <a:avLst/>
          </a:prstGeom>
        </p:spPr>
        <p:txBody>
          <a:bodyPr numCol="1" spcCol="365760"/>
          <a:lstStyle>
            <a:lvl1pPr marL="0" indent="0" algn="just">
              <a:buNone/>
              <a:defRPr sz="1600">
                <a:solidFill>
                  <a:schemeClr val="tx1">
                    <a:lumMod val="75000"/>
                    <a:lumOff val="25000"/>
                  </a:schemeClr>
                </a:solidFill>
                <a:latin typeface="Lato" panose="020F0502020204030203" pitchFamily="34" charset="0"/>
              </a:defRPr>
            </a:lvl1pPr>
            <a:lvl2pPr marL="457200" indent="0" algn="just">
              <a:buNone/>
              <a:defRPr sz="1600">
                <a:solidFill>
                  <a:schemeClr val="tx1">
                    <a:lumMod val="75000"/>
                    <a:lumOff val="25000"/>
                  </a:schemeClr>
                </a:solidFill>
                <a:latin typeface="Lato" panose="020F0502020204030203" pitchFamily="34" charset="0"/>
              </a:defRPr>
            </a:lvl2pPr>
            <a:lvl3pPr marL="914400" indent="0" algn="just">
              <a:buNone/>
              <a:defRPr sz="1600">
                <a:solidFill>
                  <a:schemeClr val="tx1">
                    <a:lumMod val="75000"/>
                    <a:lumOff val="25000"/>
                  </a:schemeClr>
                </a:solidFill>
                <a:latin typeface="Lato" panose="020F0502020204030203" pitchFamily="34" charset="0"/>
              </a:defRPr>
            </a:lvl3pPr>
            <a:lvl4pPr marL="1371600" indent="0" algn="just">
              <a:buNone/>
              <a:defRPr sz="1600">
                <a:solidFill>
                  <a:schemeClr val="tx1">
                    <a:lumMod val="75000"/>
                    <a:lumOff val="25000"/>
                  </a:schemeClr>
                </a:solidFill>
                <a:latin typeface="Lato" panose="020F0502020204030203" pitchFamily="34" charset="0"/>
              </a:defRPr>
            </a:lvl4pPr>
            <a:lvl5pPr marL="1828800" indent="0" algn="just">
              <a:buNone/>
              <a:defRPr sz="1600">
                <a:solidFill>
                  <a:schemeClr val="tx1">
                    <a:lumMod val="75000"/>
                    <a:lumOff val="25000"/>
                  </a:schemeClr>
                </a:solidFill>
                <a:latin typeface="Lato" panose="020F0502020204030203" pitchFamily="34" charset="0"/>
              </a:defRPr>
            </a:lvl5pPr>
          </a:lstStyle>
          <a:p>
            <a:pPr lvl="0"/>
            <a:endParaRPr lang="en-US" dirty="0"/>
          </a:p>
        </p:txBody>
      </p:sp>
      <p:sp>
        <p:nvSpPr>
          <p:cNvPr id="6" name="Content Placeholder 2"/>
          <p:cNvSpPr>
            <a:spLocks noGrp="1"/>
          </p:cNvSpPr>
          <p:nvPr>
            <p:ph sz="quarter" idx="13"/>
          </p:nvPr>
        </p:nvSpPr>
        <p:spPr>
          <a:xfrm>
            <a:off x="531939" y="1402454"/>
            <a:ext cx="10984557" cy="572570"/>
          </a:xfrm>
          <a:prstGeom prst="rect">
            <a:avLst/>
          </a:prstGeom>
        </p:spPr>
        <p:txBody>
          <a:bodyPr/>
          <a:lstStyle>
            <a:lvl1pPr marL="0" indent="0">
              <a:buNone/>
              <a:defRPr sz="1600">
                <a:solidFill>
                  <a:schemeClr val="tx1">
                    <a:lumMod val="75000"/>
                    <a:lumOff val="25000"/>
                  </a:schemeClr>
                </a:solidFill>
                <a:latin typeface="Lato" panose="020F0502020204030203" pitchFamily="34" charset="0"/>
              </a:defRPr>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Tree>
    <p:extLst>
      <p:ext uri="{BB962C8B-B14F-4D97-AF65-F5344CB8AC3E}">
        <p14:creationId xmlns:p14="http://schemas.microsoft.com/office/powerpoint/2010/main" val="3313357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Text Placeholder 9"/>
          <p:cNvSpPr>
            <a:spLocks noGrp="1"/>
          </p:cNvSpPr>
          <p:nvPr>
            <p:ph type="body" sz="quarter" idx="10"/>
          </p:nvPr>
        </p:nvSpPr>
        <p:spPr>
          <a:xfrm>
            <a:off x="507226" y="382630"/>
            <a:ext cx="11009271" cy="642938"/>
          </a:xfrm>
          <a:prstGeom prst="rect">
            <a:avLst/>
          </a:prstGeom>
        </p:spPr>
        <p:txBody>
          <a:bodyPr/>
          <a:lstStyle>
            <a:lvl1pPr marL="0" indent="0">
              <a:buNone/>
              <a:defRPr sz="4400">
                <a:solidFill>
                  <a:schemeClr val="tx1">
                    <a:lumMod val="85000"/>
                    <a:lumOff val="15000"/>
                  </a:schemeClr>
                </a:solidFill>
                <a:latin typeface="Lato Medium"/>
              </a:defRPr>
            </a:lvl1pPr>
          </a:lstStyle>
          <a:p>
            <a:pPr lvl="0"/>
            <a:endParaRPr lang="en-US" dirty="0"/>
          </a:p>
        </p:txBody>
      </p:sp>
      <p:sp>
        <p:nvSpPr>
          <p:cNvPr id="11" name="Text Placeholder 9"/>
          <p:cNvSpPr>
            <a:spLocks noGrp="1"/>
          </p:cNvSpPr>
          <p:nvPr>
            <p:ph type="body" sz="quarter" idx="11"/>
          </p:nvPr>
        </p:nvSpPr>
        <p:spPr>
          <a:xfrm>
            <a:off x="531940" y="942806"/>
            <a:ext cx="10984557" cy="305229"/>
          </a:xfrm>
          <a:prstGeom prst="rect">
            <a:avLst/>
          </a:prstGeom>
        </p:spPr>
        <p:txBody>
          <a:bodyPr/>
          <a:lstStyle>
            <a:lvl1pPr marL="0" indent="0">
              <a:buNone/>
              <a:defRPr sz="1400">
                <a:solidFill>
                  <a:schemeClr val="bg1">
                    <a:lumMod val="50000"/>
                  </a:schemeClr>
                </a:solidFill>
                <a:latin typeface="Lato Light" panose="020F0302020204030203" pitchFamily="34" charset="0"/>
              </a:defRPr>
            </a:lvl1pPr>
          </a:lstStyle>
          <a:p>
            <a:pPr lvl="0"/>
            <a:endParaRPr lang="en-US" dirty="0"/>
          </a:p>
        </p:txBody>
      </p:sp>
    </p:spTree>
    <p:extLst>
      <p:ext uri="{BB962C8B-B14F-4D97-AF65-F5344CB8AC3E}">
        <p14:creationId xmlns:p14="http://schemas.microsoft.com/office/powerpoint/2010/main" val="871251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ide Text">
    <p:spTree>
      <p:nvGrpSpPr>
        <p:cNvPr id="1" name=""/>
        <p:cNvGrpSpPr/>
        <p:nvPr/>
      </p:nvGrpSpPr>
      <p:grpSpPr>
        <a:xfrm>
          <a:off x="0" y="0"/>
          <a:ext cx="0" cy="0"/>
          <a:chOff x="0" y="0"/>
          <a:chExt cx="0" cy="0"/>
        </a:xfrm>
      </p:grpSpPr>
      <p:sp>
        <p:nvSpPr>
          <p:cNvPr id="10" name="Text Placeholder 9"/>
          <p:cNvSpPr>
            <a:spLocks noGrp="1"/>
          </p:cNvSpPr>
          <p:nvPr>
            <p:ph type="body" sz="quarter" idx="10"/>
          </p:nvPr>
        </p:nvSpPr>
        <p:spPr>
          <a:xfrm>
            <a:off x="507226" y="382630"/>
            <a:ext cx="11009271" cy="642938"/>
          </a:xfrm>
          <a:prstGeom prst="rect">
            <a:avLst/>
          </a:prstGeom>
        </p:spPr>
        <p:txBody>
          <a:bodyPr/>
          <a:lstStyle>
            <a:lvl1pPr marL="0" indent="0">
              <a:buNone/>
              <a:defRPr sz="4400">
                <a:solidFill>
                  <a:schemeClr val="tx1">
                    <a:lumMod val="85000"/>
                    <a:lumOff val="15000"/>
                  </a:schemeClr>
                </a:solidFill>
                <a:latin typeface="Lato Medium"/>
              </a:defRPr>
            </a:lvl1pPr>
          </a:lstStyle>
          <a:p>
            <a:pPr lvl="0"/>
            <a:endParaRPr lang="en-US" dirty="0"/>
          </a:p>
        </p:txBody>
      </p:sp>
      <p:sp>
        <p:nvSpPr>
          <p:cNvPr id="11" name="Text Placeholder 9"/>
          <p:cNvSpPr>
            <a:spLocks noGrp="1"/>
          </p:cNvSpPr>
          <p:nvPr>
            <p:ph type="body" sz="quarter" idx="11"/>
          </p:nvPr>
        </p:nvSpPr>
        <p:spPr>
          <a:xfrm>
            <a:off x="531941" y="942806"/>
            <a:ext cx="10984556" cy="305229"/>
          </a:xfrm>
          <a:prstGeom prst="rect">
            <a:avLst/>
          </a:prstGeom>
        </p:spPr>
        <p:txBody>
          <a:bodyPr/>
          <a:lstStyle>
            <a:lvl1pPr marL="0" indent="0">
              <a:buNone/>
              <a:defRPr sz="1400">
                <a:solidFill>
                  <a:schemeClr val="bg1">
                    <a:lumMod val="50000"/>
                  </a:schemeClr>
                </a:solidFill>
                <a:latin typeface="Lato Light" panose="020F0302020204030203" pitchFamily="34" charset="0"/>
              </a:defRPr>
            </a:lvl1pPr>
          </a:lstStyle>
          <a:p>
            <a:pPr lvl="0"/>
            <a:endParaRPr lang="en-US" dirty="0"/>
          </a:p>
        </p:txBody>
      </p:sp>
      <p:sp>
        <p:nvSpPr>
          <p:cNvPr id="3" name="Content Placeholder 2"/>
          <p:cNvSpPr>
            <a:spLocks noGrp="1"/>
          </p:cNvSpPr>
          <p:nvPr>
            <p:ph sz="quarter" idx="12"/>
          </p:nvPr>
        </p:nvSpPr>
        <p:spPr>
          <a:xfrm>
            <a:off x="531939" y="2005873"/>
            <a:ext cx="10984557" cy="4127500"/>
          </a:xfrm>
          <a:prstGeom prst="rect">
            <a:avLst/>
          </a:prstGeom>
        </p:spPr>
        <p:txBody>
          <a:bodyPr numCol="1" spcCol="365760"/>
          <a:lstStyle>
            <a:lvl1pPr marL="0" indent="0" algn="just">
              <a:buNone/>
              <a:defRPr sz="1600">
                <a:solidFill>
                  <a:schemeClr val="tx1">
                    <a:lumMod val="75000"/>
                    <a:lumOff val="25000"/>
                  </a:schemeClr>
                </a:solidFill>
                <a:latin typeface="Lato" panose="020F0502020204030203" pitchFamily="34" charset="0"/>
              </a:defRPr>
            </a:lvl1pPr>
            <a:lvl2pPr marL="457200" indent="0" algn="just">
              <a:buNone/>
              <a:defRPr sz="1600">
                <a:solidFill>
                  <a:schemeClr val="tx1">
                    <a:lumMod val="75000"/>
                    <a:lumOff val="25000"/>
                  </a:schemeClr>
                </a:solidFill>
                <a:latin typeface="Lato" panose="020F0502020204030203" pitchFamily="34" charset="0"/>
              </a:defRPr>
            </a:lvl2pPr>
            <a:lvl3pPr marL="914400" indent="0" algn="just">
              <a:buNone/>
              <a:defRPr sz="1600">
                <a:solidFill>
                  <a:schemeClr val="tx1">
                    <a:lumMod val="75000"/>
                    <a:lumOff val="25000"/>
                  </a:schemeClr>
                </a:solidFill>
                <a:latin typeface="Lato" panose="020F0502020204030203" pitchFamily="34" charset="0"/>
              </a:defRPr>
            </a:lvl3pPr>
            <a:lvl4pPr marL="1371600" indent="0" algn="just">
              <a:buNone/>
              <a:defRPr sz="1600">
                <a:solidFill>
                  <a:schemeClr val="tx1">
                    <a:lumMod val="75000"/>
                    <a:lumOff val="25000"/>
                  </a:schemeClr>
                </a:solidFill>
                <a:latin typeface="Lato" panose="020F0502020204030203" pitchFamily="34" charset="0"/>
              </a:defRPr>
            </a:lvl4pPr>
            <a:lvl5pPr marL="1828800" indent="0" algn="just">
              <a:buNone/>
              <a:defRPr sz="1600">
                <a:solidFill>
                  <a:schemeClr val="tx1">
                    <a:lumMod val="75000"/>
                    <a:lumOff val="25000"/>
                  </a:schemeClr>
                </a:solidFill>
                <a:latin typeface="Lato" panose="020F0502020204030203" pitchFamily="34" charset="0"/>
              </a:defRPr>
            </a:lvl5pPr>
          </a:lstStyle>
          <a:p>
            <a:pPr lvl="0"/>
            <a:endParaRPr lang="en-US" dirty="0"/>
          </a:p>
        </p:txBody>
      </p:sp>
      <p:sp>
        <p:nvSpPr>
          <p:cNvPr id="6" name="Content Placeholder 2"/>
          <p:cNvSpPr>
            <a:spLocks noGrp="1"/>
          </p:cNvSpPr>
          <p:nvPr>
            <p:ph sz="quarter" idx="13"/>
          </p:nvPr>
        </p:nvSpPr>
        <p:spPr>
          <a:xfrm>
            <a:off x="531939" y="1402454"/>
            <a:ext cx="10984557" cy="572570"/>
          </a:xfrm>
          <a:prstGeom prst="rect">
            <a:avLst/>
          </a:prstGeom>
        </p:spPr>
        <p:txBody>
          <a:bodyPr/>
          <a:lstStyle>
            <a:lvl1pPr marL="0" indent="0">
              <a:buNone/>
              <a:defRPr sz="1600">
                <a:solidFill>
                  <a:schemeClr val="tx1">
                    <a:lumMod val="75000"/>
                    <a:lumOff val="25000"/>
                  </a:schemeClr>
                </a:solidFill>
                <a:latin typeface="Lato" panose="020F0502020204030203" pitchFamily="34" charset="0"/>
              </a:defRPr>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Tree>
    <p:extLst>
      <p:ext uri="{BB962C8B-B14F-4D97-AF65-F5344CB8AC3E}">
        <p14:creationId xmlns:p14="http://schemas.microsoft.com/office/powerpoint/2010/main" val="2420635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pPr algn="r"/>
            <a:fld id="{DCD3DBB0-FDE1-46D7-8082-19C4A238EAF2}" type="datetime1">
              <a:rPr lang="en-US" smtClean="0"/>
              <a:t>1/24/2023</a:t>
            </a:fld>
            <a:endParaRPr lang="en-US" sz="1000" dirty="0">
              <a:solidFill>
                <a:schemeClr val="tx1">
                  <a:tint val="65000"/>
                </a:schemeClr>
              </a:solidFill>
            </a:endParaRPr>
          </a:p>
        </p:txBody>
      </p:sp>
      <p:sp>
        <p:nvSpPr>
          <p:cNvPr id="5" name="Footer Placeholder 4"/>
          <p:cNvSpPr>
            <a:spLocks noGrp="1"/>
          </p:cNvSpPr>
          <p:nvPr>
            <p:ph type="ftr" sz="quarter" idx="11"/>
          </p:nvPr>
        </p:nvSpPr>
        <p:spPr/>
        <p:txBody>
          <a:bodyPr/>
          <a:lstStyle/>
          <a:p>
            <a:endParaRPr lang="en-US" sz="1000" dirty="0">
              <a:solidFill>
                <a:sysClr val="windowText" lastClr="000000"/>
              </a:solidFill>
            </a:endParaRPr>
          </a:p>
        </p:txBody>
      </p:sp>
      <p:sp>
        <p:nvSpPr>
          <p:cNvPr id="6" name="Slide Number Placeholder 5"/>
          <p:cNvSpPr>
            <a:spLocks noGrp="1"/>
          </p:cNvSpPr>
          <p:nvPr>
            <p:ph type="sldNum" sz="quarter" idx="12"/>
          </p:nvPr>
        </p:nvSpPr>
        <p:spPr/>
        <p:txBody>
          <a:bodyPr/>
          <a:lstStyle/>
          <a:p>
            <a:pPr algn="r"/>
            <a:fld id="{256D3EEF-DE4E-429D-8EC4-DDC531AFF587}" type="slidenum">
              <a:rPr lang="en-US" sz="1000" smtClean="0"/>
              <a:pPr algn="r"/>
              <a:t>‹#›</a:t>
            </a:fld>
            <a:endParaRPr lang="en-US" sz="1000" dirty="0"/>
          </a:p>
        </p:txBody>
      </p:sp>
    </p:spTree>
    <p:extLst>
      <p:ext uri="{BB962C8B-B14F-4D97-AF65-F5344CB8AC3E}">
        <p14:creationId xmlns:p14="http://schemas.microsoft.com/office/powerpoint/2010/main" val="3799058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Picture Placeholder 3"/>
          <p:cNvSpPr>
            <a:spLocks noGrp="1"/>
          </p:cNvSpPr>
          <p:nvPr>
            <p:ph type="pic" sz="quarter" idx="10" hasCustomPrompt="1"/>
          </p:nvPr>
        </p:nvSpPr>
        <p:spPr>
          <a:xfrm>
            <a:off x="0" y="0"/>
            <a:ext cx="6299200" cy="6858000"/>
          </a:xfrm>
          <a:prstGeom prst="rect">
            <a:avLst/>
          </a:prstGeom>
        </p:spPr>
        <p:txBody>
          <a:bodyPr/>
          <a:lstStyle>
            <a:lvl1pPr marL="0" indent="0">
              <a:buNone/>
              <a:defRPr baseline="0">
                <a:solidFill>
                  <a:schemeClr val="bg1">
                    <a:lumMod val="85000"/>
                  </a:schemeClr>
                </a:solidFill>
              </a:defRPr>
            </a:lvl1pPr>
          </a:lstStyle>
          <a:p>
            <a:r>
              <a:rPr lang="en-US" dirty="0"/>
              <a:t>Insert your picture here</a:t>
            </a:r>
          </a:p>
        </p:txBody>
      </p:sp>
    </p:spTree>
    <p:extLst>
      <p:ext uri="{BB962C8B-B14F-4D97-AF65-F5344CB8AC3E}">
        <p14:creationId xmlns:p14="http://schemas.microsoft.com/office/powerpoint/2010/main" val="347863998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image" Target="../media/image1.jp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3.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29669113"/>
      </p:ext>
    </p:extLst>
  </p:cSld>
  <p:clrMap bg1="lt1" tx1="dk1" bg2="lt2" tx2="dk2" accent1="accent1" accent2="accent2" accent3="accent3" accent4="accent4" accent5="accent5" accent6="accent6" hlink="hlink" folHlink="folHlink"/>
  <p:sldLayoutIdLst>
    <p:sldLayoutId id="2147483649" r:id="rId1"/>
    <p:sldLayoutId id="2147483703" r:id="rId2"/>
    <p:sldLayoutId id="2147483704" r:id="rId3"/>
    <p:sldLayoutId id="2147483706"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5954476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707"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3" name="Rectangle 22"/>
          <p:cNvSpPr/>
          <p:nvPr userDrawn="1"/>
        </p:nvSpPr>
        <p:spPr>
          <a:xfrm>
            <a:off x="6299200" y="0"/>
            <a:ext cx="58928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1" name="Rectangle 10"/>
          <p:cNvSpPr/>
          <p:nvPr userDrawn="1"/>
        </p:nvSpPr>
        <p:spPr>
          <a:xfrm>
            <a:off x="11025186" y="6444625"/>
            <a:ext cx="219075" cy="45719"/>
          </a:xfrm>
          <a:prstGeom prst="rect">
            <a:avLst/>
          </a:prstGeom>
          <a:solidFill>
            <a:srgbClr val="FF85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cxnSp>
        <p:nvCxnSpPr>
          <p:cNvPr id="12" name="Straight Connector 11"/>
          <p:cNvCxnSpPr/>
          <p:nvPr userDrawn="1"/>
        </p:nvCxnSpPr>
        <p:spPr>
          <a:xfrm flipH="1">
            <a:off x="9657158" y="6467209"/>
            <a:ext cx="1147763" cy="266"/>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3" name="Rectangle 12"/>
          <p:cNvSpPr/>
          <p:nvPr userDrawn="1"/>
        </p:nvSpPr>
        <p:spPr>
          <a:xfrm>
            <a:off x="11243071" y="6444625"/>
            <a:ext cx="219075" cy="45719"/>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4" name="Rectangle 13"/>
          <p:cNvSpPr/>
          <p:nvPr userDrawn="1"/>
        </p:nvSpPr>
        <p:spPr>
          <a:xfrm>
            <a:off x="11460956" y="6444624"/>
            <a:ext cx="219075" cy="45719"/>
          </a:xfrm>
          <a:prstGeom prst="rect">
            <a:avLst/>
          </a:prstGeom>
          <a:solidFill>
            <a:srgbClr val="0184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5" name="Rectangle 14"/>
          <p:cNvSpPr/>
          <p:nvPr userDrawn="1"/>
        </p:nvSpPr>
        <p:spPr>
          <a:xfrm>
            <a:off x="11678841" y="6444349"/>
            <a:ext cx="219075" cy="45719"/>
          </a:xfrm>
          <a:prstGeom prst="rect">
            <a:avLst/>
          </a:prstGeom>
          <a:solidFill>
            <a:srgbClr val="D73C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6" name="Rectangle 15"/>
          <p:cNvSpPr/>
          <p:nvPr userDrawn="1"/>
        </p:nvSpPr>
        <p:spPr>
          <a:xfrm>
            <a:off x="10805516" y="6444349"/>
            <a:ext cx="219075" cy="45719"/>
          </a:xfrm>
          <a:prstGeom prst="rect">
            <a:avLst/>
          </a:prstGeom>
          <a:solidFill>
            <a:srgbClr val="A1BC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7" name="TextBox 16"/>
          <p:cNvSpPr txBox="1"/>
          <p:nvPr userDrawn="1"/>
        </p:nvSpPr>
        <p:spPr>
          <a:xfrm>
            <a:off x="8043585" y="6512928"/>
            <a:ext cx="3952290" cy="276999"/>
          </a:xfrm>
          <a:prstGeom prst="rect">
            <a:avLst/>
          </a:prstGeom>
          <a:noFill/>
        </p:spPr>
        <p:txBody>
          <a:bodyPr wrap="square" rtlCol="0">
            <a:spAutoFit/>
          </a:bodyPr>
          <a:lstStyle/>
          <a:p>
            <a:pPr algn="r"/>
            <a:r>
              <a:rPr lang="en-US" sz="1200" dirty="0">
                <a:solidFill>
                  <a:prstClr val="white">
                    <a:lumMod val="75000"/>
                  </a:prstClr>
                </a:solidFill>
                <a:latin typeface="Lato Light" panose="020F0402020204030203" pitchFamily="34" charset="0"/>
                <a:cs typeface="Lato Light" panose="020F0402020204030203" pitchFamily="34" charset="0"/>
              </a:rPr>
              <a:t>www.yourwebsite.com</a:t>
            </a:r>
          </a:p>
        </p:txBody>
      </p:sp>
    </p:spTree>
    <p:extLst>
      <p:ext uri="{BB962C8B-B14F-4D97-AF65-F5344CB8AC3E}">
        <p14:creationId xmlns:p14="http://schemas.microsoft.com/office/powerpoint/2010/main" val="3771122643"/>
      </p:ext>
    </p:extLst>
  </p:cSld>
  <p:clrMap bg1="lt1" tx1="dk1" bg2="lt2" tx2="dk2" accent1="accent1" accent2="accent2" accent3="accent3" accent4="accent4" accent5="accent5" accent6="accent6" hlink="hlink" folHlink="folHlink"/>
  <p:sldLayoutIdLst>
    <p:sldLayoutId id="214748369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0.xml"/><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1.xml"/><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2.xml"/><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3.xml"/><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4.xml"/><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5.xml"/><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7.xml"/><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8.xml"/><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4.emf"/><Relationship Id="rId4" Type="http://schemas.microsoft.com/office/2007/relationships/hdphoto" Target="../media/hdphoto1.wdp"/></Relationships>
</file>

<file path=ppt/slides/_rels/slide2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9.xml"/><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0.xml"/><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1.xml"/><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2.xml"/><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3.xml"/><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4.xml"/><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5.xml"/><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6.xml"/><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7.xml"/><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8.xml"/><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4.emf"/><Relationship Id="rId4" Type="http://schemas.microsoft.com/office/2007/relationships/hdphoto" Target="../media/hdphoto1.wdp"/></Relationships>
</file>

<file path=ppt/slides/_rels/slide3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9.xml"/><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0.xml"/><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1.xml"/><Relationship Id="rId1" Type="http://schemas.openxmlformats.org/officeDocument/2006/relationships/slideLayout" Target="../slideLayouts/slideLayout6.xml"/><Relationship Id="rId6" Type="http://schemas.openxmlformats.org/officeDocument/2006/relationships/image" Target="../media/image7.jpg"/><Relationship Id="rId5" Type="http://schemas.microsoft.com/office/2007/relationships/hdphoto" Target="../media/hdphoto1.wdp"/><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2.xml"/><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3.xml"/><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4.xml"/><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_rels/slide3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5.xml"/><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_rels/slide3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6.xml"/><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5.jpg"/><Relationship Id="rId5" Type="http://schemas.microsoft.com/office/2007/relationships/hdphoto" Target="../media/hdphoto1.wdp"/><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6.jpg"/><Relationship Id="rId5" Type="http://schemas.microsoft.com/office/2007/relationships/hdphoto" Target="../media/hdphoto1.wdp"/><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8.xml"/><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047825"/>
            <a:ext cx="12192000" cy="121722"/>
          </a:xfrm>
          <a:prstGeom prst="rect">
            <a:avLst/>
          </a:prstGeom>
          <a:solidFill>
            <a:srgbClr val="FE8554"/>
          </a:solidFill>
          <a:ln>
            <a:no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GB" dirty="0"/>
          </a:p>
        </p:txBody>
      </p:sp>
      <p:sp>
        <p:nvSpPr>
          <p:cNvPr id="5" name="Rectangle 4"/>
          <p:cNvSpPr/>
          <p:nvPr/>
        </p:nvSpPr>
        <p:spPr>
          <a:xfrm>
            <a:off x="0" y="1897116"/>
            <a:ext cx="12192000" cy="2150709"/>
          </a:xfrm>
          <a:prstGeom prst="rect">
            <a:avLst/>
          </a:prstGeom>
          <a:solidFill>
            <a:schemeClr val="tx1">
              <a:lumMod val="75000"/>
              <a:lumOff val="25000"/>
            </a:schemeClr>
          </a:solidFill>
          <a:ln>
            <a:no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GB" dirty="0"/>
          </a:p>
        </p:txBody>
      </p:sp>
      <p:sp>
        <p:nvSpPr>
          <p:cNvPr id="6" name="TextBox 5"/>
          <p:cNvSpPr txBox="1"/>
          <p:nvPr/>
        </p:nvSpPr>
        <p:spPr>
          <a:xfrm>
            <a:off x="1066350" y="2492859"/>
            <a:ext cx="10469583" cy="1077218"/>
          </a:xfrm>
          <a:prstGeom prst="rect">
            <a:avLst/>
          </a:prstGeom>
          <a:noFill/>
        </p:spPr>
        <p:txBody>
          <a:bodyPr wrap="square" rtlCol="0">
            <a:spAutoFit/>
          </a:bodyPr>
          <a:lstStyle/>
          <a:p>
            <a:pPr algn="ctr"/>
            <a:r>
              <a:rPr lang="el-GR" sz="3200" b="1" dirty="0">
                <a:solidFill>
                  <a:srgbClr val="FE8554"/>
                </a:solidFill>
                <a:latin typeface="Century Gothic" panose="020B0502020202020204" pitchFamily="34" charset="0"/>
              </a:rPr>
              <a:t>Μαρτυρία που λήφθηκε παράνομα: </a:t>
            </a:r>
          </a:p>
          <a:p>
            <a:pPr algn="ctr"/>
            <a:r>
              <a:rPr lang="el-GR" sz="3200" b="1" dirty="0">
                <a:solidFill>
                  <a:srgbClr val="FE8554"/>
                </a:solidFill>
                <a:latin typeface="Century Gothic" panose="020B0502020202020204" pitchFamily="34" charset="0"/>
              </a:rPr>
              <a:t>Θεωρία και πράξη</a:t>
            </a:r>
            <a:endParaRPr lang="en-US" sz="3200" dirty="0">
              <a:solidFill>
                <a:srgbClr val="FE8554"/>
              </a:solidFill>
              <a:latin typeface="Century Gothic" panose="020B0502020202020204" pitchFamily="34" charset="0"/>
            </a:endParaRPr>
          </a:p>
        </p:txBody>
      </p:sp>
      <p:sp>
        <p:nvSpPr>
          <p:cNvPr id="10" name="TextBox 9"/>
          <p:cNvSpPr txBox="1"/>
          <p:nvPr/>
        </p:nvSpPr>
        <p:spPr>
          <a:xfrm>
            <a:off x="6838950" y="5275861"/>
            <a:ext cx="4591050" cy="707886"/>
          </a:xfrm>
          <a:prstGeom prst="rect">
            <a:avLst/>
          </a:prstGeom>
          <a:noFill/>
        </p:spPr>
        <p:txBody>
          <a:bodyPr wrap="square" rtlCol="0">
            <a:spAutoFit/>
          </a:bodyPr>
          <a:lstStyle/>
          <a:p>
            <a:pPr algn="r"/>
            <a:r>
              <a:rPr lang="el-GR" sz="2000" dirty="0">
                <a:latin typeface="Century Gothic" charset="0"/>
                <a:ea typeface="Century Gothic" charset="0"/>
                <a:cs typeface="Century Gothic" charset="0"/>
              </a:rPr>
              <a:t>Ηλίας Α. Στεφάνου</a:t>
            </a:r>
          </a:p>
          <a:p>
            <a:pPr algn="r"/>
            <a:r>
              <a:rPr lang="el-GR" sz="2000" dirty="0">
                <a:latin typeface="Century Gothic" charset="0"/>
                <a:ea typeface="Century Gothic" charset="0"/>
                <a:cs typeface="Century Gothic" charset="0"/>
              </a:rPr>
              <a:t>Δικηγόρος   </a:t>
            </a:r>
            <a:endParaRPr lang="en-GB" sz="2000" dirty="0">
              <a:latin typeface="Century Gothic" charset="0"/>
              <a:ea typeface="Century Gothic" charset="0"/>
              <a:cs typeface="Century Gothic" charset="0"/>
            </a:endParaRPr>
          </a:p>
        </p:txBody>
      </p:sp>
      <p:sp>
        <p:nvSpPr>
          <p:cNvPr id="2" name="TextBox 1">
            <a:extLst>
              <a:ext uri="{FF2B5EF4-FFF2-40B4-BE49-F238E27FC236}">
                <a16:creationId xmlns:a16="http://schemas.microsoft.com/office/drawing/2014/main" id="{2B882CEA-8993-F344-88F5-2EF38686CB5C}"/>
              </a:ext>
            </a:extLst>
          </p:cNvPr>
          <p:cNvSpPr txBox="1"/>
          <p:nvPr/>
        </p:nvSpPr>
        <p:spPr>
          <a:xfrm>
            <a:off x="7707980" y="4923306"/>
            <a:ext cx="3827953" cy="400110"/>
          </a:xfrm>
          <a:prstGeom prst="rect">
            <a:avLst/>
          </a:prstGeom>
          <a:noFill/>
        </p:spPr>
        <p:txBody>
          <a:bodyPr wrap="square" rtlCol="0">
            <a:spAutoFit/>
          </a:bodyPr>
          <a:lstStyle/>
          <a:p>
            <a:pPr algn="r"/>
            <a:r>
              <a:rPr lang="el-GR" sz="2000" dirty="0">
                <a:latin typeface="Century Gothic" panose="020B0502020202020204" pitchFamily="34" charset="0"/>
              </a:rPr>
              <a:t>Τετ</a:t>
            </a:r>
            <a:r>
              <a:rPr lang="en-US" sz="2000" dirty="0" err="1">
                <a:latin typeface="Century Gothic" panose="020B0502020202020204" pitchFamily="34" charset="0"/>
              </a:rPr>
              <a:t>ά</a:t>
            </a:r>
            <a:r>
              <a:rPr lang="el-GR" sz="2000" dirty="0" err="1">
                <a:latin typeface="Century Gothic" panose="020B0502020202020204" pitchFamily="34" charset="0"/>
              </a:rPr>
              <a:t>ρτη</a:t>
            </a:r>
            <a:r>
              <a:rPr lang="el-GR" sz="2000" dirty="0">
                <a:latin typeface="Century Gothic" panose="020B0502020202020204" pitchFamily="34" charset="0"/>
              </a:rPr>
              <a:t>, 18</a:t>
            </a:r>
            <a:r>
              <a:rPr lang="en-US" sz="2000" dirty="0">
                <a:latin typeface="Century Gothic" panose="020B0502020202020204" pitchFamily="34" charset="0"/>
              </a:rPr>
              <a:t> </a:t>
            </a:r>
            <a:r>
              <a:rPr lang="el-GR" sz="2000" dirty="0">
                <a:latin typeface="Century Gothic" panose="020B0502020202020204" pitchFamily="34" charset="0"/>
              </a:rPr>
              <a:t>Ιανουαρίου 2023</a:t>
            </a:r>
            <a:endParaRPr lang="en-US" sz="2000" dirty="0">
              <a:latin typeface="Century Gothic" panose="020B0502020202020204" pitchFamily="34" charset="0"/>
            </a:endParaRPr>
          </a:p>
        </p:txBody>
      </p:sp>
      <p:pic>
        <p:nvPicPr>
          <p:cNvPr id="13" name="Picture 12">
            <a:extLst>
              <a:ext uri="{FF2B5EF4-FFF2-40B4-BE49-F238E27FC236}">
                <a16:creationId xmlns:a16="http://schemas.microsoft.com/office/drawing/2014/main" id="{CDE089F5-1492-45FE-A3AE-F6A110130F45}"/>
              </a:ext>
            </a:extLst>
          </p:cNvPr>
          <p:cNvPicPr>
            <a:picLocks noChangeAspect="1"/>
          </p:cNvPicPr>
          <p:nvPr/>
        </p:nvPicPr>
        <p:blipFill rotWithShape="1">
          <a:blip r:embed="rId2">
            <a:extLst>
              <a:ext uri="{28A0092B-C50C-407E-A947-70E740481C1C}">
                <a14:useLocalDpi xmlns:a14="http://schemas.microsoft.com/office/drawing/2010/main" val="0"/>
              </a:ext>
            </a:extLst>
          </a:blip>
          <a:srcRect t="1" r="47262" b="-7006"/>
          <a:stretch/>
        </p:blipFill>
        <p:spPr>
          <a:xfrm>
            <a:off x="239939" y="-440247"/>
            <a:ext cx="5647322" cy="1518080"/>
          </a:xfrm>
          <a:prstGeom prst="rect">
            <a:avLst/>
          </a:prstGeom>
        </p:spPr>
      </p:pic>
    </p:spTree>
    <p:extLst>
      <p:ext uri="{BB962C8B-B14F-4D97-AF65-F5344CB8AC3E}">
        <p14:creationId xmlns:p14="http://schemas.microsoft.com/office/powerpoint/2010/main" val="565305267"/>
      </p:ext>
    </p:extLst>
  </p:cSld>
  <p:clrMapOvr>
    <a:masterClrMapping/>
  </p:clrMapOvr>
  <mc:AlternateContent xmlns:mc="http://schemas.openxmlformats.org/markup-compatibility/2006" xmlns:p14="http://schemas.microsoft.com/office/powerpoint/2010/main">
    <mc:Choice Requires="p14">
      <p:transition p14:dur="10" advClick="0" advTm="0"/>
    </mc:Choice>
    <mc:Fallback xmlns="">
      <p:transition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22" presetClass="entr" presetSubtype="8" fill="hold" grpId="0" nodeType="withEffect">
                                  <p:stCondLst>
                                    <p:cond delay="2000"/>
                                  </p:stCondLst>
                                  <p:childTnLst>
                                    <p:set>
                                      <p:cBhvr>
                                        <p:cTn id="9" dur="1" fill="hold">
                                          <p:stCondLst>
                                            <p:cond delay="0"/>
                                          </p:stCondLst>
                                        </p:cTn>
                                        <p:tgtEl>
                                          <p:spTgt spid="6"/>
                                        </p:tgtEl>
                                        <p:attrNameLst>
                                          <p:attrName>style.visibility</p:attrName>
                                        </p:attrNameLst>
                                      </p:cBhvr>
                                      <p:to>
                                        <p:strVal val="visible"/>
                                      </p:to>
                                    </p:set>
                                    <p:animEffect transition="in" filter="wipe(left)">
                                      <p:cBhvr>
                                        <p:cTn id="10" dur="500"/>
                                        <p:tgtEl>
                                          <p:spTgt spid="6"/>
                                        </p:tgtEl>
                                      </p:cBhvr>
                                    </p:animEffect>
                                  </p:childTnLst>
                                </p:cTn>
                              </p:par>
                              <p:par>
                                <p:cTn id="11" presetID="2" presetClass="entr" presetSubtype="8" fill="hold" grpId="0" nodeType="withEffect">
                                  <p:stCondLst>
                                    <p:cond delay="100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0-#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par>
                                <p:cTn id="15" presetID="10" presetClass="entr" presetSubtype="0" fill="hold" grpId="0" nodeType="withEffect">
                                  <p:stCondLst>
                                    <p:cond delay="200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pPr algn="ctr"/>
            <a:r>
              <a:rPr lang="el-GR" sz="2800" b="1" dirty="0">
                <a:solidFill>
                  <a:srgbClr val="FE8554"/>
                </a:solidFill>
                <a:latin typeface="Trebuchet MS" panose="020B0703020202090204" pitchFamily="34" charset="0"/>
              </a:rPr>
              <a:t>Σκοποί της Ποινικής Διαδικασίας 3/7</a:t>
            </a:r>
            <a:endParaRPr lang="en-US" sz="2800" b="1" dirty="0">
              <a:solidFill>
                <a:srgbClr val="FE8554"/>
              </a:solidFill>
              <a:latin typeface="Trebuchet MS" panose="020B0703020202090204" pitchFamily="34" charset="0"/>
            </a:endParaRP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3">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Content Placeholder 9"/>
          <p:cNvSpPr>
            <a:spLocks noGrp="1"/>
          </p:cNvSpPr>
          <p:nvPr>
            <p:ph sz="quarter" idx="12"/>
          </p:nvPr>
        </p:nvSpPr>
        <p:spPr>
          <a:xfrm>
            <a:off x="507225" y="1025568"/>
            <a:ext cx="10804241" cy="5019847"/>
          </a:xfrm>
        </p:spPr>
        <p:txBody>
          <a:bodyPr/>
          <a:lstStyle/>
          <a:p>
            <a:pPr lvl="0" algn="ctr">
              <a:lnSpc>
                <a:spcPct val="150000"/>
              </a:lnSpc>
            </a:pPr>
            <a:r>
              <a:rPr lang="el-GR" sz="1800" b="1" dirty="0">
                <a:latin typeface="Trebuchet MS" panose="020B0603020202020204" pitchFamily="34" charset="0"/>
              </a:rPr>
              <a:t>Ελλάδα </a:t>
            </a:r>
            <a:endParaRPr lang="en-US" sz="1800" dirty="0">
              <a:latin typeface="Trebuchet MS" panose="020B0603020202020204" pitchFamily="34" charset="0"/>
            </a:endParaRPr>
          </a:p>
          <a:p>
            <a:pPr>
              <a:lnSpc>
                <a:spcPct val="150000"/>
              </a:lnSpc>
            </a:pPr>
            <a:r>
              <a:rPr lang="el-GR" sz="1400" dirty="0">
                <a:latin typeface="Trebuchet MS" panose="020B0603020202020204" pitchFamily="34" charset="0"/>
              </a:rPr>
              <a:t>Στη θεωρία δεν θεωρείται ως απόλυτη αξία η ανεύρεση της αλήθειας, οι δε </a:t>
            </a:r>
            <a:r>
              <a:rPr lang="el-GR" sz="1400" dirty="0" err="1">
                <a:latin typeface="Trebuchet MS" panose="020B0603020202020204" pitchFamily="34" charset="0"/>
              </a:rPr>
              <a:t>δικαιοπολιτικές</a:t>
            </a:r>
            <a:r>
              <a:rPr lang="el-GR" sz="1400" dirty="0">
                <a:latin typeface="Trebuchet MS" panose="020B0603020202020204" pitchFamily="34" charset="0"/>
              </a:rPr>
              <a:t> αρχές προστασίας δικαιωμάτων επιφέρουν προσκόμματα στην δικαστική διερεύνηση που έχει ως σκοπό την ανεύρεση της αλήθειας</a:t>
            </a:r>
            <a:r>
              <a:rPr lang="en-GB" sz="1400" dirty="0">
                <a:latin typeface="Trebuchet MS" panose="020B0603020202020204" pitchFamily="34" charset="0"/>
              </a:rPr>
              <a:t>.</a:t>
            </a:r>
            <a:endParaRPr lang="el-GR" sz="1400" dirty="0">
              <a:latin typeface="Trebuchet MS" panose="020B0603020202020204" pitchFamily="34" charset="0"/>
            </a:endParaRPr>
          </a:p>
          <a:p>
            <a:pPr algn="ctr">
              <a:lnSpc>
                <a:spcPct val="150000"/>
              </a:lnSpc>
            </a:pPr>
            <a:r>
              <a:rPr lang="el-GR" sz="1800" b="1" dirty="0">
                <a:latin typeface="Trebuchet MS" panose="020B0703020202090204" pitchFamily="34" charset="0"/>
              </a:rPr>
              <a:t>ΗΠΑ</a:t>
            </a:r>
            <a:endParaRPr lang="en-US" sz="1800" dirty="0">
              <a:latin typeface="Trebuchet MS" panose="020B0703020202090204" pitchFamily="34" charset="0"/>
            </a:endParaRPr>
          </a:p>
          <a:p>
            <a:pPr marL="342900" indent="-342900">
              <a:lnSpc>
                <a:spcPct val="150000"/>
              </a:lnSpc>
              <a:spcBef>
                <a:spcPts val="600"/>
              </a:spcBef>
              <a:buAutoNum type="arabicParenBoth"/>
            </a:pPr>
            <a:r>
              <a:rPr lang="el-GR" sz="1400" dirty="0">
                <a:latin typeface="Trebuchet MS" panose="020B0703020202090204" pitchFamily="34" charset="0"/>
              </a:rPr>
              <a:t>η ανακάλυψης της αλήθειας έχει χαρακτηριστεί ως ένας θεμελιώδης σκοπός</a:t>
            </a:r>
            <a:r>
              <a:rPr lang="en-US" sz="1400" dirty="0">
                <a:latin typeface="Trebuchet MS" panose="020B0703020202090204" pitchFamily="34" charset="0"/>
              </a:rPr>
              <a:t> </a:t>
            </a:r>
          </a:p>
          <a:p>
            <a:pPr marL="342900" indent="-342900">
              <a:lnSpc>
                <a:spcPct val="150000"/>
              </a:lnSpc>
              <a:spcBef>
                <a:spcPts val="600"/>
              </a:spcBef>
              <a:buAutoNum type="arabicParenBoth"/>
            </a:pPr>
            <a:r>
              <a:rPr lang="el-GR" sz="1400" dirty="0">
                <a:latin typeface="Trebuchet MS" panose="020B0703020202090204" pitchFamily="34" charset="0"/>
              </a:rPr>
              <a:t>Ο σκοπός της ανακάλυψης της αλήθειας - αξιόπιστη διαδικασία, η οποία καταδικάζει τους ενόχους και αθωώνει </a:t>
            </a:r>
          </a:p>
          <a:p>
            <a:pPr>
              <a:lnSpc>
                <a:spcPct val="150000"/>
              </a:lnSpc>
              <a:spcBef>
                <a:spcPts val="600"/>
              </a:spcBef>
            </a:pPr>
            <a:r>
              <a:rPr lang="el-GR" sz="1400" dirty="0">
                <a:latin typeface="Trebuchet MS" panose="020B0703020202090204" pitchFamily="34" charset="0"/>
              </a:rPr>
              <a:t>      τους αδίκως κατηγορουμένους. </a:t>
            </a:r>
            <a:endParaRPr lang="en-US" sz="1400" dirty="0">
              <a:latin typeface="Trebuchet MS" panose="020B0703020202090204" pitchFamily="34" charset="0"/>
            </a:endParaRPr>
          </a:p>
          <a:p>
            <a:pPr>
              <a:lnSpc>
                <a:spcPct val="150000"/>
              </a:lnSpc>
              <a:spcBef>
                <a:spcPts val="600"/>
              </a:spcBef>
            </a:pPr>
            <a:r>
              <a:rPr lang="el-GR" sz="1400" dirty="0">
                <a:latin typeface="Trebuchet MS" panose="020B0703020202090204" pitchFamily="34" charset="0"/>
              </a:rPr>
              <a:t> (3) Μπορεί όμως να θυσιαστεί με σκοπό την τήρηση ενός άλλου σκοπού ή αξίας </a:t>
            </a:r>
            <a:endParaRPr lang="en-US" sz="1400" dirty="0">
              <a:latin typeface="Trebuchet MS" panose="020B0703020202090204" pitchFamily="34" charset="0"/>
            </a:endParaRPr>
          </a:p>
          <a:p>
            <a:pPr>
              <a:lnSpc>
                <a:spcPct val="150000"/>
              </a:lnSpc>
              <a:spcBef>
                <a:spcPts val="600"/>
              </a:spcBef>
            </a:pPr>
            <a:r>
              <a:rPr lang="el-GR" sz="1400" dirty="0">
                <a:latin typeface="Trebuchet MS" panose="020B0703020202090204" pitchFamily="34" charset="0"/>
              </a:rPr>
              <a:t>     (τήρηση της </a:t>
            </a:r>
            <a:r>
              <a:rPr lang="el-GR" sz="1400" dirty="0" err="1">
                <a:latin typeface="Trebuchet MS" panose="020B0703020202090204" pitchFamily="34" charset="0"/>
              </a:rPr>
              <a:t>δίκαιας</a:t>
            </a:r>
            <a:r>
              <a:rPr lang="el-GR" sz="1400" dirty="0">
                <a:latin typeface="Trebuchet MS" panose="020B0703020202090204" pitchFamily="34" charset="0"/>
              </a:rPr>
              <a:t> δίκης, η προστασία της ανθρώπινης αξιοπρέπειας και ιδιωτικής ζωής, η εφαρμογή των    </a:t>
            </a:r>
          </a:p>
          <a:p>
            <a:pPr>
              <a:lnSpc>
                <a:spcPct val="150000"/>
              </a:lnSpc>
              <a:spcBef>
                <a:spcPts val="600"/>
              </a:spcBef>
            </a:pPr>
            <a:r>
              <a:rPr lang="el-GR" sz="1400" dirty="0">
                <a:latin typeface="Trebuchet MS" panose="020B0703020202090204" pitchFamily="34" charset="0"/>
              </a:rPr>
              <a:t>       οποίων κάποτε επηρεάζει την ανεύρεση της αλήθειας)</a:t>
            </a:r>
            <a:endParaRPr lang="en-US" sz="1400" dirty="0">
              <a:latin typeface="Trebuchet MS" panose="020B0703020202090204" pitchFamily="34" charset="0"/>
            </a:endParaRPr>
          </a:p>
          <a:p>
            <a:pPr>
              <a:lnSpc>
                <a:spcPct val="150000"/>
              </a:lnSpc>
            </a:pPr>
            <a:endParaRPr lang="en-US" dirty="0">
              <a:latin typeface="Trebuchet MS" panose="020B0603020202020204" pitchFamily="34" charset="0"/>
            </a:endParaRPr>
          </a:p>
          <a:p>
            <a:pPr>
              <a:lnSpc>
                <a:spcPct val="150000"/>
              </a:lnSpc>
            </a:pPr>
            <a:r>
              <a:rPr lang="el-GR" dirty="0">
                <a:latin typeface="Trebuchet MS" panose="020B0603020202020204" pitchFamily="34" charset="0"/>
              </a:rPr>
              <a:t> </a:t>
            </a:r>
            <a:endParaRPr lang="en-US" dirty="0">
              <a:latin typeface="Trebuchet MS" panose="020B0603020202020204" pitchFamily="34" charset="0"/>
            </a:endParaRPr>
          </a:p>
          <a:p>
            <a:pPr marL="342900" indent="-342900">
              <a:lnSpc>
                <a:spcPct val="150000"/>
              </a:lnSpc>
              <a:buAutoNum type="arabicPeriod" startAt="8"/>
            </a:pPr>
            <a:endParaRPr lang="en-US" dirty="0">
              <a:latin typeface="Trebuchet MS" panose="020B0603020202020204" pitchFamily="34" charset="0"/>
            </a:endParaRPr>
          </a:p>
        </p:txBody>
      </p:sp>
      <p:pic>
        <p:nvPicPr>
          <p:cNvPr id="18" name="Picture 17">
            <a:extLst>
              <a:ext uri="{FF2B5EF4-FFF2-40B4-BE49-F238E27FC236}">
                <a16:creationId xmlns:a16="http://schemas.microsoft.com/office/drawing/2014/main" id="{EDFE70C7-7FB5-475F-A8E4-21B9D025D000}"/>
              </a:ext>
            </a:extLst>
          </p:cNvPr>
          <p:cNvPicPr>
            <a:picLocks noChangeAspect="1"/>
          </p:cNvPicPr>
          <p:nvPr/>
        </p:nvPicPr>
        <p:blipFill rotWithShape="1">
          <a:blip r:embed="rId4">
            <a:duotone>
              <a:schemeClr val="accent3">
                <a:shade val="45000"/>
                <a:satMod val="135000"/>
              </a:schemeClr>
              <a:prstClr val="white"/>
            </a:duotone>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t="54206" r="91006" b="-7006"/>
          <a:stretch/>
        </p:blipFill>
        <p:spPr>
          <a:xfrm>
            <a:off x="409279" y="6118777"/>
            <a:ext cx="871989" cy="678261"/>
          </a:xfrm>
          <a:prstGeom prst="rect">
            <a:avLst/>
          </a:prstGeom>
        </p:spPr>
      </p:pic>
    </p:spTree>
    <p:extLst>
      <p:ext uri="{BB962C8B-B14F-4D97-AF65-F5344CB8AC3E}">
        <p14:creationId xmlns:p14="http://schemas.microsoft.com/office/powerpoint/2010/main" val="2590491806"/>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pPr algn="ctr"/>
            <a:r>
              <a:rPr lang="el-GR" sz="2800" b="1" dirty="0">
                <a:solidFill>
                  <a:srgbClr val="FE8554"/>
                </a:solidFill>
                <a:latin typeface="Trebuchet MS" panose="020B0703020202090204" pitchFamily="34" charset="0"/>
              </a:rPr>
              <a:t>Σκοποί της Ποινικής Διαδικασίας 4/7</a:t>
            </a:r>
            <a:endParaRPr lang="en-US" sz="2800" b="1" dirty="0">
              <a:solidFill>
                <a:srgbClr val="FE8554"/>
              </a:solidFill>
              <a:latin typeface="Trebuchet MS" panose="020B0703020202090204" pitchFamily="34" charset="0"/>
            </a:endParaRP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3">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Content Placeholder 9"/>
          <p:cNvSpPr>
            <a:spLocks noGrp="1"/>
          </p:cNvSpPr>
          <p:nvPr>
            <p:ph sz="quarter" idx="12"/>
          </p:nvPr>
        </p:nvSpPr>
        <p:spPr>
          <a:xfrm>
            <a:off x="432139" y="834075"/>
            <a:ext cx="11252635" cy="5284702"/>
          </a:xfrm>
        </p:spPr>
        <p:txBody>
          <a:bodyPr/>
          <a:lstStyle/>
          <a:p>
            <a:pPr algn="ctr">
              <a:lnSpc>
                <a:spcPct val="150000"/>
              </a:lnSpc>
              <a:spcBef>
                <a:spcPts val="600"/>
              </a:spcBef>
            </a:pPr>
            <a:r>
              <a:rPr lang="en-GB" sz="2000" b="1" dirty="0">
                <a:latin typeface="Trebuchet MS" panose="020B0603020202020204" pitchFamily="34" charset="0"/>
              </a:rPr>
              <a:t>«it is better that ten guilty persons escape than that one innocent suffer</a:t>
            </a:r>
            <a:r>
              <a:rPr lang="en-GB" sz="2000" dirty="0">
                <a:latin typeface="Trebuchet MS" panose="020B0603020202020204" pitchFamily="34" charset="0"/>
              </a:rPr>
              <a:t>» </a:t>
            </a:r>
            <a:endParaRPr lang="en-US" sz="2000" dirty="0">
              <a:latin typeface="Trebuchet MS" panose="020B0603020202020204" pitchFamily="34" charset="0"/>
            </a:endParaRPr>
          </a:p>
          <a:p>
            <a:pPr algn="r">
              <a:lnSpc>
                <a:spcPct val="150000"/>
              </a:lnSpc>
              <a:spcBef>
                <a:spcPts val="600"/>
              </a:spcBef>
            </a:pPr>
            <a:r>
              <a:rPr lang="en-GB" dirty="0">
                <a:latin typeface="Trebuchet MS" panose="020B0603020202020204" pitchFamily="34" charset="0"/>
              </a:rPr>
              <a:t>Blackstone Commentaries On The Law Of England 358 (1760</a:t>
            </a:r>
            <a:r>
              <a:rPr lang="en-US" dirty="0">
                <a:latin typeface="Trebuchet MS" panose="020B0603020202020204" pitchFamily="34" charset="0"/>
              </a:rPr>
              <a:t>)</a:t>
            </a:r>
          </a:p>
          <a:p>
            <a:pPr>
              <a:lnSpc>
                <a:spcPct val="150000"/>
              </a:lnSpc>
              <a:spcBef>
                <a:spcPts val="600"/>
              </a:spcBef>
            </a:pPr>
            <a:r>
              <a:rPr lang="en-GB" sz="2000" b="1" dirty="0">
                <a:latin typeface="Trebuchet MS" panose="020B0603020202020204" pitchFamily="34" charset="0"/>
              </a:rPr>
              <a:t>Anti </a:t>
            </a:r>
            <a:r>
              <a:rPr lang="en-GB" sz="2000" b="1" dirty="0" err="1">
                <a:latin typeface="Trebuchet MS" panose="020B0603020202020204" pitchFamily="34" charset="0"/>
              </a:rPr>
              <a:t>Blackstonians</a:t>
            </a:r>
            <a:r>
              <a:rPr lang="en-GB" sz="2000" b="1" dirty="0">
                <a:latin typeface="Trebuchet MS" panose="020B0603020202020204" pitchFamily="34" charset="0"/>
              </a:rPr>
              <a:t> </a:t>
            </a:r>
            <a:r>
              <a:rPr lang="el-GR" sz="2000" b="1" dirty="0">
                <a:latin typeface="Trebuchet MS" panose="020B0603020202020204" pitchFamily="34" charset="0"/>
              </a:rPr>
              <a:t> </a:t>
            </a:r>
            <a:r>
              <a:rPr lang="el-GR" dirty="0">
                <a:latin typeface="Trebuchet MS" panose="020B0603020202020204" pitchFamily="34" charset="0"/>
              </a:rPr>
              <a:t>(</a:t>
            </a:r>
            <a:r>
              <a:rPr lang="en-GB" dirty="0">
                <a:latin typeface="Trebuchet MS" panose="020B0603020202020204" pitchFamily="34" charset="0"/>
              </a:rPr>
              <a:t>Daniel Epps, Larry </a:t>
            </a:r>
            <a:r>
              <a:rPr lang="en-GB" dirty="0" err="1">
                <a:latin typeface="Trebuchet MS" panose="020B0603020202020204" pitchFamily="34" charset="0"/>
              </a:rPr>
              <a:t>Laudan</a:t>
            </a:r>
            <a:r>
              <a:rPr lang="en-GB" dirty="0">
                <a:latin typeface="Trebuchet MS" panose="020B0603020202020204" pitchFamily="34" charset="0"/>
              </a:rPr>
              <a:t> </a:t>
            </a:r>
            <a:r>
              <a:rPr lang="el-GR" dirty="0">
                <a:latin typeface="Trebuchet MS" panose="020B0603020202020204" pitchFamily="34" charset="0"/>
              </a:rPr>
              <a:t>και</a:t>
            </a:r>
            <a:r>
              <a:rPr lang="en-GB" dirty="0">
                <a:latin typeface="Trebuchet MS" panose="020B0603020202020204" pitchFamily="34" charset="0"/>
              </a:rPr>
              <a:t> Ronald Allen</a:t>
            </a:r>
            <a:r>
              <a:rPr lang="en-US" dirty="0">
                <a:latin typeface="Trebuchet MS" panose="020B0603020202020204" pitchFamily="34" charset="0"/>
              </a:rPr>
              <a:t>,</a:t>
            </a:r>
            <a:r>
              <a:rPr lang="en-GB" dirty="0">
                <a:latin typeface="Trebuchet MS" panose="020B0603020202020204" pitchFamily="34" charset="0"/>
              </a:rPr>
              <a:t> Paul Cassell</a:t>
            </a:r>
            <a:r>
              <a:rPr lang="el-GR" dirty="0">
                <a:latin typeface="Trebuchet MS" panose="020B0603020202020204" pitchFamily="34" charset="0"/>
              </a:rPr>
              <a:t>)</a:t>
            </a:r>
            <a:endParaRPr lang="en-US" dirty="0">
              <a:latin typeface="Trebuchet MS" panose="020B0603020202020204" pitchFamily="34" charset="0"/>
            </a:endParaRPr>
          </a:p>
          <a:p>
            <a:pPr lvl="0">
              <a:lnSpc>
                <a:spcPct val="150000"/>
              </a:lnSpc>
              <a:spcBef>
                <a:spcPts val="600"/>
              </a:spcBef>
            </a:pPr>
            <a:r>
              <a:rPr lang="el-GR" dirty="0">
                <a:latin typeface="Trebuchet MS" panose="020B0603020202020204" pitchFamily="34" charset="0"/>
              </a:rPr>
              <a:t>(α) πρόβλημα από τις αθωώσεις ενόχων είναι πολύ μεγαλύτερο από αυτό της καταδίκης αθώων</a:t>
            </a:r>
          </a:p>
          <a:p>
            <a:pPr lvl="0">
              <a:lnSpc>
                <a:spcPct val="150000"/>
              </a:lnSpc>
              <a:spcBef>
                <a:spcPts val="600"/>
              </a:spcBef>
            </a:pPr>
            <a:r>
              <a:rPr lang="el-GR" dirty="0">
                <a:latin typeface="Trebuchet MS" panose="020B0603020202020204" pitchFamily="34" charset="0"/>
              </a:rPr>
              <a:t>(β) ευνοείται η χαλάρωση των αυστηρών κανόνων απόδειξης με σκοπό την ανεύρεση της αλήθειας</a:t>
            </a:r>
            <a:endParaRPr lang="en-US" dirty="0">
              <a:latin typeface="Trebuchet MS" panose="020B0603020202020204" pitchFamily="34" charset="0"/>
            </a:endParaRPr>
          </a:p>
          <a:p>
            <a:pPr lvl="0">
              <a:lnSpc>
                <a:spcPct val="150000"/>
              </a:lnSpc>
              <a:spcBef>
                <a:spcPts val="600"/>
              </a:spcBef>
            </a:pPr>
            <a:r>
              <a:rPr lang="el-GR" dirty="0">
                <a:latin typeface="Trebuchet MS" panose="020B0603020202020204" pitchFamily="34" charset="0"/>
              </a:rPr>
              <a:t>(γ) θα πρέπει να αλλάξει η δικονομική ασσυμετρία υπέρ των δικαιωμάτων των κατηγορουμένων</a:t>
            </a:r>
            <a:endParaRPr lang="en-US" dirty="0">
              <a:latin typeface="Trebuchet MS" panose="020B0603020202020204" pitchFamily="34" charset="0"/>
            </a:endParaRPr>
          </a:p>
          <a:p>
            <a:pPr lvl="0">
              <a:lnSpc>
                <a:spcPct val="150000"/>
              </a:lnSpc>
              <a:spcBef>
                <a:spcPts val="600"/>
              </a:spcBef>
            </a:pPr>
            <a:r>
              <a:rPr lang="el-GR" dirty="0">
                <a:latin typeface="Trebuchet MS" panose="020B0603020202020204" pitchFamily="34" charset="0"/>
              </a:rPr>
              <a:t>(δ) μείωση των δικονομικών υπερασπιστικών δικαιωμάτων (κατάργηση της απόλυτης ακυρότητας κατά παράβαση της Τέταρτης Τροποποίησης του Συντάγματος) αντικαθιστώντας τα δικονομικά δικαιώματα με τη βιντεοσκόπηση των ανακρίσεων και αναγκάζοντας τους δικηγόρους να ρωτούν τους πελάτες τους αν τέλεσαν το έγκλημα</a:t>
            </a:r>
            <a:endParaRPr lang="en-US" dirty="0">
              <a:latin typeface="Trebuchet MS" panose="020B0603020202020204" pitchFamily="34" charset="0"/>
            </a:endParaRPr>
          </a:p>
          <a:p>
            <a:pPr lvl="0">
              <a:lnSpc>
                <a:spcPct val="150000"/>
              </a:lnSpc>
              <a:spcBef>
                <a:spcPts val="600"/>
              </a:spcBef>
            </a:pPr>
            <a:r>
              <a:rPr lang="el-GR" dirty="0">
                <a:latin typeface="Trebuchet MS" panose="020B0603020202020204" pitchFamily="34" charset="0"/>
              </a:rPr>
              <a:t>(ε) εγκατάλειψη του βάρους απόδειξης πέραν πάσης λογικής αμφιβολίας, τουλάχιστον σε κατ’ επανάληψη βίαια εγκλήματα – «</a:t>
            </a:r>
            <a:r>
              <a:rPr lang="en-GB" dirty="0">
                <a:latin typeface="Trebuchet MS" panose="020B0603020202020204" pitchFamily="34" charset="0"/>
              </a:rPr>
              <a:t>clear and convincing</a:t>
            </a:r>
            <a:r>
              <a:rPr lang="el-GR" dirty="0">
                <a:latin typeface="Trebuchet MS" panose="020B0603020202020204" pitchFamily="34" charset="0"/>
              </a:rPr>
              <a:t>” </a:t>
            </a:r>
            <a:endParaRPr lang="en-US" dirty="0">
              <a:latin typeface="Trebuchet MS" panose="020B0603020202020204" pitchFamily="34" charset="0"/>
            </a:endParaRPr>
          </a:p>
          <a:p>
            <a:pPr>
              <a:lnSpc>
                <a:spcPct val="150000"/>
              </a:lnSpc>
              <a:spcBef>
                <a:spcPts val="600"/>
              </a:spcBef>
            </a:pPr>
            <a:r>
              <a:rPr lang="el-GR" dirty="0">
                <a:latin typeface="Trebuchet MS" panose="020B0603020202020204" pitchFamily="34" charset="0"/>
              </a:rPr>
              <a:t> </a:t>
            </a:r>
            <a:endParaRPr lang="en-US" dirty="0">
              <a:latin typeface="Trebuchet MS" panose="020B0603020202020204" pitchFamily="34" charset="0"/>
            </a:endParaRPr>
          </a:p>
          <a:p>
            <a:pPr>
              <a:lnSpc>
                <a:spcPct val="150000"/>
              </a:lnSpc>
              <a:spcBef>
                <a:spcPts val="600"/>
              </a:spcBef>
            </a:pPr>
            <a:r>
              <a:rPr lang="el-GR" dirty="0">
                <a:latin typeface="Trebuchet MS" panose="020B0603020202020204" pitchFamily="34" charset="0"/>
              </a:rPr>
              <a:t> </a:t>
            </a:r>
            <a:endParaRPr lang="en-US" dirty="0">
              <a:latin typeface="Trebuchet MS" panose="020B0603020202020204" pitchFamily="34" charset="0"/>
            </a:endParaRPr>
          </a:p>
          <a:p>
            <a:pPr marL="342900" indent="-342900">
              <a:lnSpc>
                <a:spcPct val="150000"/>
              </a:lnSpc>
              <a:spcBef>
                <a:spcPts val="600"/>
              </a:spcBef>
              <a:buAutoNum type="arabicPeriod" startAt="8"/>
            </a:pPr>
            <a:endParaRPr lang="en-US" dirty="0">
              <a:latin typeface="Trebuchet MS" panose="020B0603020202020204" pitchFamily="34" charset="0"/>
            </a:endParaRPr>
          </a:p>
        </p:txBody>
      </p:sp>
      <p:pic>
        <p:nvPicPr>
          <p:cNvPr id="18" name="Picture 17">
            <a:extLst>
              <a:ext uri="{FF2B5EF4-FFF2-40B4-BE49-F238E27FC236}">
                <a16:creationId xmlns:a16="http://schemas.microsoft.com/office/drawing/2014/main" id="{22F33F76-7249-4BBD-9679-1F238FA7A114}"/>
              </a:ext>
            </a:extLst>
          </p:cNvPr>
          <p:cNvPicPr>
            <a:picLocks noChangeAspect="1"/>
          </p:cNvPicPr>
          <p:nvPr/>
        </p:nvPicPr>
        <p:blipFill rotWithShape="1">
          <a:blip r:embed="rId4">
            <a:duotone>
              <a:schemeClr val="accent3">
                <a:shade val="45000"/>
                <a:satMod val="135000"/>
              </a:schemeClr>
              <a:prstClr val="white"/>
            </a:duotone>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t="54206" r="91006" b="-7006"/>
          <a:stretch/>
        </p:blipFill>
        <p:spPr>
          <a:xfrm>
            <a:off x="409279" y="6118777"/>
            <a:ext cx="871989" cy="678261"/>
          </a:xfrm>
          <a:prstGeom prst="rect">
            <a:avLst/>
          </a:prstGeom>
        </p:spPr>
      </p:pic>
    </p:spTree>
    <p:extLst>
      <p:ext uri="{BB962C8B-B14F-4D97-AF65-F5344CB8AC3E}">
        <p14:creationId xmlns:p14="http://schemas.microsoft.com/office/powerpoint/2010/main" val="4024400368"/>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100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1" presetClass="entr" presetSubtype="0" fill="hold" nodeType="after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pPr algn="ctr"/>
            <a:r>
              <a:rPr lang="el-GR" sz="2800" b="1" dirty="0">
                <a:solidFill>
                  <a:srgbClr val="FE8554"/>
                </a:solidFill>
                <a:latin typeface="Trebuchet MS" panose="020B0703020202090204" pitchFamily="34" charset="0"/>
              </a:rPr>
              <a:t>Σκοποί της Ποινικής Διαδικασίας 5/7</a:t>
            </a:r>
            <a:endParaRPr lang="en-US" sz="2800" b="1" dirty="0">
              <a:solidFill>
                <a:srgbClr val="FE8554"/>
              </a:solidFill>
              <a:latin typeface="Trebuchet MS" panose="020B0703020202090204" pitchFamily="34" charset="0"/>
            </a:endParaRP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3">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Content Placeholder 9"/>
          <p:cNvSpPr>
            <a:spLocks noGrp="1"/>
          </p:cNvSpPr>
          <p:nvPr>
            <p:ph sz="quarter" idx="12"/>
          </p:nvPr>
        </p:nvSpPr>
        <p:spPr>
          <a:xfrm>
            <a:off x="432138" y="834075"/>
            <a:ext cx="11252635" cy="5284702"/>
          </a:xfrm>
        </p:spPr>
        <p:txBody>
          <a:bodyPr/>
          <a:lstStyle/>
          <a:p>
            <a:pPr>
              <a:lnSpc>
                <a:spcPct val="150000"/>
              </a:lnSpc>
              <a:spcBef>
                <a:spcPts val="600"/>
              </a:spcBef>
            </a:pPr>
            <a:endParaRPr lang="el-GR" dirty="0">
              <a:latin typeface="Trebuchet MS" panose="020B0603020202020204" pitchFamily="34" charset="0"/>
            </a:endParaRPr>
          </a:p>
          <a:p>
            <a:pPr>
              <a:lnSpc>
                <a:spcPct val="150000"/>
              </a:lnSpc>
              <a:spcBef>
                <a:spcPts val="600"/>
              </a:spcBef>
            </a:pPr>
            <a:r>
              <a:rPr lang="el-GR" sz="1800" b="1" dirty="0">
                <a:latin typeface="Trebuchet MS" panose="020B0603020202020204" pitchFamily="34" charset="0"/>
              </a:rPr>
              <a:t>(γ) </a:t>
            </a:r>
            <a:r>
              <a:rPr lang="el-GR" sz="2000" b="1" dirty="0">
                <a:latin typeface="Trebuchet MS" panose="020B0603020202020204" pitchFamily="34" charset="0"/>
              </a:rPr>
              <a:t>Αποφυγή κακοδικίας ή δικαστικής πλάνης (</a:t>
            </a:r>
            <a:r>
              <a:rPr lang="en-GB" sz="2000" b="1" dirty="0">
                <a:latin typeface="Trebuchet MS" panose="020B0603020202020204" pitchFamily="34" charset="0"/>
              </a:rPr>
              <a:t>miscarriage of Justice</a:t>
            </a:r>
            <a:r>
              <a:rPr lang="el-GR" sz="2000" b="1" dirty="0">
                <a:latin typeface="Trebuchet MS" panose="020B0603020202020204" pitchFamily="34" charset="0"/>
              </a:rPr>
              <a:t>) ή λανθασμένη αθώωση</a:t>
            </a:r>
            <a:endParaRPr lang="en-US" sz="2000" b="1" dirty="0">
              <a:latin typeface="Trebuchet MS" panose="020B0603020202020204" pitchFamily="34" charset="0"/>
            </a:endParaRPr>
          </a:p>
          <a:p>
            <a:pPr lvl="1">
              <a:lnSpc>
                <a:spcPct val="150000"/>
              </a:lnSpc>
              <a:spcBef>
                <a:spcPts val="600"/>
              </a:spcBef>
            </a:pPr>
            <a:endParaRPr lang="en-GB" b="1" dirty="0">
              <a:latin typeface="Trebuchet MS" panose="020B0603020202020204" pitchFamily="34" charset="0"/>
            </a:endParaRPr>
          </a:p>
          <a:p>
            <a:pPr lvl="1">
              <a:lnSpc>
                <a:spcPct val="150000"/>
              </a:lnSpc>
              <a:spcBef>
                <a:spcPts val="600"/>
              </a:spcBef>
            </a:pPr>
            <a:r>
              <a:rPr lang="en-GB" b="1" dirty="0">
                <a:latin typeface="Trebuchet MS" panose="020B0603020202020204" pitchFamily="34" charset="0"/>
              </a:rPr>
              <a:t> </a:t>
            </a:r>
            <a:r>
              <a:rPr lang="en-US" dirty="0">
                <a:latin typeface="Trebuchet MS" panose="020B0603020202020204" pitchFamily="34" charset="0"/>
              </a:rPr>
              <a:t> </a:t>
            </a:r>
            <a:r>
              <a:rPr lang="en-GB" sz="1800" b="1" dirty="0">
                <a:latin typeface="Trebuchet MS" panose="020B0603020202020204" pitchFamily="34" charset="0"/>
              </a:rPr>
              <a:t>«a miscarriage… occurs whenever suspects… defendants or convicts are treated by the State in breach of their rights, whenever because of deficient processes or… the laws which are applied to them, or because there is no factual justification for the applied treatment or punishment, or whenever [such persons]… are treated adversely by the State to a disproportionate extent in comparison with the need to protect the rights of others or whenever the rights of others are not effectively or proportionately protected or vindicated by the State action against wrongdoers or … by State law itself»                                      </a:t>
            </a:r>
            <a:endParaRPr lang="el-GR" sz="1800" b="1" dirty="0">
              <a:latin typeface="Trebuchet MS" panose="020B0603020202020204" pitchFamily="34" charset="0"/>
            </a:endParaRPr>
          </a:p>
          <a:p>
            <a:pPr lvl="1">
              <a:lnSpc>
                <a:spcPct val="150000"/>
              </a:lnSpc>
              <a:spcBef>
                <a:spcPts val="600"/>
              </a:spcBef>
            </a:pPr>
            <a:r>
              <a:rPr lang="el-GR" sz="1800" b="1" dirty="0">
                <a:latin typeface="Trebuchet MS" panose="020B0603020202020204" pitchFamily="34" charset="0"/>
              </a:rPr>
              <a:t>					       </a:t>
            </a:r>
            <a:r>
              <a:rPr lang="en-GB" sz="1800" dirty="0">
                <a:latin typeface="Trebuchet MS" panose="020B0603020202020204" pitchFamily="34" charset="0"/>
              </a:rPr>
              <a:t> </a:t>
            </a:r>
          </a:p>
          <a:p>
            <a:pPr lvl="1" algn="r">
              <a:lnSpc>
                <a:spcPct val="150000"/>
              </a:lnSpc>
              <a:spcBef>
                <a:spcPts val="600"/>
              </a:spcBef>
            </a:pPr>
            <a:r>
              <a:rPr lang="en-GB" dirty="0">
                <a:latin typeface="Trebuchet MS" panose="020B0603020202020204" pitchFamily="34" charset="0"/>
              </a:rPr>
              <a:t>Walker</a:t>
            </a:r>
            <a:r>
              <a:rPr lang="el-GR" dirty="0">
                <a:latin typeface="Trebuchet MS" panose="020B0603020202020204" pitchFamily="34" charset="0"/>
              </a:rPr>
              <a:t> </a:t>
            </a:r>
            <a:r>
              <a:rPr lang="en-US" dirty="0">
                <a:latin typeface="Trebuchet MS" panose="020B0603020202020204" pitchFamily="34" charset="0"/>
              </a:rPr>
              <a:t>C.</a:t>
            </a:r>
            <a:r>
              <a:rPr lang="en-GB" dirty="0">
                <a:latin typeface="Trebuchet MS" panose="020B0603020202020204" pitchFamily="34" charset="0"/>
              </a:rPr>
              <a:t> ‘Miscarriages of justice in principle and practice’</a:t>
            </a:r>
            <a:r>
              <a:rPr lang="en-US" dirty="0">
                <a:latin typeface="Trebuchet MS" panose="020B0603020202020204" pitchFamily="34" charset="0"/>
              </a:rPr>
              <a:t>, 1999</a:t>
            </a:r>
          </a:p>
          <a:p>
            <a:pPr marL="342900" indent="-342900">
              <a:lnSpc>
                <a:spcPct val="150000"/>
              </a:lnSpc>
              <a:spcBef>
                <a:spcPts val="600"/>
              </a:spcBef>
              <a:buAutoNum type="arabicPeriod" startAt="8"/>
            </a:pPr>
            <a:endParaRPr lang="en-US" dirty="0">
              <a:latin typeface="Trebuchet MS" panose="020B0603020202020204" pitchFamily="34" charset="0"/>
            </a:endParaRPr>
          </a:p>
        </p:txBody>
      </p:sp>
      <p:pic>
        <p:nvPicPr>
          <p:cNvPr id="18" name="Picture 17">
            <a:extLst>
              <a:ext uri="{FF2B5EF4-FFF2-40B4-BE49-F238E27FC236}">
                <a16:creationId xmlns:a16="http://schemas.microsoft.com/office/drawing/2014/main" id="{C3406E96-552D-45A1-8C39-9E88AEE108D4}"/>
              </a:ext>
            </a:extLst>
          </p:cNvPr>
          <p:cNvPicPr>
            <a:picLocks noChangeAspect="1"/>
          </p:cNvPicPr>
          <p:nvPr/>
        </p:nvPicPr>
        <p:blipFill rotWithShape="1">
          <a:blip r:embed="rId4">
            <a:duotone>
              <a:schemeClr val="accent3">
                <a:shade val="45000"/>
                <a:satMod val="135000"/>
              </a:schemeClr>
              <a:prstClr val="white"/>
            </a:duotone>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t="54206" r="91006" b="-7006"/>
          <a:stretch/>
        </p:blipFill>
        <p:spPr>
          <a:xfrm>
            <a:off x="409279" y="6118777"/>
            <a:ext cx="871989" cy="678261"/>
          </a:xfrm>
          <a:prstGeom prst="rect">
            <a:avLst/>
          </a:prstGeom>
        </p:spPr>
      </p:pic>
    </p:spTree>
    <p:extLst>
      <p:ext uri="{BB962C8B-B14F-4D97-AF65-F5344CB8AC3E}">
        <p14:creationId xmlns:p14="http://schemas.microsoft.com/office/powerpoint/2010/main" val="176826"/>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pPr algn="ctr"/>
            <a:r>
              <a:rPr lang="el-GR" sz="2800" b="1" dirty="0">
                <a:solidFill>
                  <a:srgbClr val="FE8554"/>
                </a:solidFill>
                <a:latin typeface="Trebuchet MS" panose="020B0703020202090204" pitchFamily="34" charset="0"/>
              </a:rPr>
              <a:t>Σκοποί της Ποινικής Διαδικασίας 6/7</a:t>
            </a:r>
            <a:endParaRPr lang="en-US" sz="2800" b="1" dirty="0">
              <a:solidFill>
                <a:srgbClr val="FE8554"/>
              </a:solidFill>
              <a:latin typeface="Trebuchet MS" panose="020B0703020202090204" pitchFamily="34" charset="0"/>
            </a:endParaRP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3">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Content Placeholder 9"/>
          <p:cNvSpPr>
            <a:spLocks noGrp="1"/>
          </p:cNvSpPr>
          <p:nvPr>
            <p:ph sz="quarter" idx="12"/>
          </p:nvPr>
        </p:nvSpPr>
        <p:spPr>
          <a:xfrm>
            <a:off x="432138" y="942806"/>
            <a:ext cx="11252635" cy="5284702"/>
          </a:xfrm>
        </p:spPr>
        <p:txBody>
          <a:bodyPr/>
          <a:lstStyle/>
          <a:p>
            <a:pPr lvl="0">
              <a:lnSpc>
                <a:spcPct val="150000"/>
              </a:lnSpc>
              <a:spcBef>
                <a:spcPts val="600"/>
              </a:spcBef>
            </a:pPr>
            <a:r>
              <a:rPr lang="el-GR" sz="1800" b="1" dirty="0">
                <a:latin typeface="Trebuchet MS" panose="020B0603020202020204" pitchFamily="34" charset="0"/>
              </a:rPr>
              <a:t> </a:t>
            </a:r>
            <a:endParaRPr lang="en-US" sz="1800" b="1" dirty="0">
              <a:latin typeface="Trebuchet MS" panose="020B0603020202020204" pitchFamily="34" charset="0"/>
            </a:endParaRPr>
          </a:p>
          <a:p>
            <a:pPr lvl="0" algn="ctr">
              <a:lnSpc>
                <a:spcPct val="150000"/>
              </a:lnSpc>
              <a:spcBef>
                <a:spcPts val="600"/>
              </a:spcBef>
            </a:pPr>
            <a:r>
              <a:rPr lang="el-GR" sz="2400" b="1" dirty="0">
                <a:latin typeface="Trebuchet MS" panose="020B0603020202020204" pitchFamily="34" charset="0"/>
              </a:rPr>
              <a:t>(δ)  Η προστασία των θυμάτων στην εξίσωση των σκοπών</a:t>
            </a:r>
            <a:endParaRPr lang="en-US" sz="2400" dirty="0">
              <a:latin typeface="Trebuchet MS" panose="020B0603020202020204" pitchFamily="34" charset="0"/>
            </a:endParaRPr>
          </a:p>
          <a:p>
            <a:pPr marL="285750" indent="-285750">
              <a:lnSpc>
                <a:spcPct val="150000"/>
              </a:lnSpc>
              <a:spcBef>
                <a:spcPts val="600"/>
              </a:spcBef>
              <a:buFontTx/>
              <a:buChar char="-"/>
            </a:pPr>
            <a:r>
              <a:rPr lang="el-GR" sz="1800" dirty="0">
                <a:latin typeface="Trebuchet MS" panose="020B0603020202020204" pitchFamily="34" charset="0"/>
              </a:rPr>
              <a:t>Τα δικαιώματα των θυμάτων έχουν αυθύπαρκτη οντότητα -  σεβασμού στην ποινική διαδικασία</a:t>
            </a:r>
            <a:endParaRPr lang="en-US" sz="1800" dirty="0">
              <a:latin typeface="Trebuchet MS" panose="020B0603020202020204" pitchFamily="34" charset="0"/>
            </a:endParaRPr>
          </a:p>
          <a:p>
            <a:pPr marL="285750" indent="-285750">
              <a:lnSpc>
                <a:spcPct val="150000"/>
              </a:lnSpc>
              <a:spcBef>
                <a:spcPts val="600"/>
              </a:spcBef>
              <a:buFontTx/>
              <a:buChar char="-"/>
            </a:pPr>
            <a:r>
              <a:rPr lang="el-GR" sz="1800" dirty="0">
                <a:latin typeface="Trebuchet MS" panose="020B0603020202020204" pitchFamily="34" charset="0"/>
              </a:rPr>
              <a:t>Ενδιαφερόμενο τρίτο μέρος στη διαδικασία, το οποίο λαμβάνεται υπόψη από την Αστυνομία, τον Εισαγγελέα και το Δικαστήριο</a:t>
            </a:r>
            <a:endParaRPr lang="en-US" sz="1800" dirty="0">
              <a:latin typeface="Trebuchet MS" panose="020B0603020202020204" pitchFamily="34" charset="0"/>
            </a:endParaRPr>
          </a:p>
          <a:p>
            <a:pPr>
              <a:lnSpc>
                <a:spcPct val="150000"/>
              </a:lnSpc>
              <a:spcBef>
                <a:spcPts val="600"/>
              </a:spcBef>
            </a:pPr>
            <a:r>
              <a:rPr lang="el-GR" dirty="0">
                <a:latin typeface="Trebuchet MS" panose="020B0603020202020204" pitchFamily="34" charset="0"/>
              </a:rPr>
              <a:t> </a:t>
            </a:r>
            <a:endParaRPr lang="en-US" dirty="0">
              <a:latin typeface="Trebuchet MS" panose="020B0603020202020204" pitchFamily="34" charset="0"/>
            </a:endParaRPr>
          </a:p>
          <a:p>
            <a:pPr>
              <a:lnSpc>
                <a:spcPct val="150000"/>
              </a:lnSpc>
              <a:spcBef>
                <a:spcPts val="600"/>
              </a:spcBef>
            </a:pPr>
            <a:r>
              <a:rPr lang="el-GR" sz="1800" b="1" dirty="0">
                <a:latin typeface="Trebuchet MS" panose="020B0603020202020204" pitchFamily="34" charset="0"/>
              </a:rPr>
              <a:t>ΕΕ </a:t>
            </a:r>
            <a:r>
              <a:rPr lang="el-GR" sz="1800" dirty="0">
                <a:latin typeface="Trebuchet MS" panose="020B0603020202020204" pitchFamily="34" charset="0"/>
              </a:rPr>
              <a:t>- Οδηγία της Ευρωπαϊκής Ένωσης 2012/29/ΕΕ για τα δικαιώματα των θυμάτων</a:t>
            </a:r>
            <a:endParaRPr lang="en-US" sz="1800" dirty="0">
              <a:latin typeface="Trebuchet MS" panose="020B0603020202020204" pitchFamily="34" charset="0"/>
            </a:endParaRPr>
          </a:p>
          <a:p>
            <a:pPr>
              <a:lnSpc>
                <a:spcPct val="150000"/>
              </a:lnSpc>
              <a:spcBef>
                <a:spcPts val="600"/>
              </a:spcBef>
            </a:pPr>
            <a:r>
              <a:rPr lang="el-GR" sz="1800" b="1" dirty="0">
                <a:latin typeface="Trebuchet MS" panose="020B0603020202020204" pitchFamily="34" charset="0"/>
              </a:rPr>
              <a:t>ΗΒ</a:t>
            </a:r>
            <a:r>
              <a:rPr lang="en-US" sz="1800" dirty="0">
                <a:latin typeface="Trebuchet MS" panose="020B0603020202020204" pitchFamily="34" charset="0"/>
              </a:rPr>
              <a:t> - </a:t>
            </a:r>
            <a:r>
              <a:rPr lang="en-GB" sz="1800" dirty="0">
                <a:latin typeface="Trebuchet MS" panose="020B0603020202020204" pitchFamily="34" charset="0"/>
              </a:rPr>
              <a:t>Criminal Justice Act</a:t>
            </a:r>
            <a:r>
              <a:rPr lang="en-US" sz="1800" dirty="0">
                <a:latin typeface="Trebuchet MS" panose="020B0603020202020204" pitchFamily="34" charset="0"/>
              </a:rPr>
              <a:t> 2003</a:t>
            </a:r>
          </a:p>
          <a:p>
            <a:pPr>
              <a:lnSpc>
                <a:spcPct val="150000"/>
              </a:lnSpc>
              <a:spcBef>
                <a:spcPts val="600"/>
              </a:spcBef>
            </a:pPr>
            <a:r>
              <a:rPr lang="el-GR" sz="1800" b="1" dirty="0">
                <a:latin typeface="Trebuchet MS" panose="020B0603020202020204" pitchFamily="34" charset="0"/>
              </a:rPr>
              <a:t>ΗΠΑ</a:t>
            </a:r>
            <a:r>
              <a:rPr lang="el-GR" sz="1800" dirty="0">
                <a:latin typeface="Trebuchet MS" panose="020B0603020202020204" pitchFamily="34" charset="0"/>
              </a:rPr>
              <a:t> - σε ομοσπονδιακό επίπεδο όσο και στα μισά Συντάγματα των Πολιτειών</a:t>
            </a:r>
            <a:endParaRPr lang="en-US" sz="1800" dirty="0">
              <a:latin typeface="Trebuchet MS" panose="020B0603020202020204" pitchFamily="34" charset="0"/>
            </a:endParaRPr>
          </a:p>
          <a:p>
            <a:pPr>
              <a:lnSpc>
                <a:spcPct val="150000"/>
              </a:lnSpc>
              <a:spcBef>
                <a:spcPts val="600"/>
              </a:spcBef>
            </a:pPr>
            <a:r>
              <a:rPr lang="el-GR" dirty="0">
                <a:latin typeface="Trebuchet MS" panose="020B0603020202020204" pitchFamily="34" charset="0"/>
              </a:rPr>
              <a:t> </a:t>
            </a:r>
            <a:endParaRPr lang="en-US" dirty="0">
              <a:latin typeface="Trebuchet MS" panose="020B0603020202020204" pitchFamily="34" charset="0"/>
            </a:endParaRPr>
          </a:p>
          <a:p>
            <a:pPr>
              <a:lnSpc>
                <a:spcPct val="150000"/>
              </a:lnSpc>
              <a:spcBef>
                <a:spcPts val="600"/>
              </a:spcBef>
            </a:pPr>
            <a:endParaRPr lang="en-US" dirty="0">
              <a:latin typeface="Trebuchet MS" panose="020B0603020202020204" pitchFamily="34" charset="0"/>
            </a:endParaRPr>
          </a:p>
          <a:p>
            <a:pPr marL="342900" indent="-342900">
              <a:lnSpc>
                <a:spcPct val="150000"/>
              </a:lnSpc>
              <a:spcBef>
                <a:spcPts val="600"/>
              </a:spcBef>
              <a:buAutoNum type="arabicPeriod" startAt="8"/>
            </a:pPr>
            <a:endParaRPr lang="en-US" dirty="0">
              <a:latin typeface="Trebuchet MS" panose="020B0603020202020204" pitchFamily="34" charset="0"/>
            </a:endParaRPr>
          </a:p>
        </p:txBody>
      </p:sp>
      <p:pic>
        <p:nvPicPr>
          <p:cNvPr id="18" name="Picture 17">
            <a:extLst>
              <a:ext uri="{FF2B5EF4-FFF2-40B4-BE49-F238E27FC236}">
                <a16:creationId xmlns:a16="http://schemas.microsoft.com/office/drawing/2014/main" id="{26140358-8B85-4ECF-BB2B-9E3A17D40899}"/>
              </a:ext>
            </a:extLst>
          </p:cNvPr>
          <p:cNvPicPr>
            <a:picLocks noChangeAspect="1"/>
          </p:cNvPicPr>
          <p:nvPr/>
        </p:nvPicPr>
        <p:blipFill rotWithShape="1">
          <a:blip r:embed="rId4">
            <a:duotone>
              <a:schemeClr val="accent3">
                <a:shade val="45000"/>
                <a:satMod val="135000"/>
              </a:schemeClr>
              <a:prstClr val="white"/>
            </a:duotone>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t="54206" r="91006" b="-7006"/>
          <a:stretch/>
        </p:blipFill>
        <p:spPr>
          <a:xfrm>
            <a:off x="409279" y="6118777"/>
            <a:ext cx="871989" cy="678261"/>
          </a:xfrm>
          <a:prstGeom prst="rect">
            <a:avLst/>
          </a:prstGeom>
        </p:spPr>
      </p:pic>
    </p:spTree>
    <p:extLst>
      <p:ext uri="{BB962C8B-B14F-4D97-AF65-F5344CB8AC3E}">
        <p14:creationId xmlns:p14="http://schemas.microsoft.com/office/powerpoint/2010/main" val="71850282"/>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1249"/>
                                          </p:stCondLst>
                                        </p:cTn>
                                        <p:tgtEl>
                                          <p:spTgt spid="10">
                                            <p:txEl>
                                              <p:pRg st="6" end="6"/>
                                            </p:txEl>
                                          </p:spTgt>
                                        </p:tgtEl>
                                        <p:attrNameLst>
                                          <p:attrName>style.visibility</p:attrName>
                                        </p:attrNameLst>
                                      </p:cBhvr>
                                      <p:to>
                                        <p:strVal val="visible"/>
                                      </p:to>
                                    </p:set>
                                  </p:childTnLst>
                                </p:cTn>
                              </p:par>
                              <p:par>
                                <p:cTn id="23" presetID="1" presetClass="entr" presetSubtype="0" fill="hold" grpId="0" nodeType="withEffect">
                                  <p:stCondLst>
                                    <p:cond delay="1250"/>
                                  </p:stCondLst>
                                  <p:childTnLst>
                                    <p:set>
                                      <p:cBhvr>
                                        <p:cTn id="24" dur="1" fill="hold">
                                          <p:stCondLst>
                                            <p:cond delay="1249"/>
                                          </p:stCondLst>
                                        </p:cTn>
                                        <p:tgtEl>
                                          <p:spTgt spid="1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pPr algn="ctr"/>
            <a:r>
              <a:rPr lang="el-GR" sz="2800" b="1" dirty="0">
                <a:solidFill>
                  <a:srgbClr val="FE8554"/>
                </a:solidFill>
                <a:latin typeface="Trebuchet MS" panose="020B0703020202090204" pitchFamily="34" charset="0"/>
              </a:rPr>
              <a:t>Σκοποί της Ποινικής Διαδικασίας 7/7</a:t>
            </a:r>
            <a:endParaRPr lang="en-US" sz="2800" b="1" dirty="0">
              <a:solidFill>
                <a:srgbClr val="FE8554"/>
              </a:solidFill>
              <a:latin typeface="Trebuchet MS" panose="020B0703020202090204" pitchFamily="34" charset="0"/>
            </a:endParaRP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3">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Content Placeholder 9"/>
          <p:cNvSpPr>
            <a:spLocks noGrp="1"/>
          </p:cNvSpPr>
          <p:nvPr>
            <p:ph sz="quarter" idx="12"/>
          </p:nvPr>
        </p:nvSpPr>
        <p:spPr>
          <a:xfrm>
            <a:off x="432138" y="942806"/>
            <a:ext cx="11252635" cy="5284702"/>
          </a:xfrm>
        </p:spPr>
        <p:txBody>
          <a:bodyPr/>
          <a:lstStyle/>
          <a:p>
            <a:pPr>
              <a:lnSpc>
                <a:spcPct val="150000"/>
              </a:lnSpc>
              <a:spcBef>
                <a:spcPts val="600"/>
              </a:spcBef>
            </a:pPr>
            <a:r>
              <a:rPr lang="el-GR" sz="1800" dirty="0">
                <a:latin typeface="Trebuchet MS" panose="020B0603020202020204" pitchFamily="34" charset="0"/>
              </a:rPr>
              <a:t>Αλλά, υποστηρίχτηκε πως: </a:t>
            </a:r>
            <a:endParaRPr lang="en-GB" sz="1800" dirty="0">
              <a:latin typeface="Trebuchet MS" panose="020B0603020202020204" pitchFamily="34" charset="0"/>
            </a:endParaRPr>
          </a:p>
          <a:p>
            <a:pPr>
              <a:lnSpc>
                <a:spcPct val="150000"/>
              </a:lnSpc>
              <a:spcBef>
                <a:spcPts val="600"/>
              </a:spcBef>
            </a:pPr>
            <a:r>
              <a:rPr lang="el-GR" sz="1800" dirty="0">
                <a:latin typeface="Trebuchet MS" panose="020B0603020202020204" pitchFamily="34" charset="0"/>
              </a:rPr>
              <a:t>- δεν μπορούν τα θύματα να έχουν καθοριστικό ρόλο στις σημαντικές αποφάσεις της ποινικής διαδικασίας </a:t>
            </a:r>
            <a:endParaRPr lang="en-US" sz="1800" dirty="0">
              <a:latin typeface="Trebuchet MS" panose="020B0603020202020204" pitchFamily="34" charset="0"/>
            </a:endParaRPr>
          </a:p>
          <a:p>
            <a:pPr lvl="0">
              <a:lnSpc>
                <a:spcPct val="150000"/>
              </a:lnSpc>
              <a:spcBef>
                <a:spcPts val="600"/>
              </a:spcBef>
            </a:pPr>
            <a:r>
              <a:rPr lang="el-GR" sz="1800" dirty="0">
                <a:latin typeface="Trebuchet MS" panose="020B0603020202020204" pitchFamily="34" charset="0"/>
              </a:rPr>
              <a:t>- κατά πόσο να ασκηθεί ποινική δίωξη </a:t>
            </a:r>
            <a:endParaRPr lang="en-US" sz="1800" dirty="0">
              <a:latin typeface="Trebuchet MS" panose="020B0603020202020204" pitchFamily="34" charset="0"/>
            </a:endParaRPr>
          </a:p>
          <a:p>
            <a:pPr lvl="0">
              <a:lnSpc>
                <a:spcPct val="150000"/>
              </a:lnSpc>
              <a:spcBef>
                <a:spcPts val="600"/>
              </a:spcBef>
            </a:pPr>
            <a:r>
              <a:rPr lang="en-GB" sz="1800" dirty="0">
                <a:latin typeface="Trebuchet MS" panose="020B0603020202020204" pitchFamily="34" charset="0"/>
              </a:rPr>
              <a:t>- </a:t>
            </a:r>
            <a:r>
              <a:rPr lang="el-GR" sz="1800" dirty="0">
                <a:latin typeface="Trebuchet MS" panose="020B0603020202020204" pitchFamily="34" charset="0"/>
              </a:rPr>
              <a:t>κατά πόσο ο κατηγορούμενος θα παραμείνει υπό κράτηση μέχρι την εκδίκαση της υπόθεσης</a:t>
            </a:r>
            <a:endParaRPr lang="en-US" sz="1800" dirty="0">
              <a:latin typeface="Trebuchet MS" panose="020B0603020202020204" pitchFamily="34" charset="0"/>
            </a:endParaRPr>
          </a:p>
          <a:p>
            <a:pPr lvl="0">
              <a:lnSpc>
                <a:spcPct val="150000"/>
              </a:lnSpc>
              <a:spcBef>
                <a:spcPts val="600"/>
              </a:spcBef>
            </a:pPr>
            <a:r>
              <a:rPr lang="el-GR" sz="1800" dirty="0">
                <a:latin typeface="Trebuchet MS" panose="020B0603020202020204" pitchFamily="34" charset="0"/>
              </a:rPr>
              <a:t>- ποια θα επιθυμούσε να είναι η ποινή που θα επιβληθεί. </a:t>
            </a:r>
            <a:endParaRPr lang="en-US" sz="1800" dirty="0">
              <a:latin typeface="Trebuchet MS" panose="020B0603020202020204" pitchFamily="34" charset="0"/>
            </a:endParaRPr>
          </a:p>
          <a:p>
            <a:pPr>
              <a:lnSpc>
                <a:spcPct val="150000"/>
              </a:lnSpc>
              <a:spcBef>
                <a:spcPts val="600"/>
              </a:spcBef>
            </a:pPr>
            <a:r>
              <a:rPr lang="el-GR" sz="1800" b="1" dirty="0">
                <a:latin typeface="Trebuchet MS" panose="020B0603020202020204" pitchFamily="34" charset="0"/>
              </a:rPr>
              <a:t>Κύπρος</a:t>
            </a:r>
            <a:r>
              <a:rPr lang="el-GR" sz="1800" dirty="0">
                <a:latin typeface="Trebuchet MS" panose="020B0603020202020204" pitchFamily="34" charset="0"/>
              </a:rPr>
              <a:t> </a:t>
            </a:r>
            <a:endParaRPr lang="en-GB" sz="1800" dirty="0">
              <a:latin typeface="Trebuchet MS" panose="020B0603020202020204" pitchFamily="34" charset="0"/>
            </a:endParaRPr>
          </a:p>
          <a:p>
            <a:pPr>
              <a:lnSpc>
                <a:spcPct val="150000"/>
              </a:lnSpc>
              <a:spcBef>
                <a:spcPts val="600"/>
              </a:spcBef>
            </a:pPr>
            <a:r>
              <a:rPr lang="el-GR" sz="1800" dirty="0">
                <a:latin typeface="Trebuchet MS" panose="020B0603020202020204" pitchFamily="34" charset="0"/>
              </a:rPr>
              <a:t>– ο περί της Θέσπισης Ελάχιστων Προτύπων σχετικά με τα Δικαιώματα, την Υποστήριξη και την Προστασία Θυμάτων της Εγκληματικότητας Νόμος 51/2016 </a:t>
            </a:r>
            <a:endParaRPr lang="en-US" sz="1800" dirty="0">
              <a:latin typeface="Trebuchet MS" panose="020B0603020202020204" pitchFamily="34" charset="0"/>
            </a:endParaRPr>
          </a:p>
          <a:p>
            <a:pPr lvl="0">
              <a:lnSpc>
                <a:spcPct val="150000"/>
              </a:lnSpc>
              <a:spcBef>
                <a:spcPts val="600"/>
              </a:spcBef>
            </a:pPr>
            <a:r>
              <a:rPr lang="el-GR" sz="1800" dirty="0">
                <a:latin typeface="Trebuchet MS" panose="020B0603020202020204" pitchFamily="34" charset="0"/>
              </a:rPr>
              <a:t>- δεν περιλαμβάνει την, με οποιαδήποτε μορφή, θετική συμμετοχή των θυμάτων</a:t>
            </a:r>
            <a:endParaRPr lang="en-US" sz="1800" dirty="0">
              <a:latin typeface="Trebuchet MS" panose="020B0603020202020204" pitchFamily="34" charset="0"/>
            </a:endParaRPr>
          </a:p>
          <a:p>
            <a:pPr algn="ctr">
              <a:lnSpc>
                <a:spcPct val="150000"/>
              </a:lnSpc>
              <a:spcBef>
                <a:spcPts val="600"/>
              </a:spcBef>
            </a:pPr>
            <a:r>
              <a:rPr lang="el-GR" dirty="0">
                <a:latin typeface="Trebuchet MS" panose="020B0603020202020204" pitchFamily="34" charset="0"/>
              </a:rPr>
              <a:t> </a:t>
            </a:r>
            <a:endParaRPr lang="en-US" dirty="0">
              <a:latin typeface="Trebuchet MS" panose="020B0603020202020204" pitchFamily="34" charset="0"/>
            </a:endParaRPr>
          </a:p>
          <a:p>
            <a:pPr>
              <a:lnSpc>
                <a:spcPct val="150000"/>
              </a:lnSpc>
              <a:spcBef>
                <a:spcPts val="600"/>
              </a:spcBef>
            </a:pPr>
            <a:r>
              <a:rPr lang="el-GR" dirty="0">
                <a:latin typeface="Trebuchet MS" panose="020B0603020202020204" pitchFamily="34" charset="0"/>
              </a:rPr>
              <a:t> </a:t>
            </a:r>
            <a:endParaRPr lang="en-US" dirty="0">
              <a:latin typeface="Trebuchet MS" panose="020B0603020202020204" pitchFamily="34" charset="0"/>
            </a:endParaRPr>
          </a:p>
          <a:p>
            <a:pPr>
              <a:lnSpc>
                <a:spcPct val="150000"/>
              </a:lnSpc>
              <a:spcBef>
                <a:spcPts val="600"/>
              </a:spcBef>
            </a:pPr>
            <a:endParaRPr lang="en-US" dirty="0">
              <a:latin typeface="Trebuchet MS" panose="020B0603020202020204" pitchFamily="34" charset="0"/>
            </a:endParaRPr>
          </a:p>
        </p:txBody>
      </p:sp>
      <p:pic>
        <p:nvPicPr>
          <p:cNvPr id="18" name="Picture 17">
            <a:extLst>
              <a:ext uri="{FF2B5EF4-FFF2-40B4-BE49-F238E27FC236}">
                <a16:creationId xmlns:a16="http://schemas.microsoft.com/office/drawing/2014/main" id="{159DEFE1-1B1E-453C-8B15-1404040E4948}"/>
              </a:ext>
            </a:extLst>
          </p:cNvPr>
          <p:cNvPicPr>
            <a:picLocks noChangeAspect="1"/>
          </p:cNvPicPr>
          <p:nvPr/>
        </p:nvPicPr>
        <p:blipFill rotWithShape="1">
          <a:blip r:embed="rId4">
            <a:duotone>
              <a:schemeClr val="accent3">
                <a:shade val="45000"/>
                <a:satMod val="135000"/>
              </a:schemeClr>
              <a:prstClr val="white"/>
            </a:duotone>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t="54206" r="91006" b="-7006"/>
          <a:stretch/>
        </p:blipFill>
        <p:spPr>
          <a:xfrm>
            <a:off x="409279" y="6118777"/>
            <a:ext cx="871989" cy="678261"/>
          </a:xfrm>
          <a:prstGeom prst="rect">
            <a:avLst/>
          </a:prstGeom>
        </p:spPr>
      </p:pic>
    </p:spTree>
    <p:extLst>
      <p:ext uri="{BB962C8B-B14F-4D97-AF65-F5344CB8AC3E}">
        <p14:creationId xmlns:p14="http://schemas.microsoft.com/office/powerpoint/2010/main" val="3738650176"/>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pPr algn="ctr"/>
            <a:r>
              <a:rPr lang="el-GR" sz="2800" b="1" dirty="0">
                <a:solidFill>
                  <a:srgbClr val="FE8554"/>
                </a:solidFill>
                <a:latin typeface="Trebuchet MS" panose="020B0703020202090204" pitchFamily="34" charset="0"/>
              </a:rPr>
              <a:t>Θεωρία δικονομικών απαγορεύσεων 1/</a:t>
            </a:r>
            <a:r>
              <a:rPr lang="en-GB" sz="2800" b="1" dirty="0">
                <a:solidFill>
                  <a:srgbClr val="FE8554"/>
                </a:solidFill>
                <a:latin typeface="Trebuchet MS" panose="020B0703020202090204" pitchFamily="34" charset="0"/>
              </a:rPr>
              <a:t>16</a:t>
            </a:r>
            <a:endParaRPr lang="en-US" sz="2800" b="1" dirty="0">
              <a:solidFill>
                <a:srgbClr val="FE8554"/>
              </a:solidFill>
              <a:latin typeface="Trebuchet MS" panose="020B0703020202090204" pitchFamily="34" charset="0"/>
            </a:endParaRP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3">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Content Placeholder 9"/>
          <p:cNvSpPr>
            <a:spLocks noGrp="1"/>
          </p:cNvSpPr>
          <p:nvPr>
            <p:ph sz="quarter" idx="12"/>
          </p:nvPr>
        </p:nvSpPr>
        <p:spPr>
          <a:xfrm>
            <a:off x="432139" y="945812"/>
            <a:ext cx="11206914" cy="5284702"/>
          </a:xfrm>
        </p:spPr>
        <p:txBody>
          <a:bodyPr/>
          <a:lstStyle/>
          <a:p>
            <a:pPr>
              <a:lnSpc>
                <a:spcPct val="150000"/>
              </a:lnSpc>
              <a:spcBef>
                <a:spcPts val="600"/>
              </a:spcBef>
            </a:pPr>
            <a:r>
              <a:rPr lang="el-GR" sz="2000" b="1" dirty="0">
                <a:latin typeface="Trebuchet MS" panose="020B0603020202020204" pitchFamily="34" charset="0"/>
              </a:rPr>
              <a:t>1. Θεωρία της αναξιοπιστίας της μαρτυρίας</a:t>
            </a:r>
            <a:endParaRPr lang="el-GR" sz="1800" b="1" dirty="0">
              <a:latin typeface="Trebuchet MS" panose="020B0603020202020204" pitchFamily="34" charset="0"/>
            </a:endParaRPr>
          </a:p>
          <a:p>
            <a:pPr>
              <a:lnSpc>
                <a:spcPct val="150000"/>
              </a:lnSpc>
              <a:spcBef>
                <a:spcPts val="600"/>
              </a:spcBef>
            </a:pPr>
            <a:r>
              <a:rPr lang="el-GR" sz="1800" dirty="0">
                <a:latin typeface="Trebuchet MS" panose="020B0603020202020204" pitchFamily="34" charset="0"/>
              </a:rPr>
              <a:t>Μέσω της απαγόρευσης επιτυγχάνεται η προσκόμιση μόνο αξιόπιστης μαρτυρίας, απαλλαγμένης από ενδεχόμενα ανακριβή ή παραπλανητικά ή αναξιόπιστα στοιχεία μαρτυρίας, που κατατίθενται ως αποτέλεσμα παρανόμως </a:t>
            </a:r>
            <a:r>
              <a:rPr lang="el-GR" sz="1800" dirty="0" err="1">
                <a:latin typeface="Trebuchet MS" panose="020B0603020202020204" pitchFamily="34" charset="0"/>
              </a:rPr>
              <a:t>ληφθείσας</a:t>
            </a:r>
            <a:r>
              <a:rPr lang="el-GR" sz="1800" dirty="0">
                <a:latin typeface="Trebuchet MS" panose="020B0603020202020204" pitchFamily="34" charset="0"/>
              </a:rPr>
              <a:t> μαρτυρίας:</a:t>
            </a:r>
            <a:endParaRPr lang="en-US" sz="1800" dirty="0">
              <a:latin typeface="Trebuchet MS" panose="020B0603020202020204" pitchFamily="34" charset="0"/>
            </a:endParaRPr>
          </a:p>
          <a:p>
            <a:pPr>
              <a:lnSpc>
                <a:spcPct val="150000"/>
              </a:lnSpc>
              <a:spcBef>
                <a:spcPts val="600"/>
              </a:spcBef>
            </a:pPr>
            <a:r>
              <a:rPr lang="el-GR" sz="1800" dirty="0">
                <a:latin typeface="Trebuchet MS" panose="020B0603020202020204" pitchFamily="34" charset="0"/>
              </a:rPr>
              <a:t>	(α) ομολογία, ως αποτέλεσμα βασανιστηρίων (</a:t>
            </a:r>
            <a:r>
              <a:rPr lang="el-GR" sz="1800" b="1" u="sng" dirty="0" err="1">
                <a:latin typeface="Trebuchet MS" panose="020B0603020202020204" pitchFamily="34" charset="0"/>
              </a:rPr>
              <a:t>Warickshall</a:t>
            </a:r>
            <a:r>
              <a:rPr lang="el-GR" sz="1800" dirty="0">
                <a:latin typeface="Trebuchet MS" panose="020B0603020202020204" pitchFamily="34" charset="0"/>
              </a:rPr>
              <a:t>(1783) 1 </a:t>
            </a:r>
            <a:r>
              <a:rPr lang="el-GR" sz="1800" dirty="0" err="1">
                <a:latin typeface="Trebuchet MS" panose="020B0603020202020204" pitchFamily="34" charset="0"/>
              </a:rPr>
              <a:t>Leach</a:t>
            </a:r>
            <a:r>
              <a:rPr lang="el-GR" sz="1800" dirty="0">
                <a:latin typeface="Trebuchet MS" panose="020B0603020202020204" pitchFamily="34" charset="0"/>
              </a:rPr>
              <a:t> CC 263, 168 ER 234)</a:t>
            </a:r>
            <a:endParaRPr lang="en-US" sz="1800" dirty="0">
              <a:latin typeface="Trebuchet MS" panose="020B0603020202020204" pitchFamily="34" charset="0"/>
            </a:endParaRPr>
          </a:p>
          <a:p>
            <a:pPr>
              <a:lnSpc>
                <a:spcPct val="150000"/>
              </a:lnSpc>
              <a:spcBef>
                <a:spcPts val="600"/>
              </a:spcBef>
            </a:pPr>
            <a:r>
              <a:rPr lang="el-GR" sz="1800" dirty="0">
                <a:latin typeface="Trebuchet MS" panose="020B0603020202020204" pitchFamily="34" charset="0"/>
              </a:rPr>
              <a:t>	(β) λανθασμένη αναγνώριση </a:t>
            </a:r>
            <a:endParaRPr lang="en-US" sz="1800" dirty="0">
              <a:latin typeface="Trebuchet MS" panose="020B0603020202020204" pitchFamily="34" charset="0"/>
            </a:endParaRPr>
          </a:p>
          <a:p>
            <a:pPr>
              <a:lnSpc>
                <a:spcPct val="150000"/>
              </a:lnSpc>
              <a:spcBef>
                <a:spcPts val="600"/>
              </a:spcBef>
            </a:pPr>
            <a:r>
              <a:rPr lang="el-GR" sz="1800" dirty="0">
                <a:latin typeface="Trebuchet MS" panose="020B0603020202020204" pitchFamily="34" charset="0"/>
              </a:rPr>
              <a:t>		Το 78% των πρώτων δικαστικών πλανών με την εφαρμογή του DNA προήλθαν από 		</a:t>
            </a:r>
            <a:r>
              <a:rPr lang="en-GB" sz="1800" dirty="0">
                <a:latin typeface="Trebuchet MS" panose="020B0603020202020204" pitchFamily="34" charset="0"/>
              </a:rPr>
              <a:t>		</a:t>
            </a:r>
            <a:r>
              <a:rPr lang="el-GR" sz="1800" dirty="0">
                <a:latin typeface="Trebuchet MS" panose="020B0603020202020204" pitchFamily="34" charset="0"/>
              </a:rPr>
              <a:t>λανθασμένη αναγνώριση (</a:t>
            </a:r>
            <a:r>
              <a:rPr lang="el-GR" sz="1800" i="1" dirty="0" err="1">
                <a:latin typeface="Trebuchet MS" panose="020B0603020202020204" pitchFamily="34" charset="0"/>
              </a:rPr>
              <a:t>Innocence</a:t>
            </a:r>
            <a:r>
              <a:rPr lang="el-GR" sz="1800" i="1" dirty="0">
                <a:latin typeface="Trebuchet MS" panose="020B0603020202020204" pitchFamily="34" charset="0"/>
              </a:rPr>
              <a:t> Project in </a:t>
            </a:r>
            <a:r>
              <a:rPr lang="el-GR" sz="1800" i="1" dirty="0" err="1">
                <a:latin typeface="Trebuchet MS" panose="020B0603020202020204" pitchFamily="34" charset="0"/>
              </a:rPr>
              <a:t>New</a:t>
            </a:r>
            <a:r>
              <a:rPr lang="el-GR" sz="1800" i="1" dirty="0">
                <a:latin typeface="Trebuchet MS" panose="020B0603020202020204" pitchFamily="34" charset="0"/>
              </a:rPr>
              <a:t> </a:t>
            </a:r>
            <a:r>
              <a:rPr lang="el-GR" sz="1800" i="1" dirty="0" err="1">
                <a:latin typeface="Trebuchet MS" panose="020B0603020202020204" pitchFamily="34" charset="0"/>
              </a:rPr>
              <a:t>York</a:t>
            </a:r>
            <a:r>
              <a:rPr lang="el-GR" sz="1800" i="1" dirty="0">
                <a:latin typeface="Trebuchet MS" panose="020B0603020202020204" pitchFamily="34" charset="0"/>
              </a:rPr>
              <a:t> </a:t>
            </a:r>
            <a:r>
              <a:rPr lang="el-GR" sz="1800" i="1" dirty="0" err="1">
                <a:latin typeface="Trebuchet MS" panose="020B0603020202020204" pitchFamily="34" charset="0"/>
              </a:rPr>
              <a:t>City</a:t>
            </a:r>
            <a:r>
              <a:rPr lang="el-GR" sz="1800" dirty="0">
                <a:latin typeface="Trebuchet MS" panose="020B0603020202020204" pitchFamily="34" charset="0"/>
              </a:rPr>
              <a:t>)</a:t>
            </a:r>
            <a:endParaRPr lang="en-US" sz="1800" dirty="0">
              <a:latin typeface="Trebuchet MS" panose="020B0603020202020204" pitchFamily="34" charset="0"/>
            </a:endParaRPr>
          </a:p>
          <a:p>
            <a:pPr>
              <a:lnSpc>
                <a:spcPct val="150000"/>
              </a:lnSpc>
              <a:spcBef>
                <a:spcPts val="600"/>
              </a:spcBef>
            </a:pPr>
            <a:r>
              <a:rPr lang="el-GR" sz="1800" dirty="0">
                <a:latin typeface="Trebuchet MS" panose="020B0603020202020204" pitchFamily="34" charset="0"/>
              </a:rPr>
              <a:t>	(γ) η λήψη πραγματικής μαρτυρίας (</a:t>
            </a:r>
            <a:r>
              <a:rPr lang="en-US" sz="1800" dirty="0">
                <a:latin typeface="Trebuchet MS" panose="020B0603020202020204" pitchFamily="34" charset="0"/>
              </a:rPr>
              <a:t>derivative evidence</a:t>
            </a:r>
            <a:r>
              <a:rPr lang="el-GR" sz="1800" dirty="0">
                <a:latin typeface="Trebuchet MS" panose="020B0603020202020204" pitchFamily="34" charset="0"/>
              </a:rPr>
              <a:t>) π.χ. το όπλο ή τα ναρκωτικά, μετά από ομολογία</a:t>
            </a:r>
            <a:r>
              <a:rPr lang="en-US" sz="1800" dirty="0">
                <a:latin typeface="Trebuchet MS" panose="020B0603020202020204" pitchFamily="34" charset="0"/>
              </a:rPr>
              <a:t>, </a:t>
            </a:r>
            <a:r>
              <a:rPr lang="el-GR" sz="1800" dirty="0">
                <a:latin typeface="Trebuchet MS" panose="020B0603020202020204" pitchFamily="34" charset="0"/>
              </a:rPr>
              <a:t>που λήφθηκε από πίεση, δημιουργεί ιδιαίτερη προβληματική </a:t>
            </a:r>
            <a:endParaRPr lang="en-US" sz="1800" dirty="0">
              <a:latin typeface="Trebuchet MS" panose="020B0603020202020204" pitchFamily="34" charset="0"/>
            </a:endParaRPr>
          </a:p>
          <a:p>
            <a:pPr>
              <a:lnSpc>
                <a:spcPct val="150000"/>
              </a:lnSpc>
              <a:spcBef>
                <a:spcPts val="600"/>
              </a:spcBef>
            </a:pPr>
            <a:r>
              <a:rPr lang="el-GR" sz="1800" dirty="0">
                <a:latin typeface="Trebuchet MS" panose="020B0603020202020204" pitchFamily="34" charset="0"/>
              </a:rPr>
              <a:t> </a:t>
            </a:r>
            <a:endParaRPr lang="en-US" sz="1800" dirty="0">
              <a:latin typeface="Trebuchet MS" panose="020B0603020202020204" pitchFamily="34" charset="0"/>
            </a:endParaRPr>
          </a:p>
          <a:p>
            <a:pPr marL="342900" indent="-342900">
              <a:lnSpc>
                <a:spcPct val="150000"/>
              </a:lnSpc>
              <a:spcBef>
                <a:spcPts val="600"/>
              </a:spcBef>
              <a:buAutoNum type="arabicPeriod" startAt="8"/>
            </a:pPr>
            <a:endParaRPr lang="en-US" dirty="0">
              <a:latin typeface="Trebuchet MS" panose="020B0603020202020204" pitchFamily="34" charset="0"/>
            </a:endParaRPr>
          </a:p>
        </p:txBody>
      </p:sp>
      <p:pic>
        <p:nvPicPr>
          <p:cNvPr id="18" name="Picture 17">
            <a:extLst>
              <a:ext uri="{FF2B5EF4-FFF2-40B4-BE49-F238E27FC236}">
                <a16:creationId xmlns:a16="http://schemas.microsoft.com/office/drawing/2014/main" id="{DF114020-5F10-4BEA-9837-BD03AD4380F9}"/>
              </a:ext>
            </a:extLst>
          </p:cNvPr>
          <p:cNvPicPr>
            <a:picLocks noChangeAspect="1"/>
          </p:cNvPicPr>
          <p:nvPr/>
        </p:nvPicPr>
        <p:blipFill rotWithShape="1">
          <a:blip r:embed="rId4">
            <a:duotone>
              <a:schemeClr val="accent3">
                <a:shade val="45000"/>
                <a:satMod val="135000"/>
              </a:schemeClr>
              <a:prstClr val="white"/>
            </a:duotone>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t="54206" r="91006" b="-7006"/>
          <a:stretch/>
        </p:blipFill>
        <p:spPr>
          <a:xfrm>
            <a:off x="409279" y="6118777"/>
            <a:ext cx="871989" cy="678261"/>
          </a:xfrm>
          <a:prstGeom prst="rect">
            <a:avLst/>
          </a:prstGeom>
        </p:spPr>
      </p:pic>
    </p:spTree>
    <p:extLst>
      <p:ext uri="{BB962C8B-B14F-4D97-AF65-F5344CB8AC3E}">
        <p14:creationId xmlns:p14="http://schemas.microsoft.com/office/powerpoint/2010/main" val="1647376019"/>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0" nodeType="afterEffect">
                                  <p:stCondLst>
                                    <p:cond delay="0"/>
                                  </p:stCondLst>
                                  <p:childTnLst>
                                    <p:set>
                                      <p:cBhvr>
                                        <p:cTn id="21" dur="1" fill="hold">
                                          <p:stCondLst>
                                            <p:cond delay="749"/>
                                          </p:stCondLst>
                                        </p:cTn>
                                        <p:tgtEl>
                                          <p:spTgt spid="10">
                                            <p:txEl>
                                              <p:pRg st="4" end="4"/>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pPr algn="ctr"/>
            <a:r>
              <a:rPr lang="el-GR" sz="2800" b="1" dirty="0">
                <a:solidFill>
                  <a:srgbClr val="FE8554"/>
                </a:solidFill>
                <a:latin typeface="Trebuchet MS" panose="020B0703020202090204" pitchFamily="34" charset="0"/>
              </a:rPr>
              <a:t>Θεωρία δικονομικών απαγορεύσεων 2/</a:t>
            </a:r>
            <a:r>
              <a:rPr lang="en-GB" sz="2800" b="1" dirty="0">
                <a:solidFill>
                  <a:srgbClr val="FE8554"/>
                </a:solidFill>
                <a:latin typeface="Trebuchet MS" panose="020B0703020202090204" pitchFamily="34" charset="0"/>
              </a:rPr>
              <a:t>16</a:t>
            </a:r>
            <a:endParaRPr lang="en-US" sz="2800" b="1" dirty="0">
              <a:solidFill>
                <a:srgbClr val="FE8554"/>
              </a:solidFill>
              <a:latin typeface="Trebuchet MS" panose="020B0703020202090204" pitchFamily="34" charset="0"/>
            </a:endParaRP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3">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Content Placeholder 9"/>
          <p:cNvSpPr>
            <a:spLocks noGrp="1"/>
          </p:cNvSpPr>
          <p:nvPr>
            <p:ph sz="quarter" idx="12"/>
          </p:nvPr>
        </p:nvSpPr>
        <p:spPr>
          <a:xfrm>
            <a:off x="432139" y="932670"/>
            <a:ext cx="10879328" cy="5284702"/>
          </a:xfrm>
        </p:spPr>
        <p:txBody>
          <a:bodyPr/>
          <a:lstStyle/>
          <a:p>
            <a:pPr>
              <a:lnSpc>
                <a:spcPct val="150000"/>
              </a:lnSpc>
              <a:spcBef>
                <a:spcPts val="600"/>
              </a:spcBef>
            </a:pPr>
            <a:r>
              <a:rPr lang="en-GB" sz="2000" b="1" dirty="0">
                <a:latin typeface="Trebuchet MS" panose="020B0603020202020204" pitchFamily="34" charset="0"/>
              </a:rPr>
              <a:t>2. </a:t>
            </a:r>
            <a:r>
              <a:rPr lang="el-GR" sz="2000" b="1" dirty="0">
                <a:latin typeface="Trebuchet MS" panose="020B0603020202020204" pitchFamily="34" charset="0"/>
              </a:rPr>
              <a:t>Θεωρία της αποτροπής </a:t>
            </a:r>
            <a:endParaRPr lang="en-US" sz="2000" b="1" dirty="0">
              <a:latin typeface="Trebuchet MS" panose="020B0603020202020204" pitchFamily="34" charset="0"/>
            </a:endParaRPr>
          </a:p>
          <a:p>
            <a:pPr>
              <a:lnSpc>
                <a:spcPct val="150000"/>
              </a:lnSpc>
              <a:spcBef>
                <a:spcPts val="600"/>
              </a:spcBef>
            </a:pPr>
            <a:r>
              <a:rPr lang="el-GR" sz="1800" dirty="0">
                <a:latin typeface="Trebuchet MS" panose="020B0603020202020204" pitchFamily="34" charset="0"/>
              </a:rPr>
              <a:t>Μέσω της απαγόρευσης επιτυγχάνεται η αποτροπή μελλοντικών παράνομων και/ή αντισυνταγματικών ενεργειών από πλευράς των ανακριτικών αρχών.</a:t>
            </a:r>
          </a:p>
          <a:p>
            <a:pPr>
              <a:lnSpc>
                <a:spcPct val="150000"/>
              </a:lnSpc>
              <a:spcBef>
                <a:spcPts val="600"/>
              </a:spcBef>
            </a:pPr>
            <a:endParaRPr lang="el-GR" sz="1800" dirty="0">
              <a:latin typeface="Trebuchet MS" panose="020B0603020202020204" pitchFamily="34" charset="0"/>
            </a:endParaRPr>
          </a:p>
          <a:p>
            <a:pPr>
              <a:lnSpc>
                <a:spcPct val="150000"/>
              </a:lnSpc>
              <a:spcBef>
                <a:spcPts val="600"/>
              </a:spcBef>
            </a:pPr>
            <a:r>
              <a:rPr lang="el-GR" sz="1800" dirty="0">
                <a:latin typeface="Trebuchet MS" panose="020B0603020202020204" pitchFamily="34" charset="0"/>
              </a:rPr>
              <a:t>Στηρίζεται στις εξής υποθέσεις: </a:t>
            </a:r>
            <a:endParaRPr lang="en-US" sz="1800" dirty="0">
              <a:latin typeface="Trebuchet MS" panose="020B0603020202020204" pitchFamily="34" charset="0"/>
            </a:endParaRPr>
          </a:p>
          <a:p>
            <a:pPr lvl="1">
              <a:lnSpc>
                <a:spcPct val="150000"/>
              </a:lnSpc>
              <a:spcBef>
                <a:spcPts val="600"/>
              </a:spcBef>
            </a:pPr>
            <a:r>
              <a:rPr lang="el-GR" sz="1800" dirty="0">
                <a:latin typeface="Trebuchet MS" panose="020B0603020202020204" pitchFamily="34" charset="0"/>
              </a:rPr>
              <a:t>(α) οι αστυνομικοί ανακριτές ενημερώνονται για την ύπαρξη των αποδεικτικών απαγορεύσεων</a:t>
            </a:r>
          </a:p>
          <a:p>
            <a:pPr lvl="1">
              <a:lnSpc>
                <a:spcPct val="150000"/>
              </a:lnSpc>
              <a:spcBef>
                <a:spcPts val="600"/>
              </a:spcBef>
            </a:pPr>
            <a:r>
              <a:rPr lang="el-GR" sz="1800" dirty="0">
                <a:latin typeface="Trebuchet MS" panose="020B0603020202020204" pitchFamily="34" charset="0"/>
              </a:rPr>
              <a:t>(β) αυτοί επηρεάζονται από το αποτέλεσμα του αποκλεισμού της μαρτυρίας, ώστε να αλλάξουν τον τρόπο λειτουργίας τους,</a:t>
            </a:r>
          </a:p>
          <a:p>
            <a:pPr lvl="1">
              <a:lnSpc>
                <a:spcPct val="150000"/>
              </a:lnSpc>
              <a:spcBef>
                <a:spcPts val="600"/>
              </a:spcBef>
            </a:pPr>
            <a:r>
              <a:rPr lang="el-GR" sz="1800" dirty="0">
                <a:latin typeface="Trebuchet MS" panose="020B0603020202020204" pitchFamily="34" charset="0"/>
              </a:rPr>
              <a:t>(γ) με τον αποκλεισμό της μαρτυρίας επιτυγχάνεται και ευρύτερος σεβασμός των θεμελιωδών δικαιωμάτων</a:t>
            </a:r>
          </a:p>
          <a:p>
            <a:pPr>
              <a:lnSpc>
                <a:spcPct val="150000"/>
              </a:lnSpc>
              <a:spcBef>
                <a:spcPts val="600"/>
              </a:spcBef>
            </a:pPr>
            <a:endParaRPr lang="en-US" dirty="0">
              <a:latin typeface="Trebuchet MS" panose="020B0603020202020204" pitchFamily="34" charset="0"/>
            </a:endParaRPr>
          </a:p>
        </p:txBody>
      </p:sp>
      <p:pic>
        <p:nvPicPr>
          <p:cNvPr id="18" name="Picture 17">
            <a:extLst>
              <a:ext uri="{FF2B5EF4-FFF2-40B4-BE49-F238E27FC236}">
                <a16:creationId xmlns:a16="http://schemas.microsoft.com/office/drawing/2014/main" id="{2BCEE7BC-AAC4-4F6B-946B-8BC97C8078B2}"/>
              </a:ext>
            </a:extLst>
          </p:cNvPr>
          <p:cNvPicPr>
            <a:picLocks noChangeAspect="1"/>
          </p:cNvPicPr>
          <p:nvPr/>
        </p:nvPicPr>
        <p:blipFill rotWithShape="1">
          <a:blip r:embed="rId4">
            <a:duotone>
              <a:schemeClr val="accent3">
                <a:shade val="45000"/>
                <a:satMod val="135000"/>
              </a:schemeClr>
              <a:prstClr val="white"/>
            </a:duotone>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t="54206" r="91006" b="-7006"/>
          <a:stretch/>
        </p:blipFill>
        <p:spPr>
          <a:xfrm>
            <a:off x="409279" y="6118777"/>
            <a:ext cx="871989" cy="678261"/>
          </a:xfrm>
          <a:prstGeom prst="rect">
            <a:avLst/>
          </a:prstGeom>
        </p:spPr>
      </p:pic>
    </p:spTree>
    <p:extLst>
      <p:ext uri="{BB962C8B-B14F-4D97-AF65-F5344CB8AC3E}">
        <p14:creationId xmlns:p14="http://schemas.microsoft.com/office/powerpoint/2010/main" val="2359274971"/>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pPr algn="ctr"/>
            <a:r>
              <a:rPr lang="el-GR" sz="2800" b="1" dirty="0">
                <a:solidFill>
                  <a:srgbClr val="FE8554"/>
                </a:solidFill>
                <a:latin typeface="Trebuchet MS" panose="020B0703020202090204" pitchFamily="34" charset="0"/>
              </a:rPr>
              <a:t>Θεωρία δικονομικών απαγορεύσεων 3/</a:t>
            </a:r>
            <a:r>
              <a:rPr lang="en-GB" sz="2800" b="1" dirty="0">
                <a:solidFill>
                  <a:srgbClr val="FE8554"/>
                </a:solidFill>
                <a:latin typeface="Trebuchet MS" panose="020B0703020202090204" pitchFamily="34" charset="0"/>
              </a:rPr>
              <a:t>16</a:t>
            </a:r>
            <a:endParaRPr lang="en-US" sz="2800" b="1" dirty="0">
              <a:solidFill>
                <a:srgbClr val="FE8554"/>
              </a:solidFill>
              <a:latin typeface="Trebuchet MS" panose="020B0703020202090204" pitchFamily="34" charset="0"/>
            </a:endParaRP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4" name="Group 43"/>
            <p:cNvGrpSpPr/>
            <p:nvPr/>
          </p:nvGrpSpPr>
          <p:grpSpPr>
            <a:xfrm>
              <a:off x="455000" y="6205665"/>
              <a:ext cx="11540875" cy="568873"/>
              <a:chOff x="455000" y="6205665"/>
              <a:chExt cx="11540875" cy="568873"/>
            </a:xfrm>
          </p:grpSpPr>
          <p:pic>
            <p:nvPicPr>
              <p:cNvPr id="45" name="Picture 44"/>
              <p:cNvPicPr>
                <a:picLocks noChangeAspect="1"/>
              </p:cNvPicPr>
              <p:nvPr/>
            </p:nvPicPr>
            <p:blipFill rotWithShape="1">
              <a:blip r:embed="rId3">
                <a:extLst>
                  <a:ext uri="{28A0092B-C50C-407E-A947-70E740481C1C}">
                    <a14:useLocalDpi xmlns:a14="http://schemas.microsoft.com/office/drawing/2010/main" val="0"/>
                  </a:ext>
                </a:extLst>
              </a:blip>
              <a:srcRect l="17864" t="9523" r="68067" b="82338"/>
              <a:stretch/>
            </p:blipFill>
            <p:spPr>
              <a:xfrm>
                <a:off x="455000" y="6205665"/>
                <a:ext cx="639014" cy="523087"/>
              </a:xfrm>
              <a:prstGeom prst="rect">
                <a:avLst/>
              </a:prstGeom>
            </p:spPr>
          </p:pic>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3">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Content Placeholder 9"/>
          <p:cNvSpPr>
            <a:spLocks noGrp="1"/>
          </p:cNvSpPr>
          <p:nvPr>
            <p:ph sz="quarter" idx="12"/>
          </p:nvPr>
        </p:nvSpPr>
        <p:spPr>
          <a:xfrm>
            <a:off x="432139" y="957783"/>
            <a:ext cx="10879328" cy="5284702"/>
          </a:xfrm>
        </p:spPr>
        <p:txBody>
          <a:bodyPr/>
          <a:lstStyle/>
          <a:p>
            <a:endParaRPr lang="en-US" b="1" dirty="0">
              <a:latin typeface="Trebuchet MS" panose="020B0603020202020204" pitchFamily="34" charset="0"/>
            </a:endParaRPr>
          </a:p>
          <a:p>
            <a:pPr>
              <a:lnSpc>
                <a:spcPct val="150000"/>
              </a:lnSpc>
            </a:pPr>
            <a:r>
              <a:rPr lang="en-US" b="1" dirty="0">
                <a:latin typeface="Trebuchet MS" panose="020B0603020202020204" pitchFamily="34" charset="0"/>
              </a:rPr>
              <a:t>«The tendency of those who execute the criminal laws of the country to obtain convictions by means of unlawful seizures and enforced confessions, the latter often obtained after subjecting accused persons to unwarranted practices destructive of rights secured by the Federal Constitution, should find no sanction in the judgment of the </a:t>
            </a:r>
            <a:r>
              <a:rPr lang="en-US" b="1" u="sng" dirty="0">
                <a:latin typeface="Trebuchet MS" panose="020B0603020202020204" pitchFamily="34" charset="0"/>
              </a:rPr>
              <a:t>courts which are charged at all times with the support of the Constitution and to which people of all conditions have a right to appeal for the maintenance of such fundamental rights</a:t>
            </a:r>
            <a:r>
              <a:rPr lang="en-US" b="1" dirty="0">
                <a:latin typeface="Trebuchet MS" panose="020B0603020202020204" pitchFamily="34" charset="0"/>
              </a:rPr>
              <a:t>…..».</a:t>
            </a:r>
          </a:p>
          <a:p>
            <a:pPr algn="r"/>
            <a:r>
              <a:rPr lang="en-US" b="1" dirty="0">
                <a:latin typeface="Trebuchet MS" panose="020B0603020202020204" pitchFamily="34" charset="0"/>
              </a:rPr>
              <a:t>						</a:t>
            </a:r>
            <a:r>
              <a:rPr lang="en-US" b="1" u="sng" dirty="0">
                <a:latin typeface="Trebuchet MS" panose="020B0603020202020204" pitchFamily="34" charset="0"/>
              </a:rPr>
              <a:t>Weeks v. US </a:t>
            </a:r>
            <a:r>
              <a:rPr lang="en-US" b="1" dirty="0">
                <a:latin typeface="Trebuchet MS" panose="020B0603020202020204" pitchFamily="34" charset="0"/>
              </a:rPr>
              <a:t>232 US 383 </a:t>
            </a:r>
            <a:r>
              <a:rPr lang="en-US" b="1" dirty="0" err="1">
                <a:latin typeface="Trebuchet MS" panose="020B0603020202020204" pitchFamily="34" charset="0"/>
              </a:rPr>
              <a:t>στη</a:t>
            </a:r>
            <a:r>
              <a:rPr lang="en-US" b="1" dirty="0">
                <a:latin typeface="Trebuchet MS" panose="020B0603020202020204" pitchFamily="34" charset="0"/>
              </a:rPr>
              <a:t> </a:t>
            </a:r>
            <a:r>
              <a:rPr lang="en-US" b="1" dirty="0" err="1">
                <a:latin typeface="Trebuchet MS" panose="020B0603020202020204" pitchFamily="34" charset="0"/>
              </a:rPr>
              <a:t>σελ</a:t>
            </a:r>
            <a:r>
              <a:rPr lang="en-US" b="1" dirty="0">
                <a:latin typeface="Trebuchet MS" panose="020B0603020202020204" pitchFamily="34" charset="0"/>
              </a:rPr>
              <a:t>. 392 (1914)</a:t>
            </a:r>
          </a:p>
          <a:p>
            <a:endParaRPr lang="en-US" b="1" dirty="0">
              <a:latin typeface="Trebuchet MS" panose="020B0603020202020204" pitchFamily="34" charset="0"/>
            </a:endParaRPr>
          </a:p>
          <a:p>
            <a:pPr>
              <a:lnSpc>
                <a:spcPct val="150000"/>
              </a:lnSpc>
            </a:pPr>
            <a:r>
              <a:rPr lang="en-US" b="1" dirty="0">
                <a:latin typeface="Trebuchet MS" panose="020B0603020202020204" pitchFamily="34" charset="0"/>
              </a:rPr>
              <a:t>“if a defendant establishes a Fourth Amendment violation – </a:t>
            </a:r>
            <a:r>
              <a:rPr lang="en-US" b="1" u="sng" dirty="0">
                <a:latin typeface="Trebuchet MS" panose="020B0603020202020204" pitchFamily="34" charset="0"/>
              </a:rPr>
              <a:t>a “poisonous tree</a:t>
            </a:r>
            <a:r>
              <a:rPr lang="en-US" b="1" dirty="0">
                <a:latin typeface="Trebuchet MS" panose="020B0603020202020204" pitchFamily="34" charset="0"/>
              </a:rPr>
              <a:t>”- and that evidence was obtained as a factual result of that violation – that the evidence is “fruit” of the poisonous tree – the defendant is entitled to have the evidence excluded.”</a:t>
            </a:r>
          </a:p>
          <a:p>
            <a:pPr algn="r"/>
            <a:r>
              <a:rPr lang="en-US" b="1" dirty="0">
                <a:latin typeface="Trebuchet MS" panose="020B0603020202020204" pitchFamily="34" charset="0"/>
              </a:rPr>
              <a:t>  					           </a:t>
            </a:r>
            <a:r>
              <a:rPr lang="en-US" b="1" u="sng" dirty="0">
                <a:latin typeface="Trebuchet MS" panose="020B0603020202020204" pitchFamily="34" charset="0"/>
              </a:rPr>
              <a:t>Silverthorne Lumber Co v. US </a:t>
            </a:r>
            <a:r>
              <a:rPr lang="en-US" b="1" dirty="0">
                <a:latin typeface="Trebuchet MS" panose="020B0603020202020204" pitchFamily="34" charset="0"/>
              </a:rPr>
              <a:t>251 U.S. 385 (1920)</a:t>
            </a:r>
          </a:p>
          <a:p>
            <a:pPr lvl="0"/>
            <a:endParaRPr lang="el-GR" sz="2400" b="1" dirty="0">
              <a:solidFill>
                <a:srgbClr val="FF0000"/>
              </a:solidFill>
              <a:latin typeface="Trebuchet MS" panose="020B0703020202090204" pitchFamily="34" charset="0"/>
            </a:endParaRPr>
          </a:p>
        </p:txBody>
      </p:sp>
    </p:spTree>
    <p:extLst>
      <p:ext uri="{BB962C8B-B14F-4D97-AF65-F5344CB8AC3E}">
        <p14:creationId xmlns:p14="http://schemas.microsoft.com/office/powerpoint/2010/main" val="64952644"/>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749"/>
                                          </p:stCondLst>
                                        </p:cTn>
                                        <p:tgtEl>
                                          <p:spTgt spid="10">
                                            <p:txEl>
                                              <p:pRg st="2" end="2"/>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0">
                                            <p:txEl>
                                              <p:pRg st="4" end="4"/>
                                            </p:txEl>
                                          </p:spTgt>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grpId="0" nodeType="afterEffect">
                                  <p:stCondLst>
                                    <p:cond delay="0"/>
                                  </p:stCondLst>
                                  <p:childTnLst>
                                    <p:set>
                                      <p:cBhvr>
                                        <p:cTn id="16" dur="1" fill="hold">
                                          <p:stCondLst>
                                            <p:cond delay="749"/>
                                          </p:stCondLst>
                                        </p:cTn>
                                        <p:tgtEl>
                                          <p:spTgt spid="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pPr algn="ctr"/>
            <a:r>
              <a:rPr lang="el-GR" sz="2800" b="1" dirty="0">
                <a:solidFill>
                  <a:srgbClr val="FE8554"/>
                </a:solidFill>
                <a:latin typeface="Trebuchet MS" panose="020B0703020202090204" pitchFamily="34" charset="0"/>
              </a:rPr>
              <a:t>Θεωρία δικονομικών απαγορεύσεων 4/</a:t>
            </a:r>
            <a:r>
              <a:rPr lang="en-GB" sz="2800" b="1" dirty="0">
                <a:solidFill>
                  <a:srgbClr val="FE8554"/>
                </a:solidFill>
                <a:latin typeface="Trebuchet MS" panose="020B0703020202090204" pitchFamily="34" charset="0"/>
              </a:rPr>
              <a:t>16</a:t>
            </a:r>
            <a:endParaRPr lang="en-US" sz="2800" b="1" dirty="0">
              <a:solidFill>
                <a:srgbClr val="FE8554"/>
              </a:solidFill>
              <a:latin typeface="Trebuchet MS" panose="020B0703020202090204" pitchFamily="34" charset="0"/>
            </a:endParaRP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3">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Content Placeholder 9"/>
          <p:cNvSpPr>
            <a:spLocks noGrp="1"/>
          </p:cNvSpPr>
          <p:nvPr>
            <p:ph sz="quarter" idx="12"/>
          </p:nvPr>
        </p:nvSpPr>
        <p:spPr>
          <a:xfrm>
            <a:off x="432138" y="942806"/>
            <a:ext cx="11252635" cy="5284702"/>
          </a:xfrm>
        </p:spPr>
        <p:txBody>
          <a:bodyPr/>
          <a:lstStyle/>
          <a:p>
            <a:pPr>
              <a:lnSpc>
                <a:spcPct val="150000"/>
              </a:lnSpc>
              <a:spcBef>
                <a:spcPts val="600"/>
              </a:spcBef>
            </a:pPr>
            <a:r>
              <a:rPr lang="el-GR" b="1" u="sng" dirty="0" err="1">
                <a:latin typeface="Trebuchet MS" panose="020B0603020202020204" pitchFamily="34" charset="0"/>
              </a:rPr>
              <a:t>Chief</a:t>
            </a:r>
            <a:r>
              <a:rPr lang="el-GR" b="1" u="sng" dirty="0">
                <a:latin typeface="Trebuchet MS" panose="020B0603020202020204" pitchFamily="34" charset="0"/>
              </a:rPr>
              <a:t> Justice </a:t>
            </a:r>
            <a:r>
              <a:rPr lang="el-GR" b="1" u="sng" dirty="0" err="1">
                <a:latin typeface="Trebuchet MS" panose="020B0603020202020204" pitchFamily="34" charset="0"/>
              </a:rPr>
              <a:t>Earl</a:t>
            </a:r>
            <a:r>
              <a:rPr lang="el-GR" b="1" u="sng" dirty="0">
                <a:latin typeface="Trebuchet MS" panose="020B0603020202020204" pitchFamily="34" charset="0"/>
              </a:rPr>
              <a:t> </a:t>
            </a:r>
            <a:r>
              <a:rPr lang="el-GR" b="1" u="sng" dirty="0" err="1">
                <a:latin typeface="Trebuchet MS" panose="020B0603020202020204" pitchFamily="34" charset="0"/>
              </a:rPr>
              <a:t>Warren</a:t>
            </a:r>
            <a:r>
              <a:rPr lang="el-GR" b="1" u="sng" dirty="0">
                <a:latin typeface="Trebuchet MS" panose="020B0603020202020204" pitchFamily="34" charset="0"/>
              </a:rPr>
              <a:t> (δεκαετία 1960)</a:t>
            </a:r>
          </a:p>
          <a:p>
            <a:pPr>
              <a:lnSpc>
                <a:spcPct val="150000"/>
              </a:lnSpc>
              <a:spcBef>
                <a:spcPts val="600"/>
              </a:spcBef>
            </a:pPr>
            <a:r>
              <a:rPr lang="en-US" dirty="0">
                <a:latin typeface="Trebuchet MS" panose="020B0603020202020204" pitchFamily="34" charset="0"/>
              </a:rPr>
              <a:t>	</a:t>
            </a:r>
            <a:r>
              <a:rPr lang="el-GR" dirty="0">
                <a:latin typeface="Trebuchet MS" panose="020B0603020202020204" pitchFamily="34" charset="0"/>
              </a:rPr>
              <a:t>(1) </a:t>
            </a:r>
            <a:r>
              <a:rPr lang="el-GR" b="1" u="sng" dirty="0" err="1">
                <a:latin typeface="Trebuchet MS" panose="020B0603020202020204" pitchFamily="34" charset="0"/>
              </a:rPr>
              <a:t>Mapp</a:t>
            </a:r>
            <a:r>
              <a:rPr lang="el-GR" b="1" u="sng" dirty="0">
                <a:latin typeface="Trebuchet MS" panose="020B0603020202020204" pitchFamily="34" charset="0"/>
              </a:rPr>
              <a:t> v. </a:t>
            </a:r>
            <a:r>
              <a:rPr lang="el-GR" b="1" u="sng" dirty="0" err="1">
                <a:latin typeface="Trebuchet MS" panose="020B0603020202020204" pitchFamily="34" charset="0"/>
              </a:rPr>
              <a:t>Ohio</a:t>
            </a:r>
            <a:r>
              <a:rPr lang="el-GR" b="1" u="sng" dirty="0">
                <a:latin typeface="Trebuchet MS" panose="020B0603020202020204" pitchFamily="34" charset="0"/>
              </a:rPr>
              <a:t> </a:t>
            </a:r>
            <a:r>
              <a:rPr lang="el-GR" dirty="0">
                <a:latin typeface="Trebuchet MS" panose="020B0603020202020204" pitchFamily="34" charset="0"/>
              </a:rPr>
              <a:t>367 US 643</a:t>
            </a:r>
            <a:r>
              <a:rPr lang="en-GB" dirty="0">
                <a:latin typeface="Trebuchet MS" panose="020B0603020202020204" pitchFamily="34" charset="0"/>
              </a:rPr>
              <a:t> </a:t>
            </a:r>
            <a:r>
              <a:rPr lang="el-GR" dirty="0">
                <a:latin typeface="Trebuchet MS" panose="020B0603020202020204" pitchFamily="34" charset="0"/>
              </a:rPr>
              <a:t>(1961)</a:t>
            </a:r>
            <a:endParaRPr lang="en-US" dirty="0">
              <a:latin typeface="Trebuchet MS" panose="020B0603020202020204" pitchFamily="34" charset="0"/>
            </a:endParaRPr>
          </a:p>
          <a:p>
            <a:pPr>
              <a:lnSpc>
                <a:spcPct val="100000"/>
              </a:lnSpc>
              <a:spcBef>
                <a:spcPts val="600"/>
              </a:spcBef>
            </a:pPr>
            <a:r>
              <a:rPr lang="el-GR" dirty="0">
                <a:latin typeface="Trebuchet MS" panose="020B0603020202020204" pitchFamily="34" charset="0"/>
              </a:rPr>
              <a:t>το Ανώτατο Δικαστήριο κατέστησε τον κανόνα αποκλεισμού μαρτυρίας εφαρμόσιμο σε όλες τις συνταγματικές παραβιάσεις τόσο σε ομοσπονδιακό και πολιτειακό επίπεδο αλλά και εναντίον όλων των Πολιτειών</a:t>
            </a:r>
            <a:endParaRPr lang="en-US" dirty="0">
              <a:latin typeface="Trebuchet MS" panose="020B0603020202020204" pitchFamily="34" charset="0"/>
            </a:endParaRPr>
          </a:p>
          <a:p>
            <a:pPr>
              <a:lnSpc>
                <a:spcPct val="150000"/>
              </a:lnSpc>
              <a:spcBef>
                <a:spcPts val="600"/>
              </a:spcBef>
            </a:pPr>
            <a:r>
              <a:rPr lang="en-US" dirty="0">
                <a:latin typeface="Trebuchet MS" panose="020B0603020202020204" pitchFamily="34" charset="0"/>
              </a:rPr>
              <a:t>	</a:t>
            </a:r>
            <a:r>
              <a:rPr lang="el-GR" dirty="0">
                <a:latin typeface="Trebuchet MS" panose="020B0603020202020204" pitchFamily="34" charset="0"/>
              </a:rPr>
              <a:t>(2) </a:t>
            </a:r>
            <a:r>
              <a:rPr lang="el-GR" b="1" u="sng" dirty="0" err="1">
                <a:latin typeface="Trebuchet MS" panose="020B0603020202020204" pitchFamily="34" charset="0"/>
              </a:rPr>
              <a:t>Wong</a:t>
            </a:r>
            <a:r>
              <a:rPr lang="el-GR" b="1" u="sng" dirty="0">
                <a:latin typeface="Trebuchet MS" panose="020B0603020202020204" pitchFamily="34" charset="0"/>
              </a:rPr>
              <a:t> </a:t>
            </a:r>
            <a:r>
              <a:rPr lang="el-GR" b="1" u="sng" dirty="0" err="1">
                <a:latin typeface="Trebuchet MS" panose="020B0603020202020204" pitchFamily="34" charset="0"/>
              </a:rPr>
              <a:t>Sun</a:t>
            </a:r>
            <a:r>
              <a:rPr lang="el-GR" b="1" u="sng" dirty="0">
                <a:latin typeface="Trebuchet MS" panose="020B0603020202020204" pitchFamily="34" charset="0"/>
              </a:rPr>
              <a:t> v. US </a:t>
            </a:r>
            <a:r>
              <a:rPr lang="el-GR" dirty="0">
                <a:latin typeface="Trebuchet MS" panose="020B0603020202020204" pitchFamily="34" charset="0"/>
              </a:rPr>
              <a:t>371 US 471</a:t>
            </a:r>
            <a:r>
              <a:rPr lang="en-GB" dirty="0">
                <a:latin typeface="Trebuchet MS" panose="020B0603020202020204" pitchFamily="34" charset="0"/>
              </a:rPr>
              <a:t> </a:t>
            </a:r>
            <a:r>
              <a:rPr lang="el-GR" dirty="0">
                <a:latin typeface="Trebuchet MS" panose="020B0603020202020204" pitchFamily="34" charset="0"/>
              </a:rPr>
              <a:t>(1963)</a:t>
            </a:r>
          </a:p>
          <a:p>
            <a:pPr>
              <a:lnSpc>
                <a:spcPct val="100000"/>
              </a:lnSpc>
              <a:spcBef>
                <a:spcPts val="600"/>
              </a:spcBef>
            </a:pPr>
            <a:r>
              <a:rPr lang="el-GR" dirty="0">
                <a:latin typeface="Trebuchet MS" panose="020B0603020202020204" pitchFamily="34" charset="0"/>
              </a:rPr>
              <a:t>όταν αποφασίστηκε ότι αποκλείεται μαρτυρία που αιτιωδώς συνδέεται και αποκτήθηκε ως αποτέλεσμα συνταγματικής παραβίασης</a:t>
            </a:r>
          </a:p>
          <a:p>
            <a:pPr>
              <a:lnSpc>
                <a:spcPct val="150000"/>
              </a:lnSpc>
              <a:spcBef>
                <a:spcPts val="600"/>
              </a:spcBef>
            </a:pPr>
            <a:r>
              <a:rPr lang="en-US" dirty="0">
                <a:latin typeface="Trebuchet MS" panose="020B0603020202020204" pitchFamily="34" charset="0"/>
              </a:rPr>
              <a:t>	</a:t>
            </a:r>
            <a:r>
              <a:rPr lang="el-GR" dirty="0">
                <a:latin typeface="Trebuchet MS" panose="020B0603020202020204" pitchFamily="34" charset="0"/>
              </a:rPr>
              <a:t>(3) </a:t>
            </a:r>
            <a:r>
              <a:rPr lang="el-GR" b="1" u="sng" dirty="0" err="1">
                <a:latin typeface="Trebuchet MS" panose="020B0603020202020204" pitchFamily="34" charset="0"/>
              </a:rPr>
              <a:t>Massiah</a:t>
            </a:r>
            <a:r>
              <a:rPr lang="el-GR" b="1" u="sng" dirty="0">
                <a:latin typeface="Trebuchet MS" panose="020B0603020202020204" pitchFamily="34" charset="0"/>
              </a:rPr>
              <a:t> v. US</a:t>
            </a:r>
            <a:r>
              <a:rPr lang="en-US" b="1" u="sng" dirty="0">
                <a:latin typeface="Trebuchet MS" panose="020B0603020202020204" pitchFamily="34" charset="0"/>
              </a:rPr>
              <a:t> </a:t>
            </a:r>
            <a:r>
              <a:rPr lang="el-GR" dirty="0">
                <a:latin typeface="Trebuchet MS" panose="020B0603020202020204" pitchFamily="34" charset="0"/>
              </a:rPr>
              <a:t>377 US 201 (1964)</a:t>
            </a:r>
          </a:p>
          <a:p>
            <a:pPr>
              <a:lnSpc>
                <a:spcPct val="100000"/>
              </a:lnSpc>
              <a:spcBef>
                <a:spcPts val="600"/>
              </a:spcBef>
            </a:pPr>
            <a:r>
              <a:rPr lang="el-GR" dirty="0">
                <a:latin typeface="Trebuchet MS" panose="020B0603020202020204" pitchFamily="34" charset="0"/>
              </a:rPr>
              <a:t>όταν αποφασίστηκε πως αποκλείονται καταθέσεις που δίδονται χωρίς το δικαίωμα δικηγόρου, κατά παράβαση της 6ης Τροποποίησης</a:t>
            </a:r>
          </a:p>
          <a:p>
            <a:pPr>
              <a:lnSpc>
                <a:spcPct val="150000"/>
              </a:lnSpc>
              <a:spcBef>
                <a:spcPts val="600"/>
              </a:spcBef>
            </a:pPr>
            <a:r>
              <a:rPr lang="en-US" dirty="0">
                <a:latin typeface="Trebuchet MS" panose="020B0603020202020204" pitchFamily="34" charset="0"/>
              </a:rPr>
              <a:t>	</a:t>
            </a:r>
            <a:r>
              <a:rPr lang="el-GR" dirty="0">
                <a:latin typeface="Trebuchet MS" panose="020B0603020202020204" pitchFamily="34" charset="0"/>
              </a:rPr>
              <a:t>(4) </a:t>
            </a:r>
            <a:r>
              <a:rPr lang="el-GR" b="1" u="sng" dirty="0" err="1">
                <a:latin typeface="Trebuchet MS" panose="020B0603020202020204" pitchFamily="34" charset="0"/>
              </a:rPr>
              <a:t>Miranda</a:t>
            </a:r>
            <a:r>
              <a:rPr lang="el-GR" b="1" u="sng" dirty="0">
                <a:latin typeface="Trebuchet MS" panose="020B0603020202020204" pitchFamily="34" charset="0"/>
              </a:rPr>
              <a:t> v. </a:t>
            </a:r>
            <a:r>
              <a:rPr lang="el-GR" b="1" u="sng" dirty="0" err="1">
                <a:latin typeface="Trebuchet MS" panose="020B0603020202020204" pitchFamily="34" charset="0"/>
              </a:rPr>
              <a:t>Arizona</a:t>
            </a:r>
            <a:r>
              <a:rPr lang="el-GR" b="1" u="sng" dirty="0">
                <a:latin typeface="Trebuchet MS" panose="020B0603020202020204" pitchFamily="34" charset="0"/>
              </a:rPr>
              <a:t> </a:t>
            </a:r>
            <a:r>
              <a:rPr lang="el-GR" dirty="0">
                <a:latin typeface="Trebuchet MS" panose="020B0603020202020204" pitchFamily="34" charset="0"/>
              </a:rPr>
              <a:t>384 US 436 (1966)</a:t>
            </a:r>
          </a:p>
          <a:p>
            <a:pPr>
              <a:lnSpc>
                <a:spcPct val="100000"/>
              </a:lnSpc>
              <a:spcBef>
                <a:spcPts val="600"/>
              </a:spcBef>
            </a:pPr>
            <a:r>
              <a:rPr lang="el-GR" dirty="0">
                <a:latin typeface="Trebuchet MS" panose="020B0603020202020204" pitchFamily="34" charset="0"/>
              </a:rPr>
              <a:t>όταν αποφασίστηκε ο αποκλεισμός ομολογιών και παραδοχών κατά τη διάρκεια ανάκρισης όταν δεν διασφαλίστηκε προηγουμένως το προβλεπόμενο στην 5η Τροποποίηση προνόμιο σε μη </a:t>
            </a:r>
            <a:r>
              <a:rPr lang="el-GR" dirty="0" err="1">
                <a:latin typeface="Trebuchet MS" panose="020B0603020202020204" pitchFamily="34" charset="0"/>
              </a:rPr>
              <a:t>αυτοενοχοποίηση</a:t>
            </a:r>
            <a:r>
              <a:rPr lang="el-GR" dirty="0">
                <a:latin typeface="Trebuchet MS" panose="020B0603020202020204" pitchFamily="34" charset="0"/>
              </a:rPr>
              <a:t> και σε συμβουλή δικηγόρου</a:t>
            </a:r>
          </a:p>
          <a:p>
            <a:pPr>
              <a:lnSpc>
                <a:spcPct val="150000"/>
              </a:lnSpc>
              <a:spcBef>
                <a:spcPts val="600"/>
              </a:spcBef>
            </a:pPr>
            <a:endParaRPr lang="en-US" dirty="0">
              <a:latin typeface="Trebuchet MS" panose="020B0703020202090204" pitchFamily="34" charset="0"/>
            </a:endParaRPr>
          </a:p>
        </p:txBody>
      </p:sp>
      <p:pic>
        <p:nvPicPr>
          <p:cNvPr id="18" name="Picture 17">
            <a:extLst>
              <a:ext uri="{FF2B5EF4-FFF2-40B4-BE49-F238E27FC236}">
                <a16:creationId xmlns:a16="http://schemas.microsoft.com/office/drawing/2014/main" id="{4E7208DF-4274-4ECB-AC24-AB4A0E8D46AA}"/>
              </a:ext>
            </a:extLst>
          </p:cNvPr>
          <p:cNvPicPr>
            <a:picLocks noChangeAspect="1"/>
          </p:cNvPicPr>
          <p:nvPr/>
        </p:nvPicPr>
        <p:blipFill rotWithShape="1">
          <a:blip r:embed="rId4">
            <a:duotone>
              <a:schemeClr val="accent3">
                <a:shade val="45000"/>
                <a:satMod val="135000"/>
              </a:schemeClr>
              <a:prstClr val="white"/>
            </a:duotone>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t="54206" r="91006" b="-7006"/>
          <a:stretch/>
        </p:blipFill>
        <p:spPr>
          <a:xfrm>
            <a:off x="409279" y="6118777"/>
            <a:ext cx="871989" cy="678261"/>
          </a:xfrm>
          <a:prstGeom prst="rect">
            <a:avLst/>
          </a:prstGeom>
        </p:spPr>
      </p:pic>
    </p:spTree>
    <p:extLst>
      <p:ext uri="{BB962C8B-B14F-4D97-AF65-F5344CB8AC3E}">
        <p14:creationId xmlns:p14="http://schemas.microsoft.com/office/powerpoint/2010/main" val="3421433503"/>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999"/>
                                          </p:stCondLst>
                                        </p:cTn>
                                        <p:tgtEl>
                                          <p:spTgt spid="10">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0">
                                            <p:txEl>
                                              <p:pRg st="3" end="3"/>
                                            </p:txEl>
                                          </p:spTgt>
                                        </p:tgtEl>
                                        <p:attrNameLst>
                                          <p:attrName>style.visibility</p:attrName>
                                        </p:attrNameLst>
                                      </p:cBhvr>
                                      <p:to>
                                        <p:strVal val="visible"/>
                                      </p:to>
                                    </p:set>
                                  </p:childTnLst>
                                </p:cTn>
                              </p:par>
                            </p:childTnLst>
                          </p:cTn>
                        </p:par>
                        <p:par>
                          <p:cTn id="18" fill="hold">
                            <p:stCondLst>
                              <p:cond delay="0"/>
                            </p:stCondLst>
                            <p:childTnLst>
                              <p:par>
                                <p:cTn id="19" presetID="1" presetClass="entr" presetSubtype="0" fill="hold" grpId="0" nodeType="afterEffect">
                                  <p:stCondLst>
                                    <p:cond delay="0"/>
                                  </p:stCondLst>
                                  <p:childTnLst>
                                    <p:set>
                                      <p:cBhvr>
                                        <p:cTn id="20" dur="1" fill="hold">
                                          <p:stCondLst>
                                            <p:cond delay="999"/>
                                          </p:stCondLst>
                                        </p:cTn>
                                        <p:tgtEl>
                                          <p:spTgt spid="10">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xEl>
                                              <p:pRg st="5" end="5"/>
                                            </p:txEl>
                                          </p:spTgt>
                                        </p:tgtEl>
                                        <p:attrNameLst>
                                          <p:attrName>style.visibility</p:attrName>
                                        </p:attrNameLst>
                                      </p:cBhvr>
                                      <p:to>
                                        <p:strVal val="visible"/>
                                      </p:to>
                                    </p:set>
                                  </p:childTnLst>
                                </p:cTn>
                              </p:par>
                            </p:childTnLst>
                          </p:cTn>
                        </p:par>
                        <p:par>
                          <p:cTn id="25" fill="hold">
                            <p:stCondLst>
                              <p:cond delay="0"/>
                            </p:stCondLst>
                            <p:childTnLst>
                              <p:par>
                                <p:cTn id="26" presetID="1" presetClass="entr" presetSubtype="0" fill="hold" grpId="0" nodeType="afterEffect">
                                  <p:stCondLst>
                                    <p:cond delay="0"/>
                                  </p:stCondLst>
                                  <p:childTnLst>
                                    <p:set>
                                      <p:cBhvr>
                                        <p:cTn id="27" dur="1" fill="hold">
                                          <p:stCondLst>
                                            <p:cond delay="999"/>
                                          </p:stCondLst>
                                        </p:cTn>
                                        <p:tgtEl>
                                          <p:spTgt spid="10">
                                            <p:txEl>
                                              <p:pRg st="6" end="6"/>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0">
                                            <p:txEl>
                                              <p:pRg st="7" end="7"/>
                                            </p:txEl>
                                          </p:spTgt>
                                        </p:tgtEl>
                                        <p:attrNameLst>
                                          <p:attrName>style.visibility</p:attrName>
                                        </p:attrNameLst>
                                      </p:cBhvr>
                                      <p:to>
                                        <p:strVal val="visible"/>
                                      </p:to>
                                    </p:set>
                                  </p:childTnLst>
                                </p:cTn>
                              </p:par>
                            </p:childTnLst>
                          </p:cTn>
                        </p:par>
                        <p:par>
                          <p:cTn id="32" fill="hold">
                            <p:stCondLst>
                              <p:cond delay="0"/>
                            </p:stCondLst>
                            <p:childTnLst>
                              <p:par>
                                <p:cTn id="33" presetID="1" presetClass="entr" presetSubtype="0" fill="hold" grpId="0" nodeType="afterEffect">
                                  <p:stCondLst>
                                    <p:cond delay="0"/>
                                  </p:stCondLst>
                                  <p:childTnLst>
                                    <p:set>
                                      <p:cBhvr>
                                        <p:cTn id="34" dur="1" fill="hold">
                                          <p:stCondLst>
                                            <p:cond delay="999"/>
                                          </p:stCondLst>
                                        </p:cTn>
                                        <p:tgtEl>
                                          <p:spTgt spid="1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pPr algn="ctr"/>
            <a:r>
              <a:rPr lang="el-GR" sz="2800" b="1" dirty="0">
                <a:solidFill>
                  <a:srgbClr val="FE8554"/>
                </a:solidFill>
                <a:latin typeface="Trebuchet MS" panose="020B0703020202090204" pitchFamily="34" charset="0"/>
              </a:rPr>
              <a:t>Θεωρία δικονομικών απαγορεύσεων στην Κύπρο 5/</a:t>
            </a:r>
            <a:r>
              <a:rPr lang="en-GB" sz="2800" b="1" dirty="0">
                <a:solidFill>
                  <a:srgbClr val="FE8554"/>
                </a:solidFill>
                <a:latin typeface="Trebuchet MS" panose="020B0703020202090204" pitchFamily="34" charset="0"/>
              </a:rPr>
              <a:t>16</a:t>
            </a:r>
            <a:endParaRPr lang="en-US" sz="2800" b="1" dirty="0">
              <a:solidFill>
                <a:srgbClr val="FE8554"/>
              </a:solidFill>
              <a:latin typeface="Trebuchet MS" panose="020B0703020202090204" pitchFamily="34" charset="0"/>
            </a:endParaRP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3">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Content Placeholder 9"/>
          <p:cNvSpPr>
            <a:spLocks noGrp="1"/>
          </p:cNvSpPr>
          <p:nvPr>
            <p:ph sz="quarter" idx="12"/>
          </p:nvPr>
        </p:nvSpPr>
        <p:spPr>
          <a:xfrm>
            <a:off x="432138" y="986051"/>
            <a:ext cx="11252635" cy="5284702"/>
          </a:xfrm>
        </p:spPr>
        <p:txBody>
          <a:bodyPr/>
          <a:lstStyle/>
          <a:p>
            <a:pPr>
              <a:lnSpc>
                <a:spcPct val="150000"/>
              </a:lnSpc>
              <a:spcBef>
                <a:spcPts val="600"/>
              </a:spcBef>
            </a:pPr>
            <a:r>
              <a:rPr lang="en-US" b="1" dirty="0">
                <a:latin typeface="Trebuchet MS" panose="020B0603020202020204" pitchFamily="34" charset="0"/>
              </a:rPr>
              <a:t>«The exclusionary rule, which - excludes evidence which is wrongfully obtained from being admitted in a criminal trial, is calculated to prevent, not to repair; </a:t>
            </a:r>
            <a:r>
              <a:rPr lang="en-US" b="1" u="sng" dirty="0">
                <a:latin typeface="Trebuchet MS" panose="020B0603020202020204" pitchFamily="34" charset="0"/>
              </a:rPr>
              <a:t>its purpose is to deter-to compel respect for the constitutional guarantee in the only effectively available way-by removing the incentive to disregard it</a:t>
            </a:r>
            <a:r>
              <a:rPr lang="en-US" b="1" dirty="0">
                <a:latin typeface="Trebuchet MS" panose="020B0603020202020204" pitchFamily="34" charset="0"/>
              </a:rPr>
              <a:t>.»</a:t>
            </a:r>
            <a:endParaRPr lang="en-US" dirty="0">
              <a:latin typeface="Trebuchet MS" panose="020B0603020202020204" pitchFamily="34" charset="0"/>
            </a:endParaRPr>
          </a:p>
          <a:p>
            <a:pPr algn="r">
              <a:lnSpc>
                <a:spcPct val="150000"/>
              </a:lnSpc>
              <a:spcBef>
                <a:spcPts val="600"/>
              </a:spcBef>
            </a:pPr>
            <a:r>
              <a:rPr lang="en-US" b="1" dirty="0">
                <a:latin typeface="Trebuchet MS" panose="020B0603020202020204" pitchFamily="34" charset="0"/>
              </a:rPr>
              <a:t>	</a:t>
            </a:r>
            <a:r>
              <a:rPr lang="el-GR" b="1" u="sng" dirty="0">
                <a:latin typeface="Trebuchet MS" panose="020B0603020202020204" pitchFamily="34" charset="0"/>
              </a:rPr>
              <a:t>In </a:t>
            </a:r>
            <a:r>
              <a:rPr lang="el-GR" b="1" u="sng" dirty="0" err="1">
                <a:latin typeface="Trebuchet MS" panose="020B0603020202020204" pitchFamily="34" charset="0"/>
              </a:rPr>
              <a:t>re</a:t>
            </a:r>
            <a:r>
              <a:rPr lang="el-GR" b="1" u="sng" dirty="0">
                <a:latin typeface="Trebuchet MS" panose="020B0603020202020204" pitchFamily="34" charset="0"/>
              </a:rPr>
              <a:t> </a:t>
            </a:r>
            <a:r>
              <a:rPr lang="el-GR" b="1" u="sng" dirty="0" err="1">
                <a:latin typeface="Trebuchet MS" panose="020B0603020202020204" pitchFamily="34" charset="0"/>
              </a:rPr>
              <a:t>Psaras</a:t>
            </a:r>
            <a:r>
              <a:rPr lang="el-GR" dirty="0">
                <a:latin typeface="Trebuchet MS" panose="020B0603020202020204" pitchFamily="34" charset="0"/>
              </a:rPr>
              <a:t> (1985) 1 CLR 604.</a:t>
            </a:r>
          </a:p>
          <a:p>
            <a:pPr>
              <a:lnSpc>
                <a:spcPct val="150000"/>
              </a:lnSpc>
              <a:spcBef>
                <a:spcPts val="600"/>
              </a:spcBef>
            </a:pPr>
            <a:r>
              <a:rPr lang="el-GR" dirty="0">
                <a:latin typeface="Trebuchet MS" panose="020B0603020202020204" pitchFamily="34" charset="0"/>
              </a:rPr>
              <a:t>Η αποτελεσματικότητα της αμφισβητείται:</a:t>
            </a:r>
          </a:p>
          <a:p>
            <a:pPr>
              <a:lnSpc>
                <a:spcPct val="150000"/>
              </a:lnSpc>
              <a:spcBef>
                <a:spcPts val="600"/>
              </a:spcBef>
            </a:pPr>
            <a:r>
              <a:rPr lang="el-GR" dirty="0">
                <a:latin typeface="Trebuchet MS" panose="020B0603020202020204" pitchFamily="34" charset="0"/>
              </a:rPr>
              <a:t>(1) δεν υπάρχει επιστημονική μαρτυρία προς απόδειξη αποτελεσματικότητας</a:t>
            </a:r>
          </a:p>
          <a:p>
            <a:pPr>
              <a:lnSpc>
                <a:spcPct val="150000"/>
              </a:lnSpc>
              <a:spcBef>
                <a:spcPts val="600"/>
              </a:spcBef>
            </a:pPr>
            <a:r>
              <a:rPr lang="el-GR" dirty="0">
                <a:latin typeface="Trebuchet MS" panose="020B0603020202020204" pitchFamily="34" charset="0"/>
              </a:rPr>
              <a:t>(2) πρέπει να είναι ξεκάθαρα κατανοητός ο κανόνας – ιδιαίτερα νομικά ζητήματα</a:t>
            </a:r>
          </a:p>
          <a:p>
            <a:pPr>
              <a:lnSpc>
                <a:spcPct val="150000"/>
              </a:lnSpc>
              <a:spcBef>
                <a:spcPts val="600"/>
              </a:spcBef>
            </a:pPr>
            <a:r>
              <a:rPr lang="el-GR" dirty="0">
                <a:latin typeface="Trebuchet MS" panose="020B0603020202020204" pitchFamily="34" charset="0"/>
              </a:rPr>
              <a:t>(3) η πλειοψηφία των υποθέσεων δεν οδηγούνται σε ακρόαση</a:t>
            </a:r>
          </a:p>
          <a:p>
            <a:pPr>
              <a:lnSpc>
                <a:spcPct val="150000"/>
              </a:lnSpc>
              <a:spcBef>
                <a:spcPts val="600"/>
              </a:spcBef>
            </a:pPr>
            <a:r>
              <a:rPr lang="el-GR" dirty="0">
                <a:latin typeface="Trebuchet MS" panose="020B0603020202020204" pitchFamily="34" charset="0"/>
              </a:rPr>
              <a:t>(4) ιδιαίτερη σημασία στον ανακριτή έχει η εκτίμηση των συναδέλφων και ανωτέρων από την απόρριψη μαρτυρίας αργότερα στο Δικαστήριο</a:t>
            </a:r>
            <a:endParaRPr lang="el-GR" b="1" dirty="0">
              <a:latin typeface="Trebuchet MS" panose="020B0603020202020204" pitchFamily="34" charset="0"/>
            </a:endParaRPr>
          </a:p>
          <a:p>
            <a:pPr algn="ctr">
              <a:lnSpc>
                <a:spcPct val="150000"/>
              </a:lnSpc>
              <a:spcBef>
                <a:spcPts val="600"/>
              </a:spcBef>
            </a:pPr>
            <a:r>
              <a:rPr lang="el-GR" sz="1800" b="1" dirty="0">
                <a:latin typeface="Trebuchet MS" panose="020B0603020202020204" pitchFamily="34" charset="0"/>
              </a:rPr>
              <a:t>Άλλες μέθοδοι αποτροπής, ίσως, πιο </a:t>
            </a:r>
            <a:r>
              <a:rPr lang="el-GR" sz="1800" b="1" dirty="0" err="1">
                <a:latin typeface="Trebuchet MS" panose="020B0603020202020204" pitchFamily="34" charset="0"/>
              </a:rPr>
              <a:t>αποτελεσματικ</a:t>
            </a:r>
            <a:r>
              <a:rPr lang="en-US" sz="1800" b="1" dirty="0" err="1">
                <a:latin typeface="Trebuchet MS" panose="020B0603020202020204" pitchFamily="34" charset="0"/>
              </a:rPr>
              <a:t>έ</a:t>
            </a:r>
            <a:r>
              <a:rPr lang="el-GR" sz="1800" b="1" dirty="0">
                <a:latin typeface="Trebuchet MS" panose="020B0603020202020204" pitchFamily="34" charset="0"/>
              </a:rPr>
              <a:t>ς;</a:t>
            </a:r>
            <a:endParaRPr lang="en-US" sz="1800" b="1" dirty="0">
              <a:latin typeface="Trebuchet MS" panose="020B0603020202020204" pitchFamily="34" charset="0"/>
            </a:endParaRPr>
          </a:p>
          <a:p>
            <a:pPr>
              <a:lnSpc>
                <a:spcPct val="150000"/>
              </a:lnSpc>
              <a:spcBef>
                <a:spcPts val="600"/>
              </a:spcBef>
            </a:pPr>
            <a:endParaRPr lang="en-US" dirty="0">
              <a:latin typeface="Trebuchet MS" panose="020B0603020202020204" pitchFamily="34" charset="0"/>
            </a:endParaRPr>
          </a:p>
        </p:txBody>
      </p:sp>
      <p:pic>
        <p:nvPicPr>
          <p:cNvPr id="18" name="Picture 17">
            <a:extLst>
              <a:ext uri="{FF2B5EF4-FFF2-40B4-BE49-F238E27FC236}">
                <a16:creationId xmlns:a16="http://schemas.microsoft.com/office/drawing/2014/main" id="{535D67B7-5B5F-4B79-A44E-0150D6BFB23E}"/>
              </a:ext>
            </a:extLst>
          </p:cNvPr>
          <p:cNvPicPr>
            <a:picLocks noChangeAspect="1"/>
          </p:cNvPicPr>
          <p:nvPr/>
        </p:nvPicPr>
        <p:blipFill rotWithShape="1">
          <a:blip r:embed="rId4">
            <a:duotone>
              <a:schemeClr val="accent3">
                <a:shade val="45000"/>
                <a:satMod val="135000"/>
              </a:schemeClr>
              <a:prstClr val="white"/>
            </a:duotone>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t="54206" r="91006" b="-7006"/>
          <a:stretch/>
        </p:blipFill>
        <p:spPr>
          <a:xfrm>
            <a:off x="409279" y="6118777"/>
            <a:ext cx="871989" cy="678261"/>
          </a:xfrm>
          <a:prstGeom prst="rect">
            <a:avLst/>
          </a:prstGeom>
        </p:spPr>
      </p:pic>
    </p:spTree>
    <p:extLst>
      <p:ext uri="{BB962C8B-B14F-4D97-AF65-F5344CB8AC3E}">
        <p14:creationId xmlns:p14="http://schemas.microsoft.com/office/powerpoint/2010/main" val="1413927610"/>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blinds(horizontal)">
                                      <p:cBhvr>
                                        <p:cTn id="7" dur="500"/>
                                        <p:tgtEl>
                                          <p:spTgt spid="10">
                                            <p:txEl>
                                              <p:pRg st="0" end="0"/>
                                            </p:txEl>
                                          </p:spTgt>
                                        </p:tgtEl>
                                      </p:cBhvr>
                                    </p:animEffect>
                                  </p:childTnLst>
                                </p:cTn>
                              </p:par>
                              <p:par>
                                <p:cTn id="8" presetID="1" presetClass="entr" presetSubtype="0" fill="hold" grpId="0" nodeType="withEffect">
                                  <p:stCondLst>
                                    <p:cond delay="0"/>
                                  </p:stCondLst>
                                  <p:childTnLst>
                                    <p:set>
                                      <p:cBhvr>
                                        <p:cTn id="9"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a:extLst>
              <a:ext uri="{FF2B5EF4-FFF2-40B4-BE49-F238E27FC236}">
                <a16:creationId xmlns:a16="http://schemas.microsoft.com/office/drawing/2014/main" id="{C8BB6074-27D1-4F87-AF37-5506915C8C29}"/>
              </a:ext>
            </a:extLst>
          </p:cNvPr>
          <p:cNvPicPr>
            <a:picLocks noChangeAspect="1"/>
          </p:cNvPicPr>
          <p:nvPr/>
        </p:nvPicPr>
        <p:blipFill rotWithShape="1">
          <a:blip r:embed="rId3">
            <a:duotone>
              <a:schemeClr val="accent3">
                <a:shade val="45000"/>
                <a:satMod val="135000"/>
              </a:schemeClr>
              <a:prstClr val="white"/>
            </a:duotone>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rcRect t="54206" r="91006" b="-7006"/>
          <a:stretch/>
        </p:blipFill>
        <p:spPr>
          <a:xfrm>
            <a:off x="409279" y="6118777"/>
            <a:ext cx="871989" cy="678261"/>
          </a:xfrm>
          <a:prstGeom prst="rect">
            <a:avLst/>
          </a:prstGeom>
        </p:spPr>
      </p:pic>
      <p:sp>
        <p:nvSpPr>
          <p:cNvPr id="6" name="Text Placeholder 5"/>
          <p:cNvSpPr>
            <a:spLocks noGrp="1"/>
          </p:cNvSpPr>
          <p:nvPr>
            <p:ph type="body" sz="quarter" idx="10"/>
          </p:nvPr>
        </p:nvSpPr>
        <p:spPr/>
        <p:txBody>
          <a:bodyPr/>
          <a:lstStyle/>
          <a:p>
            <a:pPr lvl="0" algn="ctr"/>
            <a:r>
              <a:rPr lang="el-GR" sz="2800" b="1" dirty="0">
                <a:solidFill>
                  <a:srgbClr val="FE8554"/>
                </a:solidFill>
                <a:latin typeface="Trebuchet MS" panose="020B0703020202090204" pitchFamily="34" charset="0"/>
              </a:rPr>
              <a:t>Εισαγωγή : Εννοιολογικός προσδιορισμός</a:t>
            </a:r>
            <a:endParaRPr lang="en-US" sz="2800" dirty="0">
              <a:solidFill>
                <a:srgbClr val="FE8554"/>
              </a:solidFill>
              <a:latin typeface="Trebuchet MS" panose="020B0703020202090204" pitchFamily="34" charset="0"/>
            </a:endParaRP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5">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Content Placeholder 3"/>
          <p:cNvSpPr>
            <a:spLocks noGrp="1"/>
          </p:cNvSpPr>
          <p:nvPr>
            <p:ph sz="quarter" idx="12"/>
          </p:nvPr>
        </p:nvSpPr>
        <p:spPr>
          <a:xfrm>
            <a:off x="409279" y="1025568"/>
            <a:ext cx="11275495" cy="4973596"/>
          </a:xfrm>
        </p:spPr>
        <p:txBody>
          <a:bodyPr>
            <a:normAutofit/>
          </a:bodyPr>
          <a:lstStyle/>
          <a:p>
            <a:r>
              <a:rPr lang="en-US" sz="1800" dirty="0">
                <a:latin typeface="Trebuchet MS" panose="020B0703020202090204" pitchFamily="34" charset="0"/>
              </a:rPr>
              <a:t>- </a:t>
            </a:r>
            <a:r>
              <a:rPr lang="el-GR" sz="1800" dirty="0">
                <a:latin typeface="Trebuchet MS" panose="020B0703020202090204" pitchFamily="34" charset="0"/>
              </a:rPr>
              <a:t> </a:t>
            </a:r>
            <a:r>
              <a:rPr lang="en-US" sz="1800" dirty="0">
                <a:latin typeface="Trebuchet MS" panose="020B0703020202090204" pitchFamily="34" charset="0"/>
              </a:rPr>
              <a:t>  </a:t>
            </a:r>
            <a:r>
              <a:rPr lang="el-GR" sz="1800" dirty="0">
                <a:latin typeface="Trebuchet MS" panose="020B0703020202090204" pitchFamily="34" charset="0"/>
              </a:rPr>
              <a:t>Μαρτυρία (</a:t>
            </a:r>
            <a:r>
              <a:rPr lang="el-GR" sz="1800" dirty="0">
                <a:solidFill>
                  <a:srgbClr val="FF0000"/>
                </a:solidFill>
                <a:latin typeface="Trebuchet MS" panose="020B0703020202090204" pitchFamily="34" charset="0"/>
              </a:rPr>
              <a:t>προφορική</a:t>
            </a:r>
            <a:r>
              <a:rPr lang="el-GR" sz="1800" dirty="0">
                <a:latin typeface="Trebuchet MS" panose="020B0703020202090204" pitchFamily="34" charset="0"/>
              </a:rPr>
              <a:t> ή </a:t>
            </a:r>
            <a:r>
              <a:rPr lang="el-GR" sz="1800" dirty="0">
                <a:solidFill>
                  <a:srgbClr val="FF0000"/>
                </a:solidFill>
                <a:latin typeface="Trebuchet MS" panose="020B0703020202090204" pitchFamily="34" charset="0"/>
              </a:rPr>
              <a:t>πραγματική</a:t>
            </a:r>
            <a:r>
              <a:rPr lang="el-GR" sz="1800" dirty="0">
                <a:latin typeface="Trebuchet MS" panose="020B0703020202090204" pitchFamily="34" charset="0"/>
              </a:rPr>
              <a:t>) που λήφθηκε κατά παράβαση </a:t>
            </a:r>
            <a:r>
              <a:rPr lang="en-US" sz="1800" dirty="0">
                <a:latin typeface="Trebuchet MS" panose="020B0703020202090204" pitchFamily="34" charset="0"/>
              </a:rPr>
              <a:t>:</a:t>
            </a:r>
            <a:endParaRPr lang="el-GR" sz="1800" dirty="0">
              <a:latin typeface="Trebuchet MS" panose="020B0703020202090204" pitchFamily="34" charset="0"/>
            </a:endParaRPr>
          </a:p>
          <a:p>
            <a:endParaRPr lang="el-GR" sz="1800" dirty="0">
              <a:latin typeface="Trebuchet MS" panose="020B0703020202090204" pitchFamily="34" charset="0"/>
            </a:endParaRPr>
          </a:p>
          <a:p>
            <a:r>
              <a:rPr lang="en-US" sz="1800" dirty="0">
                <a:latin typeface="Trebuchet MS" panose="020B0703020202090204" pitchFamily="34" charset="0"/>
              </a:rPr>
              <a:t>	</a:t>
            </a:r>
            <a:r>
              <a:rPr lang="el-GR" sz="1800" dirty="0">
                <a:latin typeface="Trebuchet MS" panose="020B0703020202090204" pitchFamily="34" charset="0"/>
              </a:rPr>
              <a:t>(α) </a:t>
            </a:r>
            <a:r>
              <a:rPr lang="en-US" sz="1800" dirty="0">
                <a:latin typeface="Trebuchet MS" panose="020B0703020202090204" pitchFamily="34" charset="0"/>
              </a:rPr>
              <a:t>   </a:t>
            </a:r>
            <a:r>
              <a:rPr lang="el-GR" sz="1800" dirty="0">
                <a:solidFill>
                  <a:srgbClr val="FF0000"/>
                </a:solidFill>
                <a:latin typeface="Trebuchet MS" panose="020B0703020202090204" pitchFamily="34" charset="0"/>
              </a:rPr>
              <a:t>συνταγματικής</a:t>
            </a:r>
            <a:r>
              <a:rPr lang="el-GR" sz="1800" dirty="0">
                <a:latin typeface="Trebuchet MS" panose="020B0703020202090204" pitchFamily="34" charset="0"/>
              </a:rPr>
              <a:t> πρόνοιας, που διασφαλίζει ανθρώπινο δικαίωμα </a:t>
            </a:r>
          </a:p>
          <a:p>
            <a:r>
              <a:rPr lang="en-US" sz="1800" dirty="0">
                <a:latin typeface="Trebuchet MS" panose="020B0703020202090204" pitchFamily="34" charset="0"/>
              </a:rPr>
              <a:t>	</a:t>
            </a:r>
            <a:r>
              <a:rPr lang="el-GR" sz="1800" dirty="0">
                <a:latin typeface="Trebuchet MS" panose="020B0703020202090204" pitchFamily="34" charset="0"/>
              </a:rPr>
              <a:t>(β)</a:t>
            </a:r>
            <a:r>
              <a:rPr lang="en-US" sz="1800" dirty="0">
                <a:latin typeface="Trebuchet MS" panose="020B0703020202090204" pitchFamily="34" charset="0"/>
              </a:rPr>
              <a:t> </a:t>
            </a:r>
            <a:r>
              <a:rPr lang="el-GR" sz="1800" dirty="0">
                <a:latin typeface="Trebuchet MS" panose="020B0703020202090204" pitchFamily="34" charset="0"/>
              </a:rPr>
              <a:t>παραβίασης </a:t>
            </a:r>
            <a:r>
              <a:rPr lang="el-GR" sz="1800" dirty="0">
                <a:solidFill>
                  <a:srgbClr val="FF0000"/>
                </a:solidFill>
                <a:latin typeface="Trebuchet MS" panose="020B0703020202090204" pitchFamily="34" charset="0"/>
              </a:rPr>
              <a:t>νόμου ή κανονισμού</a:t>
            </a:r>
          </a:p>
          <a:p>
            <a:r>
              <a:rPr lang="en-US" sz="1800" dirty="0">
                <a:latin typeface="Trebuchet MS" panose="020B0703020202090204" pitchFamily="34" charset="0"/>
              </a:rPr>
              <a:t>	</a:t>
            </a:r>
            <a:r>
              <a:rPr lang="el-GR" sz="1800" dirty="0">
                <a:latin typeface="Trebuchet MS" panose="020B0703020202090204" pitchFamily="34" charset="0"/>
              </a:rPr>
              <a:t>(γ) </a:t>
            </a:r>
            <a:r>
              <a:rPr lang="en-US" sz="1800" dirty="0">
                <a:latin typeface="Trebuchet MS" panose="020B0703020202090204" pitchFamily="34" charset="0"/>
              </a:rPr>
              <a:t> </a:t>
            </a:r>
            <a:r>
              <a:rPr lang="el-GR" sz="1800" dirty="0">
                <a:latin typeface="Trebuchet MS" panose="020B0703020202090204" pitchFamily="34" charset="0"/>
              </a:rPr>
              <a:t>κατόπιν </a:t>
            </a:r>
            <a:r>
              <a:rPr lang="el-GR" sz="1800" dirty="0">
                <a:solidFill>
                  <a:srgbClr val="FF0000"/>
                </a:solidFill>
                <a:latin typeface="Trebuchet MS" panose="020B0703020202090204" pitchFamily="34" charset="0"/>
              </a:rPr>
              <a:t>παγίδευσης</a:t>
            </a:r>
            <a:r>
              <a:rPr lang="el-GR" sz="1800" dirty="0">
                <a:latin typeface="Trebuchet MS" panose="020B0703020202090204" pitchFamily="34" charset="0"/>
              </a:rPr>
              <a:t> του υπόπτου ή χρήσης άλλου αθέμιτου μέσου από τις ανακριτικές αρχές.</a:t>
            </a:r>
            <a:endParaRPr lang="en-US" sz="1800" dirty="0">
              <a:latin typeface="Trebuchet MS" panose="020B0703020202090204" pitchFamily="34" charset="0"/>
            </a:endParaRPr>
          </a:p>
          <a:p>
            <a:r>
              <a:rPr lang="el-GR" sz="1800" dirty="0">
                <a:latin typeface="Trebuchet MS" panose="020B0703020202090204" pitchFamily="34" charset="0"/>
              </a:rPr>
              <a:t> </a:t>
            </a:r>
            <a:endParaRPr lang="en-US" sz="1800" dirty="0">
              <a:latin typeface="Trebuchet MS" panose="020B0703020202090204" pitchFamily="34" charset="0"/>
            </a:endParaRPr>
          </a:p>
          <a:p>
            <a:r>
              <a:rPr lang="el-GR" sz="1800" dirty="0">
                <a:latin typeface="Trebuchet MS" panose="020B0703020202090204" pitchFamily="34" charset="0"/>
              </a:rPr>
              <a:t>-  </a:t>
            </a:r>
            <a:r>
              <a:rPr lang="en-US" sz="1800" dirty="0">
                <a:latin typeface="Trebuchet MS" panose="020B0703020202090204" pitchFamily="34" charset="0"/>
              </a:rPr>
              <a:t>   </a:t>
            </a:r>
            <a:r>
              <a:rPr lang="el-GR" sz="1800" dirty="0">
                <a:latin typeface="Trebuchet MS" panose="020B0703020202090204" pitchFamily="34" charset="0"/>
              </a:rPr>
              <a:t>Τήρηση </a:t>
            </a:r>
            <a:r>
              <a:rPr lang="el-GR" sz="1800" dirty="0" err="1">
                <a:latin typeface="Trebuchet MS" panose="020B0703020202090204" pitchFamily="34" charset="0"/>
              </a:rPr>
              <a:t>δίκαιας</a:t>
            </a:r>
            <a:r>
              <a:rPr lang="el-GR" sz="1800" dirty="0">
                <a:latin typeface="Trebuchet MS" panose="020B0703020202090204" pitchFamily="34" charset="0"/>
              </a:rPr>
              <a:t> δίκης τόσο για τον κατηγορούμενο όσο και για το θύμα </a:t>
            </a:r>
          </a:p>
          <a:p>
            <a:endParaRPr lang="el-GR" sz="1800" dirty="0">
              <a:latin typeface="Trebuchet MS" panose="020B0703020202090204" pitchFamily="34" charset="0"/>
            </a:endParaRPr>
          </a:p>
          <a:p>
            <a:pPr marL="342900" indent="-342900">
              <a:buFontTx/>
              <a:buChar char="-"/>
            </a:pPr>
            <a:r>
              <a:rPr lang="el-GR" sz="1800" dirty="0">
                <a:latin typeface="Trebuchet MS" panose="020B0703020202090204" pitchFamily="34" charset="0"/>
              </a:rPr>
              <a:t>Η ορθή απονομή της ποινικής δικαιοσύνης απαιτεί, από τη μια την αθώωση των κατηγορουμένων, η ενοχή των οποίων δεν αποδείχτηκε, αλλά παράλληλα την καταδίκη των ενόχων</a:t>
            </a:r>
            <a:r>
              <a:rPr lang="en-US" sz="1800" dirty="0">
                <a:latin typeface="Trebuchet MS" panose="020B0703020202090204" pitchFamily="34" charset="0"/>
              </a:rPr>
              <a:t> </a:t>
            </a:r>
          </a:p>
          <a:p>
            <a:pPr marL="342900" indent="-342900">
              <a:buFontTx/>
              <a:buChar char="-"/>
            </a:pPr>
            <a:endParaRPr lang="el-GR" sz="1800" dirty="0">
              <a:latin typeface="Trebuchet MS" panose="020B0703020202090204" pitchFamily="34" charset="0"/>
            </a:endParaRPr>
          </a:p>
          <a:p>
            <a:pPr marL="342900" indent="-342900">
              <a:buFontTx/>
              <a:buChar char="-"/>
            </a:pPr>
            <a:r>
              <a:rPr lang="en-US" sz="1800" dirty="0">
                <a:latin typeface="Trebuchet MS" panose="020B0703020202090204" pitchFamily="34" charset="0"/>
              </a:rPr>
              <a:t>Miscarriage of justice –</a:t>
            </a:r>
            <a:r>
              <a:rPr lang="el-GR" sz="1800" dirty="0">
                <a:solidFill>
                  <a:srgbClr val="FF0000"/>
                </a:solidFill>
                <a:latin typeface="Trebuchet MS" panose="020B0703020202090204" pitchFamily="34" charset="0"/>
              </a:rPr>
              <a:t>Μη ορθή απονομή της δικαιοσύνης </a:t>
            </a:r>
            <a:endParaRPr lang="en-US" sz="1800" dirty="0">
              <a:solidFill>
                <a:srgbClr val="FF0000"/>
              </a:solidFill>
              <a:latin typeface="Trebuchet MS" panose="020B0703020202090204" pitchFamily="34" charset="0"/>
            </a:endParaRPr>
          </a:p>
          <a:p>
            <a:pPr>
              <a:lnSpc>
                <a:spcPct val="150000"/>
              </a:lnSpc>
            </a:pPr>
            <a:endParaRPr lang="en-US" dirty="0"/>
          </a:p>
        </p:txBody>
      </p:sp>
    </p:spTree>
    <p:extLst>
      <p:ext uri="{BB962C8B-B14F-4D97-AF65-F5344CB8AC3E}">
        <p14:creationId xmlns:p14="http://schemas.microsoft.com/office/powerpoint/2010/main" val="2060201803"/>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3">
                                            <p:txEl>
                                              <p:pRg st="0" end="0"/>
                                            </p:txEl>
                                          </p:spTgt>
                                        </p:tgtEl>
                                        <p:attrNameLst>
                                          <p:attrName>style.visibility</p:attrName>
                                        </p:attrNameLst>
                                      </p:cBhvr>
                                      <p:to>
                                        <p:strVal val="visible"/>
                                      </p:to>
                                    </p:set>
                                    <p:animEffect transition="in" filter="fade">
                                      <p:cBhvr>
                                        <p:cTn id="7" dur="500"/>
                                        <p:tgtEl>
                                          <p:spTgt spid="2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3">
                                            <p:txEl>
                                              <p:pRg st="2" end="2"/>
                                            </p:txEl>
                                          </p:spTgt>
                                        </p:tgtEl>
                                        <p:attrNameLst>
                                          <p:attrName>style.visibility</p:attrName>
                                        </p:attrNameLst>
                                      </p:cBhvr>
                                      <p:to>
                                        <p:strVal val="visible"/>
                                      </p:to>
                                    </p:set>
                                    <p:animEffect transition="in" filter="fade">
                                      <p:cBhvr>
                                        <p:cTn id="10" dur="500"/>
                                        <p:tgtEl>
                                          <p:spTgt spid="2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3">
                                            <p:txEl>
                                              <p:pRg st="3" end="3"/>
                                            </p:txEl>
                                          </p:spTgt>
                                        </p:tgtEl>
                                        <p:attrNameLst>
                                          <p:attrName>style.visibility</p:attrName>
                                        </p:attrNameLst>
                                      </p:cBhvr>
                                      <p:to>
                                        <p:strVal val="visible"/>
                                      </p:to>
                                    </p:set>
                                    <p:animEffect transition="in" filter="fade">
                                      <p:cBhvr>
                                        <p:cTn id="13" dur="500"/>
                                        <p:tgtEl>
                                          <p:spTgt spid="2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23">
                                            <p:txEl>
                                              <p:pRg st="4" end="4"/>
                                            </p:txEl>
                                          </p:spTgt>
                                        </p:tgtEl>
                                        <p:attrNameLst>
                                          <p:attrName>style.visibility</p:attrName>
                                        </p:attrNameLst>
                                      </p:cBhvr>
                                      <p:to>
                                        <p:strVal val="visible"/>
                                      </p:to>
                                    </p:set>
                                    <p:animEffect transition="in" filter="fade">
                                      <p:cBhvr>
                                        <p:cTn id="16" dur="500"/>
                                        <p:tgtEl>
                                          <p:spTgt spid="23">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23">
                                            <p:txEl>
                                              <p:pRg st="5" end="5"/>
                                            </p:txEl>
                                          </p:spTgt>
                                        </p:tgtEl>
                                        <p:attrNameLst>
                                          <p:attrName>style.visibility</p:attrName>
                                        </p:attrNameLst>
                                      </p:cBhvr>
                                      <p:to>
                                        <p:strVal val="visible"/>
                                      </p:to>
                                    </p:set>
                                    <p:animEffect transition="in" filter="fade">
                                      <p:cBhvr>
                                        <p:cTn id="19" dur="500"/>
                                        <p:tgtEl>
                                          <p:spTgt spid="23">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23">
                                            <p:txEl>
                                              <p:pRg st="6" end="6"/>
                                            </p:txEl>
                                          </p:spTgt>
                                        </p:tgtEl>
                                        <p:attrNameLst>
                                          <p:attrName>style.visibility</p:attrName>
                                        </p:attrNameLst>
                                      </p:cBhvr>
                                      <p:to>
                                        <p:strVal val="visible"/>
                                      </p:to>
                                    </p:set>
                                    <p:animEffect transition="in" filter="fade">
                                      <p:cBhvr>
                                        <p:cTn id="22" dur="500"/>
                                        <p:tgtEl>
                                          <p:spTgt spid="23">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3">
                                            <p:txEl>
                                              <p:pRg st="8" end="8"/>
                                            </p:txEl>
                                          </p:spTgt>
                                        </p:tgtEl>
                                        <p:attrNameLst>
                                          <p:attrName>style.visibility</p:attrName>
                                        </p:attrNameLst>
                                      </p:cBhvr>
                                      <p:to>
                                        <p:strVal val="visible"/>
                                      </p:to>
                                    </p:set>
                                    <p:animEffect transition="in" filter="fade">
                                      <p:cBhvr>
                                        <p:cTn id="25" dur="500"/>
                                        <p:tgtEl>
                                          <p:spTgt spid="23">
                                            <p:txEl>
                                              <p:pRg st="8" end="8"/>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23">
                                            <p:txEl>
                                              <p:pRg st="10" end="10"/>
                                            </p:txEl>
                                          </p:spTgt>
                                        </p:tgtEl>
                                        <p:attrNameLst>
                                          <p:attrName>style.visibility</p:attrName>
                                        </p:attrNameLst>
                                      </p:cBhvr>
                                      <p:to>
                                        <p:strVal val="visible"/>
                                      </p:to>
                                    </p:set>
                                    <p:animEffect transition="in" filter="fade">
                                      <p:cBhvr>
                                        <p:cTn id="28" dur="500"/>
                                        <p:tgtEl>
                                          <p:spTgt spid="2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pPr algn="ctr"/>
            <a:r>
              <a:rPr lang="el-GR" sz="2800" b="1" dirty="0">
                <a:solidFill>
                  <a:srgbClr val="FE8554"/>
                </a:solidFill>
                <a:latin typeface="Trebuchet MS" panose="020B0703020202090204" pitchFamily="34" charset="0"/>
              </a:rPr>
              <a:t>Θεωρία δικονομικών απαγορεύσεων 6/</a:t>
            </a:r>
            <a:r>
              <a:rPr lang="en-GB" sz="2800" b="1" dirty="0">
                <a:solidFill>
                  <a:srgbClr val="FE8554"/>
                </a:solidFill>
                <a:latin typeface="Trebuchet MS" panose="020B0703020202090204" pitchFamily="34" charset="0"/>
              </a:rPr>
              <a:t>16</a:t>
            </a:r>
            <a:endParaRPr lang="en-US" sz="2800" b="1" dirty="0">
              <a:solidFill>
                <a:srgbClr val="FE8554"/>
              </a:solidFill>
              <a:latin typeface="Trebuchet MS" panose="020B0703020202090204" pitchFamily="34" charset="0"/>
            </a:endParaRP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3">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Content Placeholder 9"/>
          <p:cNvSpPr>
            <a:spLocks noGrp="1"/>
          </p:cNvSpPr>
          <p:nvPr>
            <p:ph sz="quarter" idx="12"/>
          </p:nvPr>
        </p:nvSpPr>
        <p:spPr>
          <a:xfrm>
            <a:off x="432139" y="732746"/>
            <a:ext cx="11275496" cy="5284702"/>
          </a:xfrm>
        </p:spPr>
        <p:txBody>
          <a:bodyPr/>
          <a:lstStyle/>
          <a:p>
            <a:pPr algn="ctr">
              <a:lnSpc>
                <a:spcPct val="150000"/>
              </a:lnSpc>
              <a:spcBef>
                <a:spcPts val="600"/>
              </a:spcBef>
            </a:pPr>
            <a:endParaRPr lang="el-GR" b="1" u="sng" dirty="0">
              <a:latin typeface="Trebuchet MS" panose="020B0603020202020204" pitchFamily="34" charset="0"/>
            </a:endParaRPr>
          </a:p>
          <a:p>
            <a:pPr algn="ctr">
              <a:lnSpc>
                <a:spcPct val="150000"/>
              </a:lnSpc>
              <a:spcBef>
                <a:spcPts val="600"/>
              </a:spcBef>
            </a:pPr>
            <a:r>
              <a:rPr lang="el-GR" sz="1800" b="1" u="sng" dirty="0">
                <a:latin typeface="Trebuchet MS" panose="020B0603020202020204" pitchFamily="34" charset="0"/>
              </a:rPr>
              <a:t>Η κατάλυση του κανόνα απόλυτης ακυρότητας στις ΗΠΑ – δεκαετία 1980</a:t>
            </a:r>
          </a:p>
          <a:p>
            <a:pPr marL="342900" indent="-342900">
              <a:lnSpc>
                <a:spcPct val="150000"/>
              </a:lnSpc>
              <a:spcBef>
                <a:spcPts val="600"/>
              </a:spcBef>
              <a:buAutoNum type="arabicParenBoth"/>
            </a:pPr>
            <a:r>
              <a:rPr lang="el-GR" b="1" dirty="0">
                <a:latin typeface="Trebuchet MS" panose="020B0603020202020204" pitchFamily="34" charset="0"/>
              </a:rPr>
              <a:t>η εξαίρεση της «αποσύνδεσης από την παρανομία» (“</a:t>
            </a:r>
            <a:r>
              <a:rPr lang="el-GR" b="1" dirty="0" err="1">
                <a:latin typeface="Trebuchet MS" panose="020B0603020202020204" pitchFamily="34" charset="0"/>
              </a:rPr>
              <a:t>attenuation</a:t>
            </a:r>
            <a:r>
              <a:rPr lang="el-GR" b="1" dirty="0">
                <a:latin typeface="Trebuchet MS" panose="020B0603020202020204" pitchFamily="34" charset="0"/>
              </a:rPr>
              <a:t> of </a:t>
            </a:r>
            <a:r>
              <a:rPr lang="el-GR" b="1" dirty="0" err="1">
                <a:latin typeface="Trebuchet MS" panose="020B0603020202020204" pitchFamily="34" charset="0"/>
              </a:rPr>
              <a:t>taint</a:t>
            </a:r>
            <a:r>
              <a:rPr lang="el-GR" b="1" dirty="0">
                <a:latin typeface="Trebuchet MS" panose="020B0603020202020204" pitchFamily="34" charset="0"/>
              </a:rPr>
              <a:t>”)</a:t>
            </a:r>
          </a:p>
          <a:p>
            <a:pPr>
              <a:lnSpc>
                <a:spcPct val="100000"/>
              </a:lnSpc>
              <a:spcBef>
                <a:spcPts val="600"/>
              </a:spcBef>
            </a:pPr>
            <a:r>
              <a:rPr lang="el-GR" dirty="0">
                <a:latin typeface="Trebuchet MS" panose="020B0603020202020204" pitchFamily="34" charset="0"/>
              </a:rPr>
              <a:t>- μόνο στις περιπτώσεις παράγωγης μαρτυρίας (</a:t>
            </a:r>
            <a:r>
              <a:rPr lang="el-GR" dirty="0" err="1">
                <a:latin typeface="Trebuchet MS" panose="020B0603020202020204" pitchFamily="34" charset="0"/>
              </a:rPr>
              <a:t>derivative</a:t>
            </a:r>
            <a:r>
              <a:rPr lang="el-GR" dirty="0">
                <a:latin typeface="Trebuchet MS" panose="020B0603020202020204" pitchFamily="34" charset="0"/>
              </a:rPr>
              <a:t> </a:t>
            </a:r>
            <a:r>
              <a:rPr lang="el-GR" dirty="0" err="1">
                <a:latin typeface="Trebuchet MS" panose="020B0603020202020204" pitchFamily="34" charset="0"/>
              </a:rPr>
              <a:t>evidence</a:t>
            </a:r>
            <a:r>
              <a:rPr lang="el-GR" dirty="0">
                <a:latin typeface="Trebuchet MS" panose="020B0603020202020204" pitchFamily="34" charset="0"/>
              </a:rPr>
              <a:t>) ως απότοκο εφαρμογής του κανόνα αποκλεισμού του καρπού του δηλητηριώδους δένδρου</a:t>
            </a:r>
          </a:p>
          <a:p>
            <a:pPr algn="ctr">
              <a:lnSpc>
                <a:spcPct val="150000"/>
              </a:lnSpc>
              <a:spcBef>
                <a:spcPts val="600"/>
              </a:spcBef>
            </a:pPr>
            <a:r>
              <a:rPr lang="el-GR" sz="1400" b="1" dirty="0">
                <a:latin typeface="Trebuchet MS" panose="020B0603020202020204" pitchFamily="34" charset="0"/>
              </a:rPr>
              <a:t>“The “</a:t>
            </a:r>
            <a:r>
              <a:rPr lang="el-GR" sz="1400" b="1" dirty="0" err="1">
                <a:latin typeface="Trebuchet MS" panose="020B0603020202020204" pitchFamily="34" charset="0"/>
              </a:rPr>
              <a:t>dissipation</a:t>
            </a:r>
            <a:r>
              <a:rPr lang="el-GR" sz="1400" b="1" dirty="0">
                <a:latin typeface="Trebuchet MS" panose="020B0603020202020204" pitchFamily="34" charset="0"/>
              </a:rPr>
              <a:t> of </a:t>
            </a:r>
            <a:r>
              <a:rPr lang="el-GR" sz="1400" b="1" dirty="0" err="1">
                <a:latin typeface="Trebuchet MS" panose="020B0603020202020204" pitchFamily="34" charset="0"/>
              </a:rPr>
              <a:t>taint</a:t>
            </a:r>
            <a:r>
              <a:rPr lang="el-GR" sz="1400" b="1" dirty="0">
                <a:latin typeface="Trebuchet MS" panose="020B0603020202020204" pitchFamily="34" charset="0"/>
              </a:rPr>
              <a:t>” </a:t>
            </a:r>
            <a:r>
              <a:rPr lang="el-GR" sz="1400" b="1" dirty="0" err="1">
                <a:latin typeface="Trebuchet MS" panose="020B0603020202020204" pitchFamily="34" charset="0"/>
              </a:rPr>
              <a:t>concept</a:t>
            </a:r>
            <a:r>
              <a:rPr lang="el-GR" sz="1400" b="1" dirty="0">
                <a:latin typeface="Trebuchet MS" panose="020B0603020202020204" pitchFamily="34" charset="0"/>
              </a:rPr>
              <a:t>… “</a:t>
            </a:r>
            <a:r>
              <a:rPr lang="el-GR" sz="1400" b="1" dirty="0" err="1">
                <a:latin typeface="Trebuchet MS" panose="020B0603020202020204" pitchFamily="34" charset="0"/>
              </a:rPr>
              <a:t>attempts</a:t>
            </a:r>
            <a:r>
              <a:rPr lang="el-GR" sz="1400" b="1" dirty="0">
                <a:latin typeface="Trebuchet MS" panose="020B0603020202020204" pitchFamily="34" charset="0"/>
              </a:rPr>
              <a:t> </a:t>
            </a:r>
            <a:r>
              <a:rPr lang="el-GR" sz="1400" b="1" dirty="0" err="1">
                <a:latin typeface="Trebuchet MS" panose="020B0603020202020204" pitchFamily="34" charset="0"/>
              </a:rPr>
              <a:t>to</a:t>
            </a:r>
            <a:r>
              <a:rPr lang="el-GR" sz="1400" b="1" dirty="0">
                <a:latin typeface="Trebuchet MS" panose="020B0603020202020204" pitchFamily="34" charset="0"/>
              </a:rPr>
              <a:t> </a:t>
            </a:r>
            <a:r>
              <a:rPr lang="el-GR" sz="1400" b="1" dirty="0" err="1">
                <a:latin typeface="Trebuchet MS" panose="020B0603020202020204" pitchFamily="34" charset="0"/>
              </a:rPr>
              <a:t>mark</a:t>
            </a:r>
            <a:r>
              <a:rPr lang="el-GR" sz="1400" b="1" dirty="0">
                <a:latin typeface="Trebuchet MS" panose="020B0603020202020204" pitchFamily="34" charset="0"/>
              </a:rPr>
              <a:t> the </a:t>
            </a:r>
            <a:r>
              <a:rPr lang="el-GR" sz="1400" b="1" dirty="0" err="1">
                <a:latin typeface="Trebuchet MS" panose="020B0603020202020204" pitchFamily="34" charset="0"/>
              </a:rPr>
              <a:t>point</a:t>
            </a:r>
            <a:r>
              <a:rPr lang="el-GR" sz="1400" b="1" dirty="0">
                <a:latin typeface="Trebuchet MS" panose="020B0603020202020204" pitchFamily="34" charset="0"/>
              </a:rPr>
              <a:t> </a:t>
            </a:r>
            <a:r>
              <a:rPr lang="el-GR" sz="1400" b="1" dirty="0" err="1">
                <a:latin typeface="Trebuchet MS" panose="020B0603020202020204" pitchFamily="34" charset="0"/>
              </a:rPr>
              <a:t>at</a:t>
            </a:r>
            <a:r>
              <a:rPr lang="el-GR" sz="1400" b="1" dirty="0">
                <a:latin typeface="Trebuchet MS" panose="020B0603020202020204" pitchFamily="34" charset="0"/>
              </a:rPr>
              <a:t> </a:t>
            </a:r>
            <a:r>
              <a:rPr lang="el-GR" sz="1400" b="1" dirty="0" err="1">
                <a:latin typeface="Trebuchet MS" panose="020B0603020202020204" pitchFamily="34" charset="0"/>
              </a:rPr>
              <a:t>which</a:t>
            </a:r>
            <a:r>
              <a:rPr lang="el-GR" sz="1400" b="1" dirty="0">
                <a:latin typeface="Trebuchet MS" panose="020B0603020202020204" pitchFamily="34" charset="0"/>
              </a:rPr>
              <a:t> the </a:t>
            </a:r>
            <a:r>
              <a:rPr lang="el-GR" sz="1400" b="1" dirty="0" err="1">
                <a:latin typeface="Trebuchet MS" panose="020B0603020202020204" pitchFamily="34" charset="0"/>
              </a:rPr>
              <a:t>detrimental</a:t>
            </a:r>
            <a:r>
              <a:rPr lang="el-GR" sz="1400" b="1" dirty="0">
                <a:latin typeface="Trebuchet MS" panose="020B0603020202020204" pitchFamily="34" charset="0"/>
              </a:rPr>
              <a:t> </a:t>
            </a:r>
            <a:r>
              <a:rPr lang="el-GR" sz="1400" b="1" dirty="0" err="1">
                <a:latin typeface="Trebuchet MS" panose="020B0603020202020204" pitchFamily="34" charset="0"/>
              </a:rPr>
              <a:t>consequences</a:t>
            </a:r>
            <a:r>
              <a:rPr lang="el-GR" sz="1400" b="1" dirty="0">
                <a:latin typeface="Trebuchet MS" panose="020B0603020202020204" pitchFamily="34" charset="0"/>
              </a:rPr>
              <a:t> </a:t>
            </a:r>
          </a:p>
          <a:p>
            <a:pPr algn="ctr">
              <a:lnSpc>
                <a:spcPct val="150000"/>
              </a:lnSpc>
              <a:spcBef>
                <a:spcPts val="600"/>
              </a:spcBef>
            </a:pPr>
            <a:r>
              <a:rPr lang="el-GR" sz="1400" b="1" dirty="0">
                <a:latin typeface="Trebuchet MS" panose="020B0603020202020204" pitchFamily="34" charset="0"/>
              </a:rPr>
              <a:t>of </a:t>
            </a:r>
            <a:r>
              <a:rPr lang="el-GR" sz="1400" b="1" dirty="0" err="1">
                <a:latin typeface="Trebuchet MS" panose="020B0603020202020204" pitchFamily="34" charset="0"/>
              </a:rPr>
              <a:t>illegal</a:t>
            </a:r>
            <a:r>
              <a:rPr lang="el-GR" sz="1400" b="1" dirty="0">
                <a:latin typeface="Trebuchet MS" panose="020B0603020202020204" pitchFamily="34" charset="0"/>
              </a:rPr>
              <a:t> </a:t>
            </a:r>
            <a:r>
              <a:rPr lang="el-GR" sz="1400" b="1" dirty="0" err="1">
                <a:latin typeface="Trebuchet MS" panose="020B0603020202020204" pitchFamily="34" charset="0"/>
              </a:rPr>
              <a:t>police</a:t>
            </a:r>
            <a:r>
              <a:rPr lang="el-GR" sz="1400" b="1" dirty="0">
                <a:latin typeface="Trebuchet MS" panose="020B0603020202020204" pitchFamily="34" charset="0"/>
              </a:rPr>
              <a:t> </a:t>
            </a:r>
            <a:r>
              <a:rPr lang="el-GR" sz="1400" b="1" dirty="0" err="1">
                <a:latin typeface="Trebuchet MS" panose="020B0603020202020204" pitchFamily="34" charset="0"/>
              </a:rPr>
              <a:t>action</a:t>
            </a:r>
            <a:r>
              <a:rPr lang="el-GR" sz="1400" b="1" dirty="0">
                <a:latin typeface="Trebuchet MS" panose="020B0603020202020204" pitchFamily="34" charset="0"/>
              </a:rPr>
              <a:t> </a:t>
            </a:r>
            <a:r>
              <a:rPr lang="el-GR" sz="1400" b="1" dirty="0" err="1">
                <a:latin typeface="Trebuchet MS" panose="020B0603020202020204" pitchFamily="34" charset="0"/>
              </a:rPr>
              <a:t>become</a:t>
            </a:r>
            <a:r>
              <a:rPr lang="el-GR" sz="1400" b="1" dirty="0">
                <a:latin typeface="Trebuchet MS" panose="020B0603020202020204" pitchFamily="34" charset="0"/>
              </a:rPr>
              <a:t> </a:t>
            </a:r>
            <a:r>
              <a:rPr lang="el-GR" sz="1400" b="1" dirty="0" err="1">
                <a:latin typeface="Trebuchet MS" panose="020B0603020202020204" pitchFamily="34" charset="0"/>
              </a:rPr>
              <a:t>so</a:t>
            </a:r>
            <a:r>
              <a:rPr lang="el-GR" sz="1400" b="1" dirty="0">
                <a:latin typeface="Trebuchet MS" panose="020B0603020202020204" pitchFamily="34" charset="0"/>
              </a:rPr>
              <a:t> </a:t>
            </a:r>
            <a:r>
              <a:rPr lang="el-GR" sz="1400" b="1" dirty="0" err="1">
                <a:latin typeface="Trebuchet MS" panose="020B0603020202020204" pitchFamily="34" charset="0"/>
              </a:rPr>
              <a:t>attenuated</a:t>
            </a:r>
            <a:r>
              <a:rPr lang="el-GR" sz="1400" b="1" dirty="0">
                <a:latin typeface="Trebuchet MS" panose="020B0603020202020204" pitchFamily="34" charset="0"/>
              </a:rPr>
              <a:t> </a:t>
            </a:r>
            <a:r>
              <a:rPr lang="el-GR" sz="1400" b="1" dirty="0" err="1">
                <a:latin typeface="Trebuchet MS" panose="020B0603020202020204" pitchFamily="34" charset="0"/>
              </a:rPr>
              <a:t>that</a:t>
            </a:r>
            <a:r>
              <a:rPr lang="el-GR" sz="1400" b="1" dirty="0">
                <a:latin typeface="Trebuchet MS" panose="020B0603020202020204" pitchFamily="34" charset="0"/>
              </a:rPr>
              <a:t> the </a:t>
            </a:r>
            <a:r>
              <a:rPr lang="el-GR" sz="1400" b="1" dirty="0" err="1">
                <a:latin typeface="Trebuchet MS" panose="020B0603020202020204" pitchFamily="34" charset="0"/>
              </a:rPr>
              <a:t>deterrent</a:t>
            </a:r>
            <a:r>
              <a:rPr lang="el-GR" sz="1400" b="1" dirty="0">
                <a:latin typeface="Trebuchet MS" panose="020B0603020202020204" pitchFamily="34" charset="0"/>
              </a:rPr>
              <a:t> </a:t>
            </a:r>
            <a:r>
              <a:rPr lang="el-GR" sz="1400" b="1" dirty="0" err="1">
                <a:latin typeface="Trebuchet MS" panose="020B0603020202020204" pitchFamily="34" charset="0"/>
              </a:rPr>
              <a:t>effect</a:t>
            </a:r>
            <a:r>
              <a:rPr lang="el-GR" sz="1400" b="1" dirty="0">
                <a:latin typeface="Trebuchet MS" panose="020B0603020202020204" pitchFamily="34" charset="0"/>
              </a:rPr>
              <a:t> of the </a:t>
            </a:r>
            <a:r>
              <a:rPr lang="el-GR" sz="1400" b="1" dirty="0" err="1">
                <a:latin typeface="Trebuchet MS" panose="020B0603020202020204" pitchFamily="34" charset="0"/>
              </a:rPr>
              <a:t>exclusionary</a:t>
            </a:r>
            <a:r>
              <a:rPr lang="el-GR" sz="1400" b="1" dirty="0">
                <a:latin typeface="Trebuchet MS" panose="020B0603020202020204" pitchFamily="34" charset="0"/>
              </a:rPr>
              <a:t> </a:t>
            </a:r>
            <a:r>
              <a:rPr lang="el-GR" sz="1400" b="1" dirty="0" err="1">
                <a:latin typeface="Trebuchet MS" panose="020B0603020202020204" pitchFamily="34" charset="0"/>
              </a:rPr>
              <a:t>rule</a:t>
            </a:r>
            <a:r>
              <a:rPr lang="el-GR" sz="1400" b="1" dirty="0">
                <a:latin typeface="Trebuchet MS" panose="020B0603020202020204" pitchFamily="34" charset="0"/>
              </a:rPr>
              <a:t> </a:t>
            </a:r>
            <a:r>
              <a:rPr lang="el-GR" sz="1400" b="1" dirty="0" err="1">
                <a:latin typeface="Trebuchet MS" panose="020B0603020202020204" pitchFamily="34" charset="0"/>
              </a:rPr>
              <a:t>no</a:t>
            </a:r>
            <a:r>
              <a:rPr lang="el-GR" sz="1400" b="1" dirty="0">
                <a:latin typeface="Trebuchet MS" panose="020B0603020202020204" pitchFamily="34" charset="0"/>
              </a:rPr>
              <a:t> </a:t>
            </a:r>
            <a:r>
              <a:rPr lang="el-GR" sz="1400" b="1" dirty="0" err="1">
                <a:latin typeface="Trebuchet MS" panose="020B0603020202020204" pitchFamily="34" charset="0"/>
              </a:rPr>
              <a:t>longer</a:t>
            </a:r>
            <a:r>
              <a:rPr lang="el-GR" sz="1400" b="1" dirty="0">
                <a:latin typeface="Trebuchet MS" panose="020B0603020202020204" pitchFamily="34" charset="0"/>
              </a:rPr>
              <a:t> </a:t>
            </a:r>
            <a:r>
              <a:rPr lang="el-GR" sz="1400" b="1" dirty="0" err="1">
                <a:latin typeface="Trebuchet MS" panose="020B0603020202020204" pitchFamily="34" charset="0"/>
              </a:rPr>
              <a:t>justifies</a:t>
            </a:r>
            <a:r>
              <a:rPr lang="el-GR" sz="1400" b="1" dirty="0">
                <a:latin typeface="Trebuchet MS" panose="020B0603020202020204" pitchFamily="34" charset="0"/>
              </a:rPr>
              <a:t> </a:t>
            </a:r>
            <a:r>
              <a:rPr lang="el-GR" sz="1400" b="1" dirty="0" err="1">
                <a:latin typeface="Trebuchet MS" panose="020B0603020202020204" pitchFamily="34" charset="0"/>
              </a:rPr>
              <a:t>its</a:t>
            </a:r>
            <a:r>
              <a:rPr lang="el-GR" sz="1400" b="1" dirty="0">
                <a:latin typeface="Trebuchet MS" panose="020B0603020202020204" pitchFamily="34" charset="0"/>
              </a:rPr>
              <a:t> </a:t>
            </a:r>
            <a:r>
              <a:rPr lang="el-GR" sz="1400" b="1" dirty="0" err="1">
                <a:latin typeface="Trebuchet MS" panose="020B0603020202020204" pitchFamily="34" charset="0"/>
              </a:rPr>
              <a:t>cost</a:t>
            </a:r>
            <a:r>
              <a:rPr lang="el-GR" sz="1400" b="1" dirty="0">
                <a:latin typeface="Trebuchet MS" panose="020B0603020202020204" pitchFamily="34" charset="0"/>
              </a:rPr>
              <a:t>”</a:t>
            </a:r>
          </a:p>
          <a:p>
            <a:pPr algn="r">
              <a:lnSpc>
                <a:spcPct val="150000"/>
              </a:lnSpc>
              <a:spcBef>
                <a:spcPts val="600"/>
              </a:spcBef>
            </a:pPr>
            <a:r>
              <a:rPr lang="el-GR" b="1" u="sng" dirty="0">
                <a:latin typeface="Trebuchet MS" panose="020B0603020202020204" pitchFamily="34" charset="0"/>
              </a:rPr>
              <a:t>U.S. v. </a:t>
            </a:r>
            <a:r>
              <a:rPr lang="el-GR" b="1" u="sng" dirty="0" err="1">
                <a:latin typeface="Trebuchet MS" panose="020B0603020202020204" pitchFamily="34" charset="0"/>
              </a:rPr>
              <a:t>Leon</a:t>
            </a:r>
            <a:r>
              <a:rPr lang="el-GR" b="1" u="sng" dirty="0">
                <a:latin typeface="Trebuchet MS" panose="020B0603020202020204" pitchFamily="34" charset="0"/>
              </a:rPr>
              <a:t> </a:t>
            </a:r>
            <a:r>
              <a:rPr lang="el-GR" dirty="0">
                <a:latin typeface="Trebuchet MS" panose="020B0603020202020204" pitchFamily="34" charset="0"/>
              </a:rPr>
              <a:t>486 U.S. 897 (1984)</a:t>
            </a:r>
          </a:p>
          <a:p>
            <a:pPr>
              <a:lnSpc>
                <a:spcPct val="150000"/>
              </a:lnSpc>
              <a:spcBef>
                <a:spcPts val="600"/>
              </a:spcBef>
            </a:pPr>
            <a:r>
              <a:rPr lang="el-GR" b="1" u="sng" dirty="0">
                <a:latin typeface="Trebuchet MS" panose="020B0603020202020204" pitchFamily="34" charset="0"/>
              </a:rPr>
              <a:t>Παράγοντες κρίσης</a:t>
            </a:r>
          </a:p>
          <a:p>
            <a:pPr>
              <a:lnSpc>
                <a:spcPct val="150000"/>
              </a:lnSpc>
              <a:spcBef>
                <a:spcPts val="600"/>
              </a:spcBef>
            </a:pPr>
            <a:r>
              <a:rPr lang="el-GR" dirty="0">
                <a:latin typeface="Trebuchet MS" panose="020B0603020202020204" pitchFamily="34" charset="0"/>
              </a:rPr>
              <a:t>(α) η χρονική σχέση μεταξύ της παρανομίας και της ανεύρεσης της υπό εξέταση μαρτυρίας,</a:t>
            </a:r>
          </a:p>
          <a:p>
            <a:pPr>
              <a:lnSpc>
                <a:spcPct val="100000"/>
              </a:lnSpc>
              <a:spcBef>
                <a:spcPts val="600"/>
              </a:spcBef>
            </a:pPr>
            <a:r>
              <a:rPr lang="el-GR" dirty="0">
                <a:latin typeface="Trebuchet MS" panose="020B0603020202020204" pitchFamily="34" charset="0"/>
              </a:rPr>
              <a:t>(β) ο αριθμός και η φύση των </a:t>
            </a:r>
            <a:r>
              <a:rPr lang="el-GR" dirty="0" err="1">
                <a:latin typeface="Trebuchet MS" panose="020B0603020202020204" pitchFamily="34" charset="0"/>
              </a:rPr>
              <a:t>παρεμβαλλόντων</a:t>
            </a:r>
            <a:r>
              <a:rPr lang="el-GR" dirty="0">
                <a:latin typeface="Trebuchet MS" panose="020B0603020202020204" pitchFamily="34" charset="0"/>
              </a:rPr>
              <a:t> περιστάσεων- όσα περισσότερα γεγονότα/ δικαστικές πράξεις, τόσο πιο απομακρυσμένη είναι η σύνδεση/ Κρίσιμο το αν είναι οικειοθελής απόφαση του υπόπτου να συνεργαστεί,</a:t>
            </a:r>
          </a:p>
          <a:p>
            <a:pPr>
              <a:lnSpc>
                <a:spcPct val="150000"/>
              </a:lnSpc>
              <a:spcBef>
                <a:spcPts val="600"/>
              </a:spcBef>
            </a:pPr>
            <a:r>
              <a:rPr lang="el-GR" dirty="0">
                <a:latin typeface="Trebuchet MS" panose="020B0603020202020204" pitchFamily="34" charset="0"/>
              </a:rPr>
              <a:t>(γ) ο σκοπός και το λάθος της παρανομίας των αστυνομικών</a:t>
            </a:r>
          </a:p>
          <a:p>
            <a:pPr>
              <a:lnSpc>
                <a:spcPct val="150000"/>
              </a:lnSpc>
              <a:spcBef>
                <a:spcPts val="600"/>
              </a:spcBef>
            </a:pPr>
            <a:endParaRPr lang="en-US" b="1" dirty="0">
              <a:latin typeface="Trebuchet MS" panose="020B0603020202020204" pitchFamily="34" charset="0"/>
            </a:endParaRPr>
          </a:p>
        </p:txBody>
      </p:sp>
      <p:pic>
        <p:nvPicPr>
          <p:cNvPr id="18" name="Picture 17">
            <a:extLst>
              <a:ext uri="{FF2B5EF4-FFF2-40B4-BE49-F238E27FC236}">
                <a16:creationId xmlns:a16="http://schemas.microsoft.com/office/drawing/2014/main" id="{0F0B2779-066C-4977-BA4C-828B314D45D8}"/>
              </a:ext>
            </a:extLst>
          </p:cNvPr>
          <p:cNvPicPr>
            <a:picLocks noChangeAspect="1"/>
          </p:cNvPicPr>
          <p:nvPr/>
        </p:nvPicPr>
        <p:blipFill rotWithShape="1">
          <a:blip r:embed="rId4">
            <a:duotone>
              <a:schemeClr val="accent3">
                <a:shade val="45000"/>
                <a:satMod val="135000"/>
              </a:schemeClr>
              <a:prstClr val="white"/>
            </a:duotone>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t="54206" r="91006" b="-7006"/>
          <a:stretch/>
        </p:blipFill>
        <p:spPr>
          <a:xfrm>
            <a:off x="409279" y="6118777"/>
            <a:ext cx="871989" cy="678261"/>
          </a:xfrm>
          <a:prstGeom prst="rect">
            <a:avLst/>
          </a:prstGeom>
        </p:spPr>
      </p:pic>
    </p:spTree>
    <p:extLst>
      <p:ext uri="{BB962C8B-B14F-4D97-AF65-F5344CB8AC3E}">
        <p14:creationId xmlns:p14="http://schemas.microsoft.com/office/powerpoint/2010/main" val="416193068"/>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pPr algn="ctr"/>
            <a:r>
              <a:rPr lang="el-GR" sz="2800" b="1" dirty="0">
                <a:solidFill>
                  <a:srgbClr val="FE8554"/>
                </a:solidFill>
                <a:latin typeface="Trebuchet MS" panose="020B0703020202090204" pitchFamily="34" charset="0"/>
              </a:rPr>
              <a:t>Θεωρία δικονομικών απαγορεύσεων 7/</a:t>
            </a:r>
            <a:r>
              <a:rPr lang="en-GB" sz="2800" b="1" dirty="0">
                <a:solidFill>
                  <a:srgbClr val="FE8554"/>
                </a:solidFill>
                <a:latin typeface="Trebuchet MS" panose="020B0703020202090204" pitchFamily="34" charset="0"/>
              </a:rPr>
              <a:t>16</a:t>
            </a:r>
            <a:endParaRPr lang="en-US" sz="2800" b="1" dirty="0">
              <a:solidFill>
                <a:srgbClr val="FE8554"/>
              </a:solidFill>
              <a:latin typeface="Trebuchet MS" panose="020B0703020202090204" pitchFamily="34" charset="0"/>
            </a:endParaRP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3">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Content Placeholder 9"/>
          <p:cNvSpPr>
            <a:spLocks noGrp="1"/>
          </p:cNvSpPr>
          <p:nvPr>
            <p:ph sz="quarter" idx="12"/>
          </p:nvPr>
        </p:nvSpPr>
        <p:spPr>
          <a:xfrm>
            <a:off x="432139" y="910835"/>
            <a:ext cx="11252635" cy="5368543"/>
          </a:xfrm>
        </p:spPr>
        <p:txBody>
          <a:bodyPr/>
          <a:lstStyle/>
          <a:p>
            <a:pPr>
              <a:lnSpc>
                <a:spcPct val="150000"/>
              </a:lnSpc>
              <a:spcBef>
                <a:spcPts val="600"/>
              </a:spcBef>
            </a:pPr>
            <a:r>
              <a:rPr lang="el-GR" dirty="0">
                <a:latin typeface="Trebuchet MS" panose="020B0603020202020204" pitchFamily="34" charset="0"/>
              </a:rPr>
              <a:t> </a:t>
            </a:r>
            <a:r>
              <a:rPr lang="el-GR" b="1" dirty="0">
                <a:latin typeface="Trebuchet MS" panose="020B0603020202020204" pitchFamily="34" charset="0"/>
              </a:rPr>
              <a:t>(2) η εξαίρεση της </a:t>
            </a:r>
            <a:r>
              <a:rPr lang="el-GR" b="1" dirty="0" err="1">
                <a:latin typeface="Trebuchet MS" panose="020B0603020202020204" pitchFamily="34" charset="0"/>
              </a:rPr>
              <a:t>παρεμβάλλουσας</a:t>
            </a:r>
            <a:r>
              <a:rPr lang="el-GR" b="1" dirty="0">
                <a:latin typeface="Trebuchet MS" panose="020B0603020202020204" pitchFamily="34" charset="0"/>
              </a:rPr>
              <a:t> παράνομης ενέργειας («</a:t>
            </a:r>
            <a:r>
              <a:rPr lang="el-GR" b="1" dirty="0" err="1">
                <a:latin typeface="Trebuchet MS" panose="020B0603020202020204" pitchFamily="34" charset="0"/>
              </a:rPr>
              <a:t>intervening</a:t>
            </a:r>
            <a:r>
              <a:rPr lang="el-GR" b="1" dirty="0">
                <a:latin typeface="Trebuchet MS" panose="020B0603020202020204" pitchFamily="34" charset="0"/>
              </a:rPr>
              <a:t> </a:t>
            </a:r>
            <a:r>
              <a:rPr lang="el-GR" b="1" dirty="0" err="1">
                <a:latin typeface="Trebuchet MS" panose="020B0603020202020204" pitchFamily="34" charset="0"/>
              </a:rPr>
              <a:t>illegal</a:t>
            </a:r>
            <a:r>
              <a:rPr lang="el-GR" b="1" dirty="0">
                <a:latin typeface="Trebuchet MS" panose="020B0603020202020204" pitchFamily="34" charset="0"/>
              </a:rPr>
              <a:t> </a:t>
            </a:r>
            <a:r>
              <a:rPr lang="el-GR" b="1" dirty="0" err="1">
                <a:latin typeface="Trebuchet MS" panose="020B0603020202020204" pitchFamily="34" charset="0"/>
              </a:rPr>
              <a:t>conduct</a:t>
            </a:r>
            <a:r>
              <a:rPr lang="el-GR" b="1" dirty="0">
                <a:latin typeface="Trebuchet MS" panose="020B0603020202020204" pitchFamily="34" charset="0"/>
              </a:rPr>
              <a:t>»)</a:t>
            </a:r>
            <a:r>
              <a:rPr lang="el-GR" dirty="0">
                <a:latin typeface="Trebuchet MS" panose="020B0603020202020204" pitchFamily="34" charset="0"/>
              </a:rPr>
              <a:t> </a:t>
            </a:r>
            <a:endParaRPr lang="en-US" dirty="0">
              <a:latin typeface="Trebuchet MS" panose="020B0603020202020204" pitchFamily="34" charset="0"/>
            </a:endParaRPr>
          </a:p>
          <a:p>
            <a:pPr algn="r">
              <a:lnSpc>
                <a:spcPct val="150000"/>
              </a:lnSpc>
              <a:spcBef>
                <a:spcPts val="600"/>
              </a:spcBef>
            </a:pPr>
            <a:r>
              <a:rPr lang="en-US" dirty="0">
                <a:latin typeface="Trebuchet MS" panose="020B0603020202020204" pitchFamily="34" charset="0"/>
              </a:rPr>
              <a:t>	</a:t>
            </a:r>
            <a:r>
              <a:rPr lang="el-GR" b="1" u="sng" dirty="0">
                <a:latin typeface="Trebuchet MS" panose="020B0603020202020204" pitchFamily="34" charset="0"/>
              </a:rPr>
              <a:t>US v. </a:t>
            </a:r>
            <a:r>
              <a:rPr lang="el-GR" b="1" u="sng" dirty="0" err="1">
                <a:latin typeface="Trebuchet MS" panose="020B0603020202020204" pitchFamily="34" charset="0"/>
              </a:rPr>
              <a:t>Bailey</a:t>
            </a:r>
            <a:r>
              <a:rPr lang="el-GR" b="1" u="sng" dirty="0">
                <a:latin typeface="Trebuchet MS" panose="020B0603020202020204" pitchFamily="34" charset="0"/>
              </a:rPr>
              <a:t> </a:t>
            </a:r>
            <a:r>
              <a:rPr lang="el-GR" dirty="0">
                <a:latin typeface="Trebuchet MS" panose="020B0603020202020204" pitchFamily="34" charset="0"/>
              </a:rPr>
              <a:t>691 F.2d 1009 (11th Cir.1982)</a:t>
            </a:r>
          </a:p>
          <a:p>
            <a:pPr>
              <a:lnSpc>
                <a:spcPct val="150000"/>
              </a:lnSpc>
              <a:spcBef>
                <a:spcPts val="600"/>
              </a:spcBef>
            </a:pPr>
            <a:r>
              <a:rPr lang="el-GR" dirty="0">
                <a:latin typeface="Trebuchet MS" panose="020B0603020202020204" pitchFamily="34" charset="0"/>
              </a:rPr>
              <a:t>Η εξαίρεση τυγχάνει εφαρμογής στις περιπτώσεις που ένας ύποπτος ως αποτέλεσμα παρανομίας του αστυνομικού προβαίνει σε περαιτέρω παράνομη πράξη, όπως για παράδειγμα όταν ως απότοκο παράνομης ανακοπής του οχήματος του υπόπτου, αυτός αρνείται να σταματήσει και επιτίθεται στον αστυνομικό που τον ανέκοψε.</a:t>
            </a:r>
            <a:endParaRPr lang="en-GB" dirty="0">
              <a:latin typeface="Trebuchet MS" panose="020B0603020202020204" pitchFamily="34" charset="0"/>
            </a:endParaRPr>
          </a:p>
          <a:p>
            <a:pPr>
              <a:lnSpc>
                <a:spcPct val="150000"/>
              </a:lnSpc>
              <a:spcBef>
                <a:spcPts val="600"/>
              </a:spcBef>
            </a:pPr>
            <a:r>
              <a:rPr lang="el-GR" b="1" dirty="0">
                <a:latin typeface="Trebuchet MS" panose="020B0603020202020204" pitchFamily="34" charset="0"/>
              </a:rPr>
              <a:t>(3) η εξαίρεση της «αναπάντεχης ανακάλυψης» (“</a:t>
            </a:r>
            <a:r>
              <a:rPr lang="el-GR" b="1" dirty="0" err="1">
                <a:latin typeface="Trebuchet MS" panose="020B0603020202020204" pitchFamily="34" charset="0"/>
              </a:rPr>
              <a:t>inevitable</a:t>
            </a:r>
            <a:r>
              <a:rPr lang="el-GR" b="1" dirty="0">
                <a:latin typeface="Trebuchet MS" panose="020B0603020202020204" pitchFamily="34" charset="0"/>
              </a:rPr>
              <a:t> </a:t>
            </a:r>
            <a:r>
              <a:rPr lang="el-GR" b="1" dirty="0" err="1">
                <a:latin typeface="Trebuchet MS" panose="020B0603020202020204" pitchFamily="34" charset="0"/>
              </a:rPr>
              <a:t>discovery</a:t>
            </a:r>
            <a:r>
              <a:rPr lang="el-GR" b="1" dirty="0">
                <a:latin typeface="Trebuchet MS" panose="020B0603020202020204" pitchFamily="34" charset="0"/>
              </a:rPr>
              <a:t>”) </a:t>
            </a:r>
            <a:endParaRPr lang="en-US" b="1" dirty="0">
              <a:latin typeface="Trebuchet MS" panose="020B0603020202020204" pitchFamily="34" charset="0"/>
            </a:endParaRPr>
          </a:p>
          <a:p>
            <a:pPr algn="r">
              <a:lnSpc>
                <a:spcPct val="150000"/>
              </a:lnSpc>
              <a:spcBef>
                <a:spcPts val="600"/>
              </a:spcBef>
            </a:pPr>
            <a:r>
              <a:rPr lang="en-US" b="1" dirty="0">
                <a:latin typeface="Trebuchet MS" panose="020B0603020202020204" pitchFamily="34" charset="0"/>
              </a:rPr>
              <a:t>	</a:t>
            </a:r>
            <a:r>
              <a:rPr lang="el-GR" b="1" u="sng" dirty="0" err="1">
                <a:latin typeface="Trebuchet MS" panose="020B0603020202020204" pitchFamily="34" charset="0"/>
              </a:rPr>
              <a:t>Nix</a:t>
            </a:r>
            <a:r>
              <a:rPr lang="el-GR" b="1" u="sng" dirty="0">
                <a:latin typeface="Trebuchet MS" panose="020B0603020202020204" pitchFamily="34" charset="0"/>
              </a:rPr>
              <a:t> v. </a:t>
            </a:r>
            <a:r>
              <a:rPr lang="el-GR" b="1" u="sng" dirty="0" err="1">
                <a:latin typeface="Trebuchet MS" panose="020B0603020202020204" pitchFamily="34" charset="0"/>
              </a:rPr>
              <a:t>Williams</a:t>
            </a:r>
            <a:r>
              <a:rPr lang="el-GR" b="1" u="sng" dirty="0">
                <a:latin typeface="Trebuchet MS" panose="020B0603020202020204" pitchFamily="34" charset="0"/>
              </a:rPr>
              <a:t>  </a:t>
            </a:r>
            <a:r>
              <a:rPr lang="el-GR" dirty="0">
                <a:latin typeface="Trebuchet MS" panose="020B0603020202020204" pitchFamily="34" charset="0"/>
              </a:rPr>
              <a:t>467 US 431, </a:t>
            </a:r>
            <a:r>
              <a:rPr lang="el-GR" dirty="0" err="1">
                <a:latin typeface="Trebuchet MS" panose="020B0603020202020204" pitchFamily="34" charset="0"/>
              </a:rPr>
              <a:t>pp</a:t>
            </a:r>
            <a:r>
              <a:rPr lang="el-GR" dirty="0">
                <a:latin typeface="Trebuchet MS" panose="020B0603020202020204" pitchFamily="34" charset="0"/>
              </a:rPr>
              <a:t>. 444-450 (1984)</a:t>
            </a:r>
          </a:p>
          <a:p>
            <a:pPr>
              <a:lnSpc>
                <a:spcPct val="150000"/>
              </a:lnSpc>
              <a:spcBef>
                <a:spcPts val="600"/>
              </a:spcBef>
            </a:pPr>
            <a:r>
              <a:rPr lang="el-GR" dirty="0">
                <a:latin typeface="Trebuchet MS" panose="020B0603020202020204" pitchFamily="34" charset="0"/>
              </a:rPr>
              <a:t>η Κατηγορούσα Αρχή θα πρέπει να αποδείξει με ξεκάθαρη και πειστική μαρτυρία, (όχι ενδεχόμενα ή ως πιθανότητα) ότι θα μπορούσε να αποκτήσει την υπό εξέταση μαρτυρία με νόμιμο τρόπο, η οποία ήταν πράγματι ενεργώς κατά το χρόνο που λήφθηκε η παράνομη μαρτυρία</a:t>
            </a:r>
            <a:endParaRPr lang="en-GB" dirty="0">
              <a:latin typeface="Trebuchet MS" panose="020B0603020202020204" pitchFamily="34" charset="0"/>
            </a:endParaRPr>
          </a:p>
          <a:p>
            <a:pPr>
              <a:lnSpc>
                <a:spcPct val="150000"/>
              </a:lnSpc>
              <a:spcBef>
                <a:spcPts val="600"/>
              </a:spcBef>
            </a:pPr>
            <a:r>
              <a:rPr lang="el-GR" b="1" dirty="0">
                <a:latin typeface="Trebuchet MS" panose="020B0603020202020204" pitchFamily="34" charset="0"/>
              </a:rPr>
              <a:t>(4) η εξαίρεση της “ανεξάρτητης πηγής” (</a:t>
            </a:r>
            <a:r>
              <a:rPr lang="el-GR" b="1" dirty="0" err="1">
                <a:latin typeface="Trebuchet MS" panose="020B0603020202020204" pitchFamily="34" charset="0"/>
              </a:rPr>
              <a:t>independent</a:t>
            </a:r>
            <a:r>
              <a:rPr lang="el-GR" b="1" dirty="0">
                <a:latin typeface="Trebuchet MS" panose="020B0603020202020204" pitchFamily="34" charset="0"/>
              </a:rPr>
              <a:t> </a:t>
            </a:r>
            <a:r>
              <a:rPr lang="el-GR" b="1" dirty="0" err="1">
                <a:latin typeface="Trebuchet MS" panose="020B0603020202020204" pitchFamily="34" charset="0"/>
              </a:rPr>
              <a:t>source</a:t>
            </a:r>
            <a:r>
              <a:rPr lang="el-GR" b="1" dirty="0">
                <a:latin typeface="Trebuchet MS" panose="020B0603020202020204" pitchFamily="34" charset="0"/>
              </a:rPr>
              <a:t>)</a:t>
            </a:r>
          </a:p>
          <a:p>
            <a:pPr algn="r">
              <a:lnSpc>
                <a:spcPct val="150000"/>
              </a:lnSpc>
              <a:spcBef>
                <a:spcPts val="600"/>
              </a:spcBef>
            </a:pPr>
            <a:r>
              <a:rPr lang="en-US" dirty="0">
                <a:latin typeface="Trebuchet MS" panose="020B0603020202020204" pitchFamily="34" charset="0"/>
              </a:rPr>
              <a:t>	</a:t>
            </a:r>
            <a:r>
              <a:rPr lang="el-GR" b="1" u="sng" dirty="0" err="1">
                <a:latin typeface="Trebuchet MS" panose="020B0603020202020204" pitchFamily="34" charset="0"/>
              </a:rPr>
              <a:t>Murray</a:t>
            </a:r>
            <a:r>
              <a:rPr lang="el-GR" b="1" u="sng" dirty="0">
                <a:latin typeface="Trebuchet MS" panose="020B0603020202020204" pitchFamily="34" charset="0"/>
              </a:rPr>
              <a:t> v US</a:t>
            </a:r>
            <a:r>
              <a:rPr lang="en-US" b="1" u="sng" dirty="0">
                <a:latin typeface="Trebuchet MS" panose="020B0603020202020204" pitchFamily="34" charset="0"/>
              </a:rPr>
              <a:t> </a:t>
            </a:r>
            <a:r>
              <a:rPr lang="el-GR" dirty="0">
                <a:latin typeface="Trebuchet MS" panose="020B0603020202020204" pitchFamily="34" charset="0"/>
              </a:rPr>
              <a:t>487 US 533, </a:t>
            </a:r>
            <a:r>
              <a:rPr lang="el-GR" dirty="0" err="1">
                <a:latin typeface="Trebuchet MS" panose="020B0603020202020204" pitchFamily="34" charset="0"/>
              </a:rPr>
              <a:t>pp</a:t>
            </a:r>
            <a:r>
              <a:rPr lang="el-GR" dirty="0">
                <a:latin typeface="Trebuchet MS" panose="020B0603020202020204" pitchFamily="34" charset="0"/>
              </a:rPr>
              <a:t>. 537-539 (1988)</a:t>
            </a:r>
          </a:p>
          <a:p>
            <a:pPr>
              <a:lnSpc>
                <a:spcPct val="150000"/>
              </a:lnSpc>
              <a:spcBef>
                <a:spcPts val="600"/>
              </a:spcBef>
            </a:pPr>
            <a:endParaRPr lang="en-US" dirty="0">
              <a:latin typeface="Trebuchet MS" panose="020B0703020202090204" pitchFamily="34" charset="0"/>
            </a:endParaRPr>
          </a:p>
        </p:txBody>
      </p:sp>
      <p:pic>
        <p:nvPicPr>
          <p:cNvPr id="18" name="Picture 17">
            <a:extLst>
              <a:ext uri="{FF2B5EF4-FFF2-40B4-BE49-F238E27FC236}">
                <a16:creationId xmlns:a16="http://schemas.microsoft.com/office/drawing/2014/main" id="{E43A93E5-446F-4D96-B1B1-BE7EC741FF1A}"/>
              </a:ext>
            </a:extLst>
          </p:cNvPr>
          <p:cNvPicPr>
            <a:picLocks noChangeAspect="1"/>
          </p:cNvPicPr>
          <p:nvPr/>
        </p:nvPicPr>
        <p:blipFill rotWithShape="1">
          <a:blip r:embed="rId4">
            <a:duotone>
              <a:schemeClr val="accent3">
                <a:shade val="45000"/>
                <a:satMod val="135000"/>
              </a:schemeClr>
              <a:prstClr val="white"/>
            </a:duotone>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t="54206" r="91006" b="-7006"/>
          <a:stretch/>
        </p:blipFill>
        <p:spPr>
          <a:xfrm>
            <a:off x="409279" y="6118777"/>
            <a:ext cx="871989" cy="678261"/>
          </a:xfrm>
          <a:prstGeom prst="rect">
            <a:avLst/>
          </a:prstGeom>
        </p:spPr>
      </p:pic>
    </p:spTree>
    <p:extLst>
      <p:ext uri="{BB962C8B-B14F-4D97-AF65-F5344CB8AC3E}">
        <p14:creationId xmlns:p14="http://schemas.microsoft.com/office/powerpoint/2010/main" val="1551249366"/>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0">
                                            <p:txEl>
                                              <p:pRg st="1" end="1"/>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grpId="0" nodeType="afterEffect">
                                  <p:stCondLst>
                                    <p:cond delay="0"/>
                                  </p:stCondLst>
                                  <p:childTnLst>
                                    <p:set>
                                      <p:cBhvr>
                                        <p:cTn id="19" dur="1" fill="hold">
                                          <p:stCondLst>
                                            <p:cond delay="0"/>
                                          </p:stCondLst>
                                        </p:cTn>
                                        <p:tgtEl>
                                          <p:spTgt spid="10">
                                            <p:txEl>
                                              <p:pRg st="4" end="4"/>
                                            </p:txEl>
                                          </p:spTgt>
                                        </p:tgtEl>
                                        <p:attrNameLst>
                                          <p:attrName>style.visibility</p:attrName>
                                        </p:attrNameLst>
                                      </p:cBhvr>
                                      <p:to>
                                        <p:strVal val="visible"/>
                                      </p:to>
                                    </p:set>
                                  </p:childTnLst>
                                </p:cTn>
                              </p:par>
                            </p:childTnLst>
                          </p:cTn>
                        </p:par>
                        <p:par>
                          <p:cTn id="20" fill="hold">
                            <p:stCondLst>
                              <p:cond delay="0"/>
                            </p:stCondLst>
                            <p:childTnLst>
                              <p:par>
                                <p:cTn id="21" presetID="1" presetClass="entr" presetSubtype="0" fill="hold" grpId="0" nodeType="afterEffect">
                                  <p:stCondLst>
                                    <p:cond delay="0"/>
                                  </p:stCondLst>
                                  <p:childTnLst>
                                    <p:set>
                                      <p:cBhvr>
                                        <p:cTn id="22"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xEl>
                                              <p:pRg st="6" end="6"/>
                                            </p:txEl>
                                          </p:spTgt>
                                        </p:tgtEl>
                                        <p:attrNameLst>
                                          <p:attrName>style.visibility</p:attrName>
                                        </p:attrNameLst>
                                      </p:cBhvr>
                                      <p:to>
                                        <p:strVal val="visible"/>
                                      </p:to>
                                    </p:set>
                                  </p:childTnLst>
                                </p:cTn>
                              </p:par>
                            </p:childTnLst>
                          </p:cTn>
                        </p:par>
                        <p:par>
                          <p:cTn id="27" fill="hold">
                            <p:stCondLst>
                              <p:cond delay="0"/>
                            </p:stCondLst>
                            <p:childTnLst>
                              <p:par>
                                <p:cTn id="28" presetID="1" presetClass="entr" presetSubtype="0" fill="hold" grpId="0" nodeType="afterEffect">
                                  <p:stCondLst>
                                    <p:cond delay="0"/>
                                  </p:stCondLst>
                                  <p:childTnLst>
                                    <p:set>
                                      <p:cBhvr>
                                        <p:cTn id="29"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pPr algn="ctr"/>
            <a:r>
              <a:rPr lang="el-GR" sz="2800" b="1" dirty="0">
                <a:solidFill>
                  <a:srgbClr val="FE8554"/>
                </a:solidFill>
                <a:latin typeface="Trebuchet MS" panose="020B0703020202090204" pitchFamily="34" charset="0"/>
              </a:rPr>
              <a:t>Θεωρία δικονομικών απαγορεύσεων </a:t>
            </a:r>
            <a:r>
              <a:rPr lang="en-US" sz="2800" b="1" dirty="0">
                <a:solidFill>
                  <a:srgbClr val="FE8554"/>
                </a:solidFill>
                <a:latin typeface="Trebuchet MS" panose="020B0703020202090204" pitchFamily="34" charset="0"/>
              </a:rPr>
              <a:t>8</a:t>
            </a:r>
            <a:r>
              <a:rPr lang="el-GR" sz="2800" b="1" dirty="0">
                <a:solidFill>
                  <a:srgbClr val="FE8554"/>
                </a:solidFill>
                <a:latin typeface="Trebuchet MS" panose="020B0703020202090204" pitchFamily="34" charset="0"/>
              </a:rPr>
              <a:t>/</a:t>
            </a:r>
            <a:r>
              <a:rPr lang="en-GB" sz="2800" b="1" dirty="0">
                <a:solidFill>
                  <a:srgbClr val="FE8554"/>
                </a:solidFill>
                <a:latin typeface="Trebuchet MS" panose="020B0703020202090204" pitchFamily="34" charset="0"/>
              </a:rPr>
              <a:t>16</a:t>
            </a:r>
            <a:endParaRPr lang="en-US" sz="2800" b="1" dirty="0">
              <a:solidFill>
                <a:srgbClr val="FE8554"/>
              </a:solidFill>
              <a:latin typeface="Trebuchet MS" panose="020B0703020202090204" pitchFamily="34" charset="0"/>
            </a:endParaRP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3">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Content Placeholder 9"/>
          <p:cNvSpPr>
            <a:spLocks noGrp="1"/>
          </p:cNvSpPr>
          <p:nvPr>
            <p:ph sz="quarter" idx="12"/>
          </p:nvPr>
        </p:nvSpPr>
        <p:spPr>
          <a:xfrm>
            <a:off x="432138" y="942806"/>
            <a:ext cx="11252635" cy="5284702"/>
          </a:xfrm>
        </p:spPr>
        <p:txBody>
          <a:bodyPr/>
          <a:lstStyle/>
          <a:p>
            <a:pPr>
              <a:lnSpc>
                <a:spcPct val="150000"/>
              </a:lnSpc>
              <a:spcBef>
                <a:spcPts val="600"/>
              </a:spcBef>
            </a:pPr>
            <a:r>
              <a:rPr lang="el-GR" sz="1800" b="1" dirty="0">
                <a:latin typeface="Trebuchet MS" panose="020B0603020202020204" pitchFamily="34" charset="0"/>
              </a:rPr>
              <a:t> (5) η εξαίρεση της “καλής πίστης” (“</a:t>
            </a:r>
            <a:r>
              <a:rPr lang="el-GR" sz="1800" b="1" dirty="0" err="1">
                <a:latin typeface="Trebuchet MS" panose="020B0603020202020204" pitchFamily="34" charset="0"/>
              </a:rPr>
              <a:t>good</a:t>
            </a:r>
            <a:r>
              <a:rPr lang="el-GR" sz="1800" b="1" dirty="0">
                <a:latin typeface="Trebuchet MS" panose="020B0603020202020204" pitchFamily="34" charset="0"/>
              </a:rPr>
              <a:t> </a:t>
            </a:r>
            <a:r>
              <a:rPr lang="el-GR" sz="1800" b="1" dirty="0" err="1">
                <a:latin typeface="Trebuchet MS" panose="020B0603020202020204" pitchFamily="34" charset="0"/>
              </a:rPr>
              <a:t>faith</a:t>
            </a:r>
            <a:r>
              <a:rPr lang="el-GR" sz="1800" b="1" dirty="0">
                <a:latin typeface="Trebuchet MS" panose="020B0603020202020204" pitchFamily="34" charset="0"/>
              </a:rPr>
              <a:t> </a:t>
            </a:r>
            <a:r>
              <a:rPr lang="el-GR" sz="1800" b="1" dirty="0" err="1">
                <a:latin typeface="Trebuchet MS" panose="020B0603020202020204" pitchFamily="34" charset="0"/>
              </a:rPr>
              <a:t>exception</a:t>
            </a:r>
            <a:r>
              <a:rPr lang="el-GR" sz="1800" b="1" dirty="0">
                <a:latin typeface="Trebuchet MS" panose="020B0603020202020204" pitchFamily="34" charset="0"/>
              </a:rPr>
              <a:t>”)</a:t>
            </a:r>
          </a:p>
          <a:p>
            <a:pPr>
              <a:lnSpc>
                <a:spcPct val="150000"/>
              </a:lnSpc>
              <a:spcBef>
                <a:spcPts val="600"/>
              </a:spcBef>
            </a:pPr>
            <a:r>
              <a:rPr lang="el-GR" sz="1800" dirty="0">
                <a:latin typeface="Trebuchet MS" panose="020B0603020202020204" pitchFamily="34" charset="0"/>
              </a:rPr>
              <a:t>- όταν οι αστυνομικοί λανθασμένα αλλά καλόπιστα πίστευαν (ή μπορούσαν να πιστεύουν) ότι οι ενέργειες τους ήταν σύννομες.</a:t>
            </a:r>
          </a:p>
          <a:p>
            <a:pPr>
              <a:lnSpc>
                <a:spcPct val="150000"/>
              </a:lnSpc>
              <a:spcBef>
                <a:spcPts val="600"/>
              </a:spcBef>
            </a:pPr>
            <a:r>
              <a:rPr lang="el-GR" sz="1800" dirty="0">
                <a:latin typeface="Trebuchet MS" panose="020B0603020202020204" pitchFamily="34" charset="0"/>
              </a:rPr>
              <a:t>- αδυναμία αποτροπής των ανακριτών - δεν μπορούν να θεωρηθούν κακόπιστοι, ούτε να συνετιστούν</a:t>
            </a:r>
          </a:p>
          <a:p>
            <a:pPr>
              <a:lnSpc>
                <a:spcPct val="150000"/>
              </a:lnSpc>
              <a:spcBef>
                <a:spcPts val="600"/>
              </a:spcBef>
            </a:pPr>
            <a:r>
              <a:rPr lang="el-GR" sz="1800" dirty="0">
                <a:latin typeface="Trebuchet MS" panose="020B0603020202020204" pitchFamily="34" charset="0"/>
              </a:rPr>
              <a:t>- μαρτυρία που λήφθηκε στα πλαίσια έρευνας που έγινε κατ’ εκτέλεση προβληματικού δικαστικού εντάλματος μπορούσε να τεθεί ενώπιον Δικαστηρίου, αν καταδειχθεί ότι ο μέσος λογικός αστυνομικός θα πίστευε ότι η έρευνα ήταν συνταγματικά σύννομή (</a:t>
            </a:r>
            <a:r>
              <a:rPr lang="el-GR" sz="1800" b="1" u="sng" dirty="0" err="1">
                <a:latin typeface="Trebuchet MS" panose="020B0603020202020204" pitchFamily="34" charset="0"/>
              </a:rPr>
              <a:t>Massachusetts</a:t>
            </a:r>
            <a:r>
              <a:rPr lang="el-GR" sz="1800" b="1" u="sng" dirty="0">
                <a:latin typeface="Trebuchet MS" panose="020B0603020202020204" pitchFamily="34" charset="0"/>
              </a:rPr>
              <a:t> v. </a:t>
            </a:r>
            <a:r>
              <a:rPr lang="el-GR" sz="1800" b="1" u="sng" dirty="0" err="1">
                <a:latin typeface="Trebuchet MS" panose="020B0603020202020204" pitchFamily="34" charset="0"/>
              </a:rPr>
              <a:t>Shepard</a:t>
            </a:r>
            <a:r>
              <a:rPr lang="el-GR" sz="1800" b="1" u="sng" dirty="0">
                <a:latin typeface="Trebuchet MS" panose="020B0603020202020204" pitchFamily="34" charset="0"/>
              </a:rPr>
              <a:t> </a:t>
            </a:r>
            <a:r>
              <a:rPr lang="el-GR" sz="1800" dirty="0">
                <a:latin typeface="Trebuchet MS" panose="020B0603020202020204" pitchFamily="34" charset="0"/>
              </a:rPr>
              <a:t>486 U.S. 897 (1984) και</a:t>
            </a:r>
          </a:p>
          <a:p>
            <a:pPr>
              <a:lnSpc>
                <a:spcPct val="150000"/>
              </a:lnSpc>
              <a:spcBef>
                <a:spcPts val="600"/>
              </a:spcBef>
            </a:pPr>
            <a:r>
              <a:rPr lang="el-GR" sz="1800" dirty="0">
                <a:latin typeface="Trebuchet MS" panose="020B0603020202020204" pitchFamily="34" charset="0"/>
              </a:rPr>
              <a:t>- σχετικά με εφαρμογή λανθασμένης νομοθετικής πρόνοιας που επέτρεπε έρευνα χωρίς δικαστικό ένταλμα (</a:t>
            </a:r>
            <a:r>
              <a:rPr lang="el-GR" sz="1800" b="1" u="sng" dirty="0" err="1">
                <a:latin typeface="Trebuchet MS" panose="020B0603020202020204" pitchFamily="34" charset="0"/>
              </a:rPr>
              <a:t>Illinois</a:t>
            </a:r>
            <a:r>
              <a:rPr lang="el-GR" sz="1800" b="1" u="sng" dirty="0">
                <a:latin typeface="Trebuchet MS" panose="020B0603020202020204" pitchFamily="34" charset="0"/>
              </a:rPr>
              <a:t> v. </a:t>
            </a:r>
            <a:r>
              <a:rPr lang="el-GR" sz="1800" b="1" u="sng" dirty="0" err="1">
                <a:latin typeface="Trebuchet MS" panose="020B0603020202020204" pitchFamily="34" charset="0"/>
              </a:rPr>
              <a:t>Krull</a:t>
            </a:r>
            <a:r>
              <a:rPr lang="el-GR" sz="1800" b="1" u="sng" dirty="0">
                <a:latin typeface="Trebuchet MS" panose="020B0603020202020204" pitchFamily="34" charset="0"/>
              </a:rPr>
              <a:t> </a:t>
            </a:r>
            <a:r>
              <a:rPr lang="el-GR" sz="1800" dirty="0">
                <a:latin typeface="Trebuchet MS" panose="020B0603020202020204" pitchFamily="34" charset="0"/>
              </a:rPr>
              <a:t>486 U.S. 897 (1984).</a:t>
            </a:r>
          </a:p>
          <a:p>
            <a:pPr>
              <a:lnSpc>
                <a:spcPct val="150000"/>
              </a:lnSpc>
              <a:spcBef>
                <a:spcPts val="600"/>
              </a:spcBef>
            </a:pPr>
            <a:endParaRPr lang="el-GR" sz="1800" dirty="0">
              <a:latin typeface="Trebuchet MS" panose="020B0603020202020204" pitchFamily="34" charset="0"/>
            </a:endParaRPr>
          </a:p>
          <a:p>
            <a:pPr algn="ctr">
              <a:lnSpc>
                <a:spcPct val="150000"/>
              </a:lnSpc>
              <a:spcBef>
                <a:spcPts val="600"/>
              </a:spcBef>
            </a:pPr>
            <a:r>
              <a:rPr lang="el-GR" sz="1800" b="1" dirty="0">
                <a:latin typeface="Trebuchet MS" panose="020B0603020202020204" pitchFamily="34" charset="0"/>
              </a:rPr>
              <a:t>Μπορεί αυτή η εξαίρεση να ισχύσει και στην Κύπρο; </a:t>
            </a:r>
            <a:endParaRPr lang="en-US" sz="1800" b="1" dirty="0">
              <a:latin typeface="Trebuchet MS" panose="020B0603020202020204" pitchFamily="34" charset="0"/>
            </a:endParaRPr>
          </a:p>
        </p:txBody>
      </p:sp>
      <p:pic>
        <p:nvPicPr>
          <p:cNvPr id="18" name="Picture 17">
            <a:extLst>
              <a:ext uri="{FF2B5EF4-FFF2-40B4-BE49-F238E27FC236}">
                <a16:creationId xmlns:a16="http://schemas.microsoft.com/office/drawing/2014/main" id="{85C2D726-4D2C-4F6B-B324-B78F4A4FD393}"/>
              </a:ext>
            </a:extLst>
          </p:cNvPr>
          <p:cNvPicPr>
            <a:picLocks noChangeAspect="1"/>
          </p:cNvPicPr>
          <p:nvPr/>
        </p:nvPicPr>
        <p:blipFill rotWithShape="1">
          <a:blip r:embed="rId4">
            <a:duotone>
              <a:schemeClr val="accent3">
                <a:shade val="45000"/>
                <a:satMod val="135000"/>
              </a:schemeClr>
              <a:prstClr val="white"/>
            </a:duotone>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t="54206" r="91006" b="-7006"/>
          <a:stretch/>
        </p:blipFill>
        <p:spPr>
          <a:xfrm>
            <a:off x="409279" y="6118777"/>
            <a:ext cx="871989" cy="678261"/>
          </a:xfrm>
          <a:prstGeom prst="rect">
            <a:avLst/>
          </a:prstGeom>
        </p:spPr>
      </p:pic>
    </p:spTree>
    <p:extLst>
      <p:ext uri="{BB962C8B-B14F-4D97-AF65-F5344CB8AC3E}">
        <p14:creationId xmlns:p14="http://schemas.microsoft.com/office/powerpoint/2010/main" val="3580100910"/>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pPr algn="ctr"/>
            <a:r>
              <a:rPr lang="el-GR" sz="2800" b="1" dirty="0">
                <a:solidFill>
                  <a:srgbClr val="FE8554"/>
                </a:solidFill>
                <a:latin typeface="Trebuchet MS" panose="020B0703020202090204" pitchFamily="34" charset="0"/>
              </a:rPr>
              <a:t>Θεωρία δικονομικών απαγορεύσεων </a:t>
            </a:r>
            <a:r>
              <a:rPr lang="en-US" sz="2800" b="1" dirty="0">
                <a:solidFill>
                  <a:srgbClr val="FE8554"/>
                </a:solidFill>
                <a:latin typeface="Trebuchet MS" panose="020B0703020202090204" pitchFamily="34" charset="0"/>
              </a:rPr>
              <a:t>9</a:t>
            </a:r>
            <a:r>
              <a:rPr lang="el-GR" sz="2800" b="1" dirty="0">
                <a:solidFill>
                  <a:srgbClr val="FE8554"/>
                </a:solidFill>
                <a:latin typeface="Trebuchet MS" panose="020B0703020202090204" pitchFamily="34" charset="0"/>
              </a:rPr>
              <a:t>/</a:t>
            </a:r>
            <a:r>
              <a:rPr lang="en-GB" sz="2800" b="1" dirty="0">
                <a:solidFill>
                  <a:srgbClr val="FE8554"/>
                </a:solidFill>
                <a:latin typeface="Trebuchet MS" panose="020B0703020202090204" pitchFamily="34" charset="0"/>
              </a:rPr>
              <a:t>16</a:t>
            </a:r>
            <a:endParaRPr lang="en-US" sz="2800" b="1" dirty="0">
              <a:solidFill>
                <a:srgbClr val="FE8554"/>
              </a:solidFill>
              <a:latin typeface="Trebuchet MS" panose="020B0703020202090204" pitchFamily="34" charset="0"/>
            </a:endParaRP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3">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Content Placeholder 9"/>
          <p:cNvSpPr>
            <a:spLocks noGrp="1"/>
          </p:cNvSpPr>
          <p:nvPr>
            <p:ph sz="quarter" idx="12"/>
          </p:nvPr>
        </p:nvSpPr>
        <p:spPr>
          <a:xfrm>
            <a:off x="432139" y="911176"/>
            <a:ext cx="10879328" cy="5284702"/>
          </a:xfrm>
        </p:spPr>
        <p:txBody>
          <a:bodyPr/>
          <a:lstStyle/>
          <a:p>
            <a:pPr>
              <a:lnSpc>
                <a:spcPct val="150000"/>
              </a:lnSpc>
              <a:spcBef>
                <a:spcPts val="600"/>
              </a:spcBef>
            </a:pPr>
            <a:r>
              <a:rPr lang="el-GR" sz="1800" b="1" dirty="0">
                <a:latin typeface="Trebuchet MS" panose="020B0603020202020204" pitchFamily="34" charset="0"/>
              </a:rPr>
              <a:t> (</a:t>
            </a:r>
            <a:r>
              <a:rPr lang="en-US" sz="1800" b="1" dirty="0">
                <a:latin typeface="Trebuchet MS" panose="020B0603020202020204" pitchFamily="34" charset="0"/>
              </a:rPr>
              <a:t>3</a:t>
            </a:r>
            <a:r>
              <a:rPr lang="el-GR" sz="1800" b="1" dirty="0">
                <a:latin typeface="Trebuchet MS" panose="020B0603020202020204" pitchFamily="34" charset="0"/>
              </a:rPr>
              <a:t>) Θεωρία της Διασφάλισης της ακεραιότητας του συστήματος απονομής της δικαιοσύνης</a:t>
            </a:r>
            <a:endParaRPr lang="en-US" sz="1800" b="1" dirty="0">
              <a:latin typeface="Trebuchet MS" panose="020B0603020202020204" pitchFamily="34" charset="0"/>
            </a:endParaRPr>
          </a:p>
          <a:p>
            <a:pPr>
              <a:lnSpc>
                <a:spcPct val="150000"/>
              </a:lnSpc>
              <a:spcBef>
                <a:spcPts val="600"/>
              </a:spcBef>
            </a:pPr>
            <a:r>
              <a:rPr lang="el-GR" dirty="0">
                <a:latin typeface="Trebuchet MS" panose="020B0603020202020204" pitchFamily="34" charset="0"/>
              </a:rPr>
              <a:t>Μέσω της απαγόρευσης διασφαλίζεται η ακεραιότητα της δικαστικής διαδικασίας, αφού δεν είναι επιτρεπτό να λαμβάνεται από το Δικαστήριο υπόψη μαρτυρία που λήφθηκε κατά παράβαση της νομοθεσίας</a:t>
            </a:r>
          </a:p>
          <a:p>
            <a:pPr>
              <a:lnSpc>
                <a:spcPct val="150000"/>
              </a:lnSpc>
              <a:spcBef>
                <a:spcPts val="600"/>
              </a:spcBef>
            </a:pPr>
            <a:r>
              <a:rPr lang="el-GR" dirty="0">
                <a:latin typeface="Trebuchet MS" panose="020B0603020202020204" pitchFamily="34" charset="0"/>
              </a:rPr>
              <a:t>- θα αποτελούσε πράξη ενθάρρυνσης ή και υιοθέτησης των παράνομων ανακριτικών μεθόδων</a:t>
            </a:r>
          </a:p>
          <a:p>
            <a:pPr>
              <a:lnSpc>
                <a:spcPct val="150000"/>
              </a:lnSpc>
              <a:spcBef>
                <a:spcPts val="600"/>
              </a:spcBef>
            </a:pPr>
            <a:r>
              <a:rPr lang="el-GR" dirty="0">
                <a:latin typeface="Trebuchet MS" panose="020B0603020202020204" pitchFamily="34" charset="0"/>
              </a:rPr>
              <a:t>- Τα Δικαστήρια οφείλουν να απέχουν και να διαφοροποιούνται από παράνομες μεθόδους άλλων κρατικών οργάνων</a:t>
            </a:r>
          </a:p>
          <a:p>
            <a:pPr>
              <a:lnSpc>
                <a:spcPct val="150000"/>
              </a:lnSpc>
              <a:spcBef>
                <a:spcPts val="600"/>
              </a:spcBef>
            </a:pPr>
            <a:r>
              <a:rPr lang="el-GR" dirty="0">
                <a:latin typeface="Trebuchet MS" panose="020B0603020202020204" pitchFamily="34" charset="0"/>
              </a:rPr>
              <a:t>- η θεωρία επικεντρώνεται στα ίδια τα Δικαστήρια και το δικό τους ρόλο στο σύστημα απονομής της δικαιοσύνης και όχι στους ανακριτές</a:t>
            </a:r>
          </a:p>
          <a:p>
            <a:pPr>
              <a:lnSpc>
                <a:spcPct val="150000"/>
              </a:lnSpc>
              <a:spcBef>
                <a:spcPts val="600"/>
              </a:spcBef>
            </a:pPr>
            <a:r>
              <a:rPr lang="el-GR" dirty="0">
                <a:latin typeface="Trebuchet MS" panose="020B0603020202020204" pitchFamily="34" charset="0"/>
              </a:rPr>
              <a:t>- </a:t>
            </a:r>
            <a:r>
              <a:rPr lang="el-GR" b="1" dirty="0">
                <a:latin typeface="Trebuchet MS" panose="020B0603020202020204" pitchFamily="34" charset="0"/>
              </a:rPr>
              <a:t>ΗΠΑ</a:t>
            </a:r>
            <a:r>
              <a:rPr lang="el-GR" dirty="0">
                <a:latin typeface="Trebuchet MS" panose="020B0603020202020204" pitchFamily="34" charset="0"/>
              </a:rPr>
              <a:t> - Η υπεροχή της δικαστικής ακεραιότητας δεν επιτρέπει την παραβίαση των συνταγματικών κανόνων (</a:t>
            </a:r>
            <a:r>
              <a:rPr lang="el-GR" b="1" u="sng" dirty="0" err="1">
                <a:latin typeface="Trebuchet MS" panose="020B0603020202020204" pitchFamily="34" charset="0"/>
              </a:rPr>
              <a:t>Olmastead</a:t>
            </a:r>
            <a:r>
              <a:rPr lang="el-GR" b="1" u="sng" dirty="0">
                <a:latin typeface="Trebuchet MS" panose="020B0603020202020204" pitchFamily="34" charset="0"/>
              </a:rPr>
              <a:t> v US </a:t>
            </a:r>
            <a:r>
              <a:rPr lang="el-GR" dirty="0">
                <a:latin typeface="Trebuchet MS" panose="020B0603020202020204" pitchFamily="34" charset="0"/>
              </a:rPr>
              <a:t>277 U.S. 438 (1928)</a:t>
            </a:r>
          </a:p>
          <a:p>
            <a:pPr>
              <a:lnSpc>
                <a:spcPct val="150000"/>
              </a:lnSpc>
              <a:spcBef>
                <a:spcPts val="600"/>
              </a:spcBef>
            </a:pPr>
            <a:r>
              <a:rPr lang="el-GR" dirty="0">
                <a:latin typeface="Trebuchet MS" panose="020B0603020202020204" pitchFamily="34" charset="0"/>
              </a:rPr>
              <a:t>- </a:t>
            </a:r>
            <a:r>
              <a:rPr lang="el-GR" b="1" dirty="0">
                <a:latin typeface="Trebuchet MS" panose="020B0603020202020204" pitchFamily="34" charset="0"/>
              </a:rPr>
              <a:t>Καναδάς</a:t>
            </a:r>
            <a:r>
              <a:rPr lang="el-GR" dirty="0">
                <a:latin typeface="Trebuchet MS" panose="020B0603020202020204" pitchFamily="34" charset="0"/>
              </a:rPr>
              <a:t> - Η θεωρία της ακεραιότητας αποτελεί τη θεωρητική βάση των αποδεικτικών απαγορεύσεων στον Καναδά (</a:t>
            </a:r>
            <a:r>
              <a:rPr lang="el-GR" b="1" u="sng" dirty="0">
                <a:latin typeface="Trebuchet MS" panose="020B0603020202020204" pitchFamily="34" charset="0"/>
              </a:rPr>
              <a:t>R v. </a:t>
            </a:r>
            <a:r>
              <a:rPr lang="el-GR" b="1" u="sng" dirty="0" err="1">
                <a:latin typeface="Trebuchet MS" panose="020B0603020202020204" pitchFamily="34" charset="0"/>
              </a:rPr>
              <a:t>Collins</a:t>
            </a:r>
            <a:r>
              <a:rPr lang="el-GR" b="1" u="sng" dirty="0">
                <a:latin typeface="Trebuchet MS" panose="020B0603020202020204" pitchFamily="34" charset="0"/>
              </a:rPr>
              <a:t> </a:t>
            </a:r>
            <a:r>
              <a:rPr lang="el-GR" dirty="0">
                <a:latin typeface="Trebuchet MS" panose="020B0603020202020204" pitchFamily="34" charset="0"/>
              </a:rPr>
              <a:t>[1987] 1 S.C.R. 265, para 45 (Can.), </a:t>
            </a:r>
            <a:r>
              <a:rPr lang="el-GR" b="1" u="sng" dirty="0">
                <a:latin typeface="Trebuchet MS" panose="020B0603020202020204" pitchFamily="34" charset="0"/>
              </a:rPr>
              <a:t>R v. </a:t>
            </a:r>
            <a:r>
              <a:rPr lang="el-GR" b="1" u="sng" dirty="0" err="1">
                <a:latin typeface="Trebuchet MS" panose="020B0603020202020204" pitchFamily="34" charset="0"/>
              </a:rPr>
              <a:t>Grant</a:t>
            </a:r>
            <a:r>
              <a:rPr lang="el-GR" b="1" u="sng" dirty="0">
                <a:latin typeface="Trebuchet MS" panose="020B0603020202020204" pitchFamily="34" charset="0"/>
              </a:rPr>
              <a:t> </a:t>
            </a:r>
            <a:r>
              <a:rPr lang="el-GR" dirty="0">
                <a:latin typeface="Trebuchet MS" panose="020B0603020202020204" pitchFamily="34" charset="0"/>
              </a:rPr>
              <a:t>[2009] 2 S.C.R. 353 (Can.).</a:t>
            </a:r>
          </a:p>
          <a:p>
            <a:pPr>
              <a:lnSpc>
                <a:spcPct val="150000"/>
              </a:lnSpc>
              <a:spcBef>
                <a:spcPts val="600"/>
              </a:spcBef>
            </a:pPr>
            <a:endParaRPr lang="en-US" dirty="0">
              <a:latin typeface="Trebuchet MS" panose="020B0703020202090204" pitchFamily="34" charset="0"/>
            </a:endParaRPr>
          </a:p>
        </p:txBody>
      </p:sp>
      <p:pic>
        <p:nvPicPr>
          <p:cNvPr id="18" name="Picture 17">
            <a:extLst>
              <a:ext uri="{FF2B5EF4-FFF2-40B4-BE49-F238E27FC236}">
                <a16:creationId xmlns:a16="http://schemas.microsoft.com/office/drawing/2014/main" id="{CEECCAB7-4E59-46F1-A077-1C455D9B1427}"/>
              </a:ext>
            </a:extLst>
          </p:cNvPr>
          <p:cNvPicPr>
            <a:picLocks noChangeAspect="1"/>
          </p:cNvPicPr>
          <p:nvPr/>
        </p:nvPicPr>
        <p:blipFill rotWithShape="1">
          <a:blip r:embed="rId4">
            <a:duotone>
              <a:schemeClr val="accent3">
                <a:shade val="45000"/>
                <a:satMod val="135000"/>
              </a:schemeClr>
              <a:prstClr val="white"/>
            </a:duotone>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t="54206" r="91006" b="-7006"/>
          <a:stretch/>
        </p:blipFill>
        <p:spPr>
          <a:xfrm>
            <a:off x="409279" y="6118777"/>
            <a:ext cx="871989" cy="678261"/>
          </a:xfrm>
          <a:prstGeom prst="rect">
            <a:avLst/>
          </a:prstGeom>
        </p:spPr>
      </p:pic>
    </p:spTree>
    <p:extLst>
      <p:ext uri="{BB962C8B-B14F-4D97-AF65-F5344CB8AC3E}">
        <p14:creationId xmlns:p14="http://schemas.microsoft.com/office/powerpoint/2010/main" val="2249110841"/>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pPr algn="ctr"/>
            <a:r>
              <a:rPr lang="el-GR" sz="2800" b="1" dirty="0">
                <a:solidFill>
                  <a:srgbClr val="FE8554"/>
                </a:solidFill>
                <a:latin typeface="Trebuchet MS" panose="020B0703020202090204" pitchFamily="34" charset="0"/>
              </a:rPr>
              <a:t>Θεωρία δικονομικών απαγορεύσεων </a:t>
            </a:r>
            <a:r>
              <a:rPr lang="en-US" sz="2800" b="1" dirty="0">
                <a:solidFill>
                  <a:srgbClr val="FE8554"/>
                </a:solidFill>
                <a:latin typeface="Trebuchet MS" panose="020B0703020202090204" pitchFamily="34" charset="0"/>
              </a:rPr>
              <a:t>10</a:t>
            </a:r>
            <a:r>
              <a:rPr lang="el-GR" sz="2800" b="1" dirty="0">
                <a:solidFill>
                  <a:srgbClr val="FE8554"/>
                </a:solidFill>
                <a:latin typeface="Trebuchet MS" panose="020B0703020202090204" pitchFamily="34" charset="0"/>
              </a:rPr>
              <a:t>/</a:t>
            </a:r>
            <a:r>
              <a:rPr lang="en-GB" sz="2800" b="1" dirty="0">
                <a:solidFill>
                  <a:srgbClr val="FE8554"/>
                </a:solidFill>
                <a:latin typeface="Trebuchet MS" panose="020B0703020202090204" pitchFamily="34" charset="0"/>
              </a:rPr>
              <a:t>16</a:t>
            </a:r>
            <a:endParaRPr lang="en-US" sz="2800" b="1" dirty="0">
              <a:solidFill>
                <a:srgbClr val="FE8554"/>
              </a:solidFill>
              <a:latin typeface="Trebuchet MS" panose="020B0703020202090204" pitchFamily="34" charset="0"/>
            </a:endParaRP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3">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Content Placeholder 9"/>
          <p:cNvSpPr>
            <a:spLocks noGrp="1"/>
          </p:cNvSpPr>
          <p:nvPr>
            <p:ph sz="quarter" idx="12"/>
          </p:nvPr>
        </p:nvSpPr>
        <p:spPr>
          <a:xfrm>
            <a:off x="432139" y="843475"/>
            <a:ext cx="11252635" cy="5284702"/>
          </a:xfrm>
        </p:spPr>
        <p:txBody>
          <a:bodyPr/>
          <a:lstStyle/>
          <a:p>
            <a:pPr>
              <a:lnSpc>
                <a:spcPct val="150000"/>
              </a:lnSpc>
              <a:spcBef>
                <a:spcPts val="600"/>
              </a:spcBef>
            </a:pPr>
            <a:r>
              <a:rPr lang="el-GR" sz="1800" b="1" dirty="0">
                <a:latin typeface="Trebuchet MS" panose="020B0603020202020204" pitchFamily="34" charset="0"/>
              </a:rPr>
              <a:t>(</a:t>
            </a:r>
            <a:r>
              <a:rPr lang="en-US" sz="1800" b="1" dirty="0">
                <a:latin typeface="Trebuchet MS" panose="020B0603020202020204" pitchFamily="34" charset="0"/>
              </a:rPr>
              <a:t>4</a:t>
            </a:r>
            <a:r>
              <a:rPr lang="el-GR" sz="1800" b="1" dirty="0">
                <a:latin typeface="Trebuchet MS" panose="020B0603020202020204" pitchFamily="34" charset="0"/>
              </a:rPr>
              <a:t>) Η Θεωρία προστασίας των δικαιωμάτων των υπόπτων</a:t>
            </a:r>
          </a:p>
          <a:p>
            <a:pPr>
              <a:lnSpc>
                <a:spcPct val="150000"/>
              </a:lnSpc>
              <a:spcBef>
                <a:spcPts val="600"/>
              </a:spcBef>
            </a:pPr>
            <a:r>
              <a:rPr lang="el-GR" dirty="0">
                <a:latin typeface="Trebuchet MS" panose="020B0603020202020204" pitchFamily="34" charset="0"/>
              </a:rPr>
              <a:t>- </a:t>
            </a:r>
            <a:r>
              <a:rPr lang="el-GR" b="1" dirty="0">
                <a:latin typeface="Trebuchet MS" panose="020B0603020202020204" pitchFamily="34" charset="0"/>
              </a:rPr>
              <a:t>ΗΠΑ</a:t>
            </a:r>
            <a:r>
              <a:rPr lang="el-GR" dirty="0">
                <a:latin typeface="Trebuchet MS" panose="020B0603020202020204" pitchFamily="34" charset="0"/>
              </a:rPr>
              <a:t> - σε ομοσπονδιακό επίπεδο - ο κανόνας αποκλεισμού δεν έχει τεθεί για σκοπούς αποτροπής αλλά προκύπτει από το ίδιο το Σύνταγμα και την ανάγκη για προστασία των κατοχυρωμένων θεμελιωδών δικαιωμάτων</a:t>
            </a:r>
          </a:p>
          <a:p>
            <a:pPr>
              <a:lnSpc>
                <a:spcPct val="150000"/>
              </a:lnSpc>
              <a:spcBef>
                <a:spcPts val="600"/>
              </a:spcBef>
            </a:pPr>
            <a:r>
              <a:rPr lang="el-GR" dirty="0">
                <a:latin typeface="Trebuchet MS" panose="020B0603020202020204" pitchFamily="34" charset="0"/>
              </a:rPr>
              <a:t>- ΕΔΑΔ </a:t>
            </a:r>
            <a:r>
              <a:rPr lang="en-US" dirty="0">
                <a:latin typeface="Trebuchet MS" panose="020B0603020202020204" pitchFamily="34" charset="0"/>
              </a:rPr>
              <a:t>- </a:t>
            </a:r>
            <a:r>
              <a:rPr lang="el-GR" dirty="0">
                <a:latin typeface="Trebuchet MS" panose="020B0603020202020204" pitchFamily="34" charset="0"/>
              </a:rPr>
              <a:t>σημαντικές αποφάσεις </a:t>
            </a:r>
            <a:r>
              <a:rPr lang="el-GR" b="1" u="sng" dirty="0" err="1">
                <a:latin typeface="Trebuchet MS" panose="020B0603020202020204" pitchFamily="34" charset="0"/>
              </a:rPr>
              <a:t>Saunders</a:t>
            </a:r>
            <a:r>
              <a:rPr lang="el-GR" b="1" u="sng" dirty="0">
                <a:latin typeface="Trebuchet MS" panose="020B0603020202020204" pitchFamily="34" charset="0"/>
              </a:rPr>
              <a:t> v UK </a:t>
            </a:r>
            <a:r>
              <a:rPr lang="el-GR" dirty="0">
                <a:latin typeface="Trebuchet MS" panose="020B0603020202020204" pitchFamily="34" charset="0"/>
              </a:rPr>
              <a:t>(1997) 23 EHRR 313, </a:t>
            </a:r>
            <a:r>
              <a:rPr lang="el-GR" b="1" u="sng" dirty="0" err="1">
                <a:latin typeface="Trebuchet MS" panose="020B0603020202020204" pitchFamily="34" charset="0"/>
              </a:rPr>
              <a:t>Texeira</a:t>
            </a:r>
            <a:r>
              <a:rPr lang="el-GR" b="1" u="sng" dirty="0">
                <a:latin typeface="Trebuchet MS" panose="020B0603020202020204" pitchFamily="34" charset="0"/>
              </a:rPr>
              <a:t> de </a:t>
            </a:r>
            <a:r>
              <a:rPr lang="el-GR" b="1" u="sng" dirty="0" err="1">
                <a:latin typeface="Trebuchet MS" panose="020B0603020202020204" pitchFamily="34" charset="0"/>
              </a:rPr>
              <a:t>Castro</a:t>
            </a:r>
            <a:r>
              <a:rPr lang="el-GR" b="1" u="sng" dirty="0">
                <a:latin typeface="Trebuchet MS" panose="020B0603020202020204" pitchFamily="34" charset="0"/>
              </a:rPr>
              <a:t> v </a:t>
            </a:r>
            <a:r>
              <a:rPr lang="el-GR" b="1" u="sng" dirty="0" err="1">
                <a:latin typeface="Trebuchet MS" panose="020B0603020202020204" pitchFamily="34" charset="0"/>
              </a:rPr>
              <a:t>Portugal</a:t>
            </a:r>
            <a:r>
              <a:rPr lang="el-GR" b="1" u="sng" dirty="0">
                <a:latin typeface="Trebuchet MS" panose="020B0603020202020204" pitchFamily="34" charset="0"/>
              </a:rPr>
              <a:t> </a:t>
            </a:r>
            <a:r>
              <a:rPr lang="el-GR" dirty="0">
                <a:latin typeface="Trebuchet MS" panose="020B0603020202020204" pitchFamily="34" charset="0"/>
              </a:rPr>
              <a:t>(1999) 28 ΕHRR 101, </a:t>
            </a:r>
            <a:r>
              <a:rPr lang="el-GR" b="1" u="sng" dirty="0" err="1">
                <a:latin typeface="Trebuchet MS" panose="020B0603020202020204" pitchFamily="34" charset="0"/>
              </a:rPr>
              <a:t>Heaney</a:t>
            </a:r>
            <a:r>
              <a:rPr lang="el-GR" b="1" u="sng" dirty="0">
                <a:latin typeface="Trebuchet MS" panose="020B0603020202020204" pitchFamily="34" charset="0"/>
              </a:rPr>
              <a:t> and </a:t>
            </a:r>
            <a:r>
              <a:rPr lang="el-GR" b="1" u="sng" dirty="0" err="1">
                <a:latin typeface="Trebuchet MS" panose="020B0603020202020204" pitchFamily="34" charset="0"/>
              </a:rPr>
              <a:t>McGuinness</a:t>
            </a:r>
            <a:r>
              <a:rPr lang="el-GR" b="1" u="sng" dirty="0">
                <a:latin typeface="Trebuchet MS" panose="020B0603020202020204" pitchFamily="34" charset="0"/>
              </a:rPr>
              <a:t> v </a:t>
            </a:r>
            <a:r>
              <a:rPr lang="el-GR" b="1" u="sng" dirty="0" err="1">
                <a:latin typeface="Trebuchet MS" panose="020B0603020202020204" pitchFamily="34" charset="0"/>
              </a:rPr>
              <a:t>Ireland</a:t>
            </a:r>
            <a:r>
              <a:rPr lang="el-GR" b="1" u="sng" dirty="0">
                <a:latin typeface="Trebuchet MS" panose="020B0603020202020204" pitchFamily="34" charset="0"/>
              </a:rPr>
              <a:t> </a:t>
            </a:r>
            <a:r>
              <a:rPr lang="el-GR" dirty="0">
                <a:latin typeface="Trebuchet MS" panose="020B0603020202020204" pitchFamily="34" charset="0"/>
              </a:rPr>
              <a:t>(2000) 33 EHRR 12 η δίκαια δίκη δεν επιδέχεται περιορισμούς ανάλογα με τη σοβαρότητα του αδικήματος και το δημόσιο συμφέρον αλλά έχει συνολική οριζόντια και κάθετη εφαρμογή</a:t>
            </a:r>
          </a:p>
          <a:p>
            <a:pPr>
              <a:lnSpc>
                <a:spcPct val="150000"/>
              </a:lnSpc>
              <a:spcBef>
                <a:spcPts val="600"/>
              </a:spcBef>
            </a:pPr>
            <a:r>
              <a:rPr lang="el-GR" sz="1800" b="1" dirty="0">
                <a:latin typeface="Trebuchet MS" panose="020B0603020202020204" pitchFamily="34" charset="0"/>
              </a:rPr>
              <a:t>(</a:t>
            </a:r>
            <a:r>
              <a:rPr lang="en-US" sz="1800" b="1" dirty="0">
                <a:latin typeface="Trebuchet MS" panose="020B0603020202020204" pitchFamily="34" charset="0"/>
              </a:rPr>
              <a:t>5</a:t>
            </a:r>
            <a:r>
              <a:rPr lang="el-GR" sz="1800" b="1" dirty="0">
                <a:latin typeface="Trebuchet MS" panose="020B0603020202020204" pitchFamily="34" charset="0"/>
              </a:rPr>
              <a:t>) Υπερίσχυση του νόμου (</a:t>
            </a:r>
            <a:r>
              <a:rPr lang="el-GR" sz="1800" b="1" dirty="0" err="1">
                <a:latin typeface="Trebuchet MS" panose="020B0603020202020204" pitchFamily="34" charset="0"/>
              </a:rPr>
              <a:t>Rule</a:t>
            </a:r>
            <a:r>
              <a:rPr lang="el-GR" sz="1800" b="1" dirty="0">
                <a:latin typeface="Trebuchet MS" panose="020B0603020202020204" pitchFamily="34" charset="0"/>
              </a:rPr>
              <a:t> of </a:t>
            </a:r>
            <a:r>
              <a:rPr lang="el-GR" sz="1800" b="1" dirty="0" err="1">
                <a:latin typeface="Trebuchet MS" panose="020B0603020202020204" pitchFamily="34" charset="0"/>
              </a:rPr>
              <a:t>law</a:t>
            </a:r>
            <a:r>
              <a:rPr lang="el-GR" sz="1800" b="1" dirty="0">
                <a:latin typeface="Trebuchet MS" panose="020B0603020202020204" pitchFamily="34" charset="0"/>
              </a:rPr>
              <a:t> </a:t>
            </a:r>
            <a:r>
              <a:rPr lang="el-GR" sz="1800" b="1" dirty="0" err="1">
                <a:latin typeface="Trebuchet MS" panose="020B0603020202020204" pitchFamily="34" charset="0"/>
              </a:rPr>
              <a:t>theory</a:t>
            </a:r>
            <a:r>
              <a:rPr lang="el-GR" sz="1800" b="1" dirty="0">
                <a:latin typeface="Trebuchet MS" panose="020B0603020202020204" pitchFamily="34" charset="0"/>
              </a:rPr>
              <a:t>)</a:t>
            </a:r>
          </a:p>
          <a:p>
            <a:pPr>
              <a:lnSpc>
                <a:spcPct val="150000"/>
              </a:lnSpc>
              <a:spcBef>
                <a:spcPts val="600"/>
              </a:spcBef>
            </a:pPr>
            <a:r>
              <a:rPr lang="el-GR" dirty="0">
                <a:latin typeface="Trebuchet MS" panose="020B0603020202020204" pitchFamily="34" charset="0"/>
              </a:rPr>
              <a:t>- σκοπός της δίκης δεν είναι η ανεύρεση της αλήθειας, αλλά πρωταρχικός, «πολιτικός», σκοπός είναι να εξετάσει κατά  πόσο η εκτελεστική εξουσία τήρησε τον νόμο στα πλαίσια εφαρμογής του ποινικού δικαίου</a:t>
            </a:r>
          </a:p>
          <a:p>
            <a:pPr>
              <a:lnSpc>
                <a:spcPct val="150000"/>
              </a:lnSpc>
              <a:spcBef>
                <a:spcPts val="600"/>
              </a:spcBef>
            </a:pPr>
            <a:r>
              <a:rPr lang="el-GR" dirty="0">
                <a:latin typeface="Trebuchet MS" panose="020B0603020202020204" pitchFamily="34" charset="0"/>
              </a:rPr>
              <a:t>- σε περίπτωση παραβίασης, ο μόνο τρόπος να επέλθει η αποκατάσταση στην </a:t>
            </a:r>
            <a:r>
              <a:rPr lang="el-GR" dirty="0" err="1">
                <a:latin typeface="Trebuchet MS" panose="020B0603020202020204" pitchFamily="34" charset="0"/>
              </a:rPr>
              <a:t>προτέρα</a:t>
            </a:r>
            <a:r>
              <a:rPr lang="el-GR" dirty="0">
                <a:latin typeface="Trebuchet MS" panose="020B0603020202020204" pitchFamily="34" charset="0"/>
              </a:rPr>
              <a:t> κατάσταση είναι με την μη αποδοχή μαρτυρίας που λήφθηκε</a:t>
            </a:r>
          </a:p>
          <a:p>
            <a:pPr algn="r">
              <a:lnSpc>
                <a:spcPct val="150000"/>
              </a:lnSpc>
              <a:spcBef>
                <a:spcPts val="600"/>
              </a:spcBef>
            </a:pPr>
            <a:r>
              <a:rPr lang="el-GR" dirty="0">
                <a:latin typeface="Trebuchet MS" panose="020B0603020202020204" pitchFamily="34" charset="0"/>
              </a:rPr>
              <a:t>H.L. </a:t>
            </a:r>
            <a:r>
              <a:rPr lang="el-GR" dirty="0" err="1">
                <a:latin typeface="Trebuchet MS" panose="020B0603020202020204" pitchFamily="34" charset="0"/>
              </a:rPr>
              <a:t>Ho</a:t>
            </a:r>
            <a:r>
              <a:rPr lang="el-GR" dirty="0">
                <a:latin typeface="Trebuchet MS" panose="020B0603020202020204" pitchFamily="34" charset="0"/>
              </a:rPr>
              <a:t>, </a:t>
            </a:r>
            <a:r>
              <a:rPr lang="el-GR" i="1" dirty="0">
                <a:latin typeface="Trebuchet MS" panose="020B0603020202020204" pitchFamily="34" charset="0"/>
              </a:rPr>
              <a:t>‘The Criminal </a:t>
            </a:r>
            <a:r>
              <a:rPr lang="el-GR" i="1" dirty="0" err="1">
                <a:latin typeface="Trebuchet MS" panose="020B0603020202020204" pitchFamily="34" charset="0"/>
              </a:rPr>
              <a:t>Trial</a:t>
            </a:r>
            <a:r>
              <a:rPr lang="el-GR" i="1" dirty="0">
                <a:latin typeface="Trebuchet MS" panose="020B0603020202020204" pitchFamily="34" charset="0"/>
              </a:rPr>
              <a:t>, The </a:t>
            </a:r>
            <a:r>
              <a:rPr lang="el-GR" i="1" dirty="0" err="1">
                <a:latin typeface="Trebuchet MS" panose="020B0603020202020204" pitchFamily="34" charset="0"/>
              </a:rPr>
              <a:t>Rule</a:t>
            </a:r>
            <a:r>
              <a:rPr lang="el-GR" i="1" dirty="0">
                <a:latin typeface="Trebuchet MS" panose="020B0603020202020204" pitchFamily="34" charset="0"/>
              </a:rPr>
              <a:t> of Law and the </a:t>
            </a:r>
            <a:r>
              <a:rPr lang="el-GR" i="1" dirty="0" err="1">
                <a:latin typeface="Trebuchet MS" panose="020B0603020202020204" pitchFamily="34" charset="0"/>
              </a:rPr>
              <a:t>Exclusion</a:t>
            </a:r>
            <a:r>
              <a:rPr lang="el-GR" i="1" dirty="0">
                <a:latin typeface="Trebuchet MS" panose="020B0603020202020204" pitchFamily="34" charset="0"/>
              </a:rPr>
              <a:t> of </a:t>
            </a:r>
            <a:r>
              <a:rPr lang="el-GR" i="1" dirty="0" err="1">
                <a:latin typeface="Trebuchet MS" panose="020B0603020202020204" pitchFamily="34" charset="0"/>
              </a:rPr>
              <a:t>Unlawfully</a:t>
            </a:r>
            <a:r>
              <a:rPr lang="el-GR" i="1" dirty="0">
                <a:latin typeface="Trebuchet MS" panose="020B0603020202020204" pitchFamily="34" charset="0"/>
              </a:rPr>
              <a:t> </a:t>
            </a:r>
            <a:r>
              <a:rPr lang="el-GR" i="1" dirty="0" err="1">
                <a:latin typeface="Trebuchet MS" panose="020B0603020202020204" pitchFamily="34" charset="0"/>
              </a:rPr>
              <a:t>Obtained</a:t>
            </a:r>
            <a:r>
              <a:rPr lang="el-GR" i="1" dirty="0">
                <a:latin typeface="Trebuchet MS" panose="020B0603020202020204" pitchFamily="34" charset="0"/>
              </a:rPr>
              <a:t> </a:t>
            </a:r>
            <a:r>
              <a:rPr lang="el-GR" i="1" dirty="0" err="1">
                <a:latin typeface="Trebuchet MS" panose="020B0603020202020204" pitchFamily="34" charset="0"/>
              </a:rPr>
              <a:t>Evidence</a:t>
            </a:r>
            <a:r>
              <a:rPr lang="el-GR" i="1" dirty="0">
                <a:latin typeface="Trebuchet MS" panose="020B0603020202020204" pitchFamily="34" charset="0"/>
              </a:rPr>
              <a:t>’</a:t>
            </a:r>
            <a:r>
              <a:rPr lang="en-US" dirty="0">
                <a:latin typeface="Trebuchet MS" panose="020B0603020202020204" pitchFamily="34" charset="0"/>
              </a:rPr>
              <a:t>,</a:t>
            </a:r>
            <a:r>
              <a:rPr lang="el-GR" i="1" dirty="0">
                <a:latin typeface="Trebuchet MS" panose="020B0603020202020204" pitchFamily="34" charset="0"/>
              </a:rPr>
              <a:t> </a:t>
            </a:r>
            <a:r>
              <a:rPr lang="el-GR" dirty="0">
                <a:latin typeface="Trebuchet MS" panose="020B0603020202020204" pitchFamily="34" charset="0"/>
              </a:rPr>
              <a:t>10 Criminal Law and </a:t>
            </a:r>
            <a:r>
              <a:rPr lang="el-GR" dirty="0" err="1">
                <a:latin typeface="Trebuchet MS" panose="020B0603020202020204" pitchFamily="34" charset="0"/>
              </a:rPr>
              <a:t>Philosophy</a:t>
            </a:r>
            <a:r>
              <a:rPr lang="el-GR" dirty="0">
                <a:latin typeface="Trebuchet MS" panose="020B0603020202020204" pitchFamily="34" charset="0"/>
              </a:rPr>
              <a:t> 109-131 (2016)</a:t>
            </a:r>
          </a:p>
          <a:p>
            <a:pPr>
              <a:lnSpc>
                <a:spcPct val="150000"/>
              </a:lnSpc>
              <a:spcBef>
                <a:spcPts val="600"/>
              </a:spcBef>
            </a:pPr>
            <a:endParaRPr lang="en-US" dirty="0">
              <a:latin typeface="Trebuchet MS" panose="020B0703020202090204" pitchFamily="34" charset="0"/>
            </a:endParaRPr>
          </a:p>
        </p:txBody>
      </p:sp>
      <p:pic>
        <p:nvPicPr>
          <p:cNvPr id="18" name="Picture 17">
            <a:extLst>
              <a:ext uri="{FF2B5EF4-FFF2-40B4-BE49-F238E27FC236}">
                <a16:creationId xmlns:a16="http://schemas.microsoft.com/office/drawing/2014/main" id="{A32C0BA8-8E61-44E2-9D45-39CCF40413DE}"/>
              </a:ext>
            </a:extLst>
          </p:cNvPr>
          <p:cNvPicPr>
            <a:picLocks noChangeAspect="1"/>
          </p:cNvPicPr>
          <p:nvPr/>
        </p:nvPicPr>
        <p:blipFill rotWithShape="1">
          <a:blip r:embed="rId4">
            <a:duotone>
              <a:schemeClr val="accent3">
                <a:shade val="45000"/>
                <a:satMod val="135000"/>
              </a:schemeClr>
              <a:prstClr val="white"/>
            </a:duotone>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t="54206" r="91006" b="-7006"/>
          <a:stretch/>
        </p:blipFill>
        <p:spPr>
          <a:xfrm>
            <a:off x="409279" y="6118777"/>
            <a:ext cx="871989" cy="678261"/>
          </a:xfrm>
          <a:prstGeom prst="rect">
            <a:avLst/>
          </a:prstGeom>
        </p:spPr>
      </p:pic>
    </p:spTree>
    <p:extLst>
      <p:ext uri="{BB962C8B-B14F-4D97-AF65-F5344CB8AC3E}">
        <p14:creationId xmlns:p14="http://schemas.microsoft.com/office/powerpoint/2010/main" val="250344583"/>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pPr algn="ctr"/>
            <a:r>
              <a:rPr lang="el-GR" sz="2800" b="1" dirty="0">
                <a:solidFill>
                  <a:srgbClr val="FE8554"/>
                </a:solidFill>
                <a:latin typeface="Trebuchet MS" panose="020B0703020202090204" pitchFamily="34" charset="0"/>
              </a:rPr>
              <a:t>Θεωρία δικονομικών απαγορεύσεων </a:t>
            </a:r>
            <a:r>
              <a:rPr lang="en-US" sz="2800" b="1" dirty="0">
                <a:solidFill>
                  <a:srgbClr val="FE8554"/>
                </a:solidFill>
                <a:latin typeface="Trebuchet MS" panose="020B0703020202090204" pitchFamily="34" charset="0"/>
              </a:rPr>
              <a:t>11</a:t>
            </a:r>
            <a:r>
              <a:rPr lang="el-GR" sz="2800" b="1" dirty="0">
                <a:solidFill>
                  <a:srgbClr val="FE8554"/>
                </a:solidFill>
                <a:latin typeface="Trebuchet MS" panose="020B0703020202090204" pitchFamily="34" charset="0"/>
              </a:rPr>
              <a:t>/</a:t>
            </a:r>
            <a:r>
              <a:rPr lang="en-GB" sz="2800" b="1" dirty="0">
                <a:solidFill>
                  <a:srgbClr val="FE8554"/>
                </a:solidFill>
                <a:latin typeface="Trebuchet MS" panose="020B0703020202090204" pitchFamily="34" charset="0"/>
              </a:rPr>
              <a:t>16</a:t>
            </a:r>
            <a:endParaRPr lang="en-US" sz="2800" b="1" dirty="0">
              <a:solidFill>
                <a:srgbClr val="FE8554"/>
              </a:solidFill>
              <a:latin typeface="Trebuchet MS" panose="020B0703020202090204" pitchFamily="34" charset="0"/>
            </a:endParaRP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3">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Content Placeholder 9"/>
          <p:cNvSpPr>
            <a:spLocks noGrp="1"/>
          </p:cNvSpPr>
          <p:nvPr>
            <p:ph sz="quarter" idx="12"/>
          </p:nvPr>
        </p:nvSpPr>
        <p:spPr>
          <a:xfrm>
            <a:off x="432139" y="798894"/>
            <a:ext cx="11206914" cy="5284702"/>
          </a:xfrm>
        </p:spPr>
        <p:txBody>
          <a:bodyPr/>
          <a:lstStyle/>
          <a:p>
            <a:pPr>
              <a:lnSpc>
                <a:spcPct val="150000"/>
              </a:lnSpc>
              <a:spcBef>
                <a:spcPts val="600"/>
              </a:spcBef>
            </a:pPr>
            <a:r>
              <a:rPr lang="el-GR" dirty="0">
                <a:latin typeface="Trebuchet MS" panose="020B0603020202020204" pitchFamily="34" charset="0"/>
              </a:rPr>
              <a:t> </a:t>
            </a:r>
            <a:r>
              <a:rPr lang="el-GR" sz="1800" b="1" dirty="0">
                <a:latin typeface="Trebuchet MS" panose="020B0603020202020204" pitchFamily="34" charset="0"/>
              </a:rPr>
              <a:t>Κυπριακή </a:t>
            </a:r>
            <a:r>
              <a:rPr lang="el-GR" sz="1800" b="1" dirty="0" err="1">
                <a:latin typeface="Trebuchet MS" panose="020B0603020202020204" pitchFamily="34" charset="0"/>
              </a:rPr>
              <a:t>νομολογιακή</a:t>
            </a:r>
            <a:r>
              <a:rPr lang="el-GR" sz="1800" b="1" dirty="0">
                <a:latin typeface="Trebuchet MS" panose="020B0603020202020204" pitchFamily="34" charset="0"/>
              </a:rPr>
              <a:t> θεώρηση</a:t>
            </a:r>
          </a:p>
          <a:p>
            <a:pPr>
              <a:lnSpc>
                <a:spcPct val="150000"/>
              </a:lnSpc>
              <a:spcBef>
                <a:spcPts val="600"/>
              </a:spcBef>
            </a:pPr>
            <a:r>
              <a:rPr lang="el-GR" dirty="0">
                <a:latin typeface="Trebuchet MS" panose="020B0603020202020204" pitchFamily="34" charset="0"/>
              </a:rPr>
              <a:t>- Σε περίπτωση που η μαρτυρία, προφορική ή πραγματική, λήφθηκε κατόπιν παραβίασης ρητής συνταγματικής διάταξης που προστατεύει θεμελιώδες δικαίωμα (εκτός όπου η παρέκκλιση εξουσιοδοτείται με νόμο για τους σκοπούς που καθορίζει το Σύνταγμα), τότε η απαγόρευση κατάθεσης είναι απόλυτη, δεν επιδέχεται κανένα συμβιβασμό ή εξαίρεση.</a:t>
            </a:r>
          </a:p>
          <a:p>
            <a:pPr algn="ctr">
              <a:lnSpc>
                <a:spcPct val="150000"/>
              </a:lnSpc>
              <a:spcBef>
                <a:spcPts val="600"/>
              </a:spcBef>
            </a:pPr>
            <a:r>
              <a:rPr lang="el-GR" sz="1400" b="1" dirty="0">
                <a:latin typeface="Trebuchet MS" panose="020B0603020202020204" pitchFamily="34" charset="0"/>
              </a:rPr>
              <a:t>«Δεν είναι νοητό για ένα Δικαστήριο να στηρίζεται σε τέτοιου είδους μαρτυρία η οποία μπορεί </a:t>
            </a:r>
            <a:endParaRPr lang="en-US" sz="1400" b="1" dirty="0">
              <a:latin typeface="Trebuchet MS" panose="020B0603020202020204" pitchFamily="34" charset="0"/>
            </a:endParaRPr>
          </a:p>
          <a:p>
            <a:pPr algn="ctr">
              <a:lnSpc>
                <a:spcPct val="150000"/>
              </a:lnSpc>
              <a:spcBef>
                <a:spcPts val="600"/>
              </a:spcBef>
            </a:pPr>
            <a:r>
              <a:rPr lang="el-GR" sz="1400" b="1" dirty="0">
                <a:latin typeface="Trebuchet MS" panose="020B0603020202020204" pitchFamily="34" charset="0"/>
              </a:rPr>
              <a:t>και ως εκ των παρανόμων καταβολών της να είναι και αναξιόπιστη και παραπλανητική. </a:t>
            </a:r>
            <a:endParaRPr lang="en-US" sz="1400" b="1" dirty="0">
              <a:latin typeface="Trebuchet MS" panose="020B0603020202020204" pitchFamily="34" charset="0"/>
            </a:endParaRPr>
          </a:p>
          <a:p>
            <a:pPr algn="ctr">
              <a:lnSpc>
                <a:spcPct val="150000"/>
              </a:lnSpc>
              <a:spcBef>
                <a:spcPts val="600"/>
              </a:spcBef>
            </a:pPr>
            <a:r>
              <a:rPr lang="el-GR" sz="1400" b="1" dirty="0">
                <a:latin typeface="Trebuchet MS" panose="020B0603020202020204" pitchFamily="34" charset="0"/>
              </a:rPr>
              <a:t>Αποδοχή τέτοιας μαρτυρίας θα υπέσκαπτε την ακεραιότητα του θεσμού της απονομής της δικαιοσύνης </a:t>
            </a:r>
            <a:endParaRPr lang="en-US" sz="1400" b="1" dirty="0">
              <a:latin typeface="Trebuchet MS" panose="020B0603020202020204" pitchFamily="34" charset="0"/>
            </a:endParaRPr>
          </a:p>
          <a:p>
            <a:pPr algn="ctr">
              <a:lnSpc>
                <a:spcPct val="150000"/>
              </a:lnSpc>
              <a:spcBef>
                <a:spcPts val="600"/>
              </a:spcBef>
            </a:pPr>
            <a:r>
              <a:rPr lang="el-GR" sz="1400" b="1" dirty="0">
                <a:latin typeface="Trebuchet MS" panose="020B0603020202020204" pitchFamily="34" charset="0"/>
              </a:rPr>
              <a:t>και τη νομική ηθική διάσταση της δικαστικής λειτουργίας</a:t>
            </a:r>
            <a:r>
              <a:rPr lang="el-GR" dirty="0">
                <a:latin typeface="Trebuchet MS" panose="020B0603020202020204" pitchFamily="34" charset="0"/>
              </a:rPr>
              <a:t>» </a:t>
            </a:r>
          </a:p>
          <a:p>
            <a:pPr>
              <a:lnSpc>
                <a:spcPct val="150000"/>
              </a:lnSpc>
              <a:spcBef>
                <a:spcPts val="600"/>
              </a:spcBef>
            </a:pPr>
            <a:r>
              <a:rPr lang="el-GR" dirty="0">
                <a:latin typeface="Trebuchet MS" panose="020B0603020202020204" pitchFamily="34" charset="0"/>
              </a:rPr>
              <a:t>									Ηλιάδη &amp; </a:t>
            </a:r>
            <a:r>
              <a:rPr lang="el-GR" dirty="0" err="1">
                <a:latin typeface="Trebuchet MS" panose="020B0603020202020204" pitchFamily="34" charset="0"/>
              </a:rPr>
              <a:t>Σάντη</a:t>
            </a:r>
            <a:r>
              <a:rPr lang="el-GR" dirty="0">
                <a:latin typeface="Trebuchet MS" panose="020B0603020202020204" pitchFamily="34" charset="0"/>
              </a:rPr>
              <a:t>, </a:t>
            </a:r>
            <a:r>
              <a:rPr lang="el-GR" dirty="0" err="1">
                <a:latin typeface="Trebuchet MS" panose="020B0603020202020204" pitchFamily="34" charset="0"/>
              </a:rPr>
              <a:t>σελ</a:t>
            </a:r>
            <a:r>
              <a:rPr lang="el-GR" dirty="0">
                <a:latin typeface="Trebuchet MS" panose="020B0603020202020204" pitchFamily="34" charset="0"/>
              </a:rPr>
              <a:t> 759.</a:t>
            </a:r>
          </a:p>
          <a:p>
            <a:pPr>
              <a:lnSpc>
                <a:spcPct val="150000"/>
              </a:lnSpc>
              <a:spcBef>
                <a:spcPts val="600"/>
              </a:spcBef>
            </a:pPr>
            <a:r>
              <a:rPr lang="el-GR" b="1" u="sng" dirty="0">
                <a:latin typeface="Trebuchet MS" panose="020B0603020202020204" pitchFamily="34" charset="0"/>
              </a:rPr>
              <a:t>Police v. </a:t>
            </a:r>
            <a:r>
              <a:rPr lang="el-GR" b="1" u="sng" dirty="0" err="1">
                <a:latin typeface="Trebuchet MS" panose="020B0603020202020204" pitchFamily="34" charset="0"/>
              </a:rPr>
              <a:t>Georghiades</a:t>
            </a:r>
            <a:r>
              <a:rPr lang="el-GR" b="1" u="sng" dirty="0">
                <a:latin typeface="Trebuchet MS" panose="020B0603020202020204" pitchFamily="34" charset="0"/>
              </a:rPr>
              <a:t> </a:t>
            </a:r>
            <a:r>
              <a:rPr lang="el-GR" dirty="0">
                <a:latin typeface="Trebuchet MS" panose="020B0603020202020204" pitchFamily="34" charset="0"/>
              </a:rPr>
              <a:t>(1988) 2 CLR 33 - δεν μπορεί να γίνει αποδεκτή μαρτυρία που λήφθηκε κατά παράβαση των δικαιωμάτων της ιδιωτικής ζωής και της επικοινωνίας λόγω της απόλυτης πρόνοιας των άρθρων 34 και 35 του Συντάγματος της Κυπριακής Δημοκρατίας, που δεν επιτρέπουν την κατάργηση των θεμελιωδών δικαιωμάτων.</a:t>
            </a:r>
          </a:p>
        </p:txBody>
      </p:sp>
      <p:pic>
        <p:nvPicPr>
          <p:cNvPr id="18" name="Picture 17">
            <a:extLst>
              <a:ext uri="{FF2B5EF4-FFF2-40B4-BE49-F238E27FC236}">
                <a16:creationId xmlns:a16="http://schemas.microsoft.com/office/drawing/2014/main" id="{ED31E5E7-EB10-4A4C-8B0B-B0120DF43B06}"/>
              </a:ext>
            </a:extLst>
          </p:cNvPr>
          <p:cNvPicPr>
            <a:picLocks noChangeAspect="1"/>
          </p:cNvPicPr>
          <p:nvPr/>
        </p:nvPicPr>
        <p:blipFill rotWithShape="1">
          <a:blip r:embed="rId4">
            <a:duotone>
              <a:schemeClr val="accent3">
                <a:shade val="45000"/>
                <a:satMod val="135000"/>
              </a:schemeClr>
              <a:prstClr val="white"/>
            </a:duotone>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t="54206" r="91006" b="-7006"/>
          <a:stretch/>
        </p:blipFill>
        <p:spPr>
          <a:xfrm>
            <a:off x="409279" y="6118777"/>
            <a:ext cx="871989" cy="678261"/>
          </a:xfrm>
          <a:prstGeom prst="rect">
            <a:avLst/>
          </a:prstGeom>
        </p:spPr>
      </p:pic>
    </p:spTree>
    <p:extLst>
      <p:ext uri="{BB962C8B-B14F-4D97-AF65-F5344CB8AC3E}">
        <p14:creationId xmlns:p14="http://schemas.microsoft.com/office/powerpoint/2010/main" val="2618459339"/>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pPr algn="ctr"/>
            <a:r>
              <a:rPr lang="el-GR" sz="2800" b="1" dirty="0">
                <a:solidFill>
                  <a:srgbClr val="FE8554"/>
                </a:solidFill>
                <a:latin typeface="Trebuchet MS" panose="020B0703020202090204" pitchFamily="34" charset="0"/>
              </a:rPr>
              <a:t>Θεωρία δικονομικών απαγορεύσεων 12/</a:t>
            </a:r>
            <a:r>
              <a:rPr lang="en-GB" sz="2800" b="1" dirty="0">
                <a:solidFill>
                  <a:srgbClr val="FE8554"/>
                </a:solidFill>
                <a:latin typeface="Trebuchet MS" panose="020B0703020202090204" pitchFamily="34" charset="0"/>
              </a:rPr>
              <a:t>16</a:t>
            </a:r>
            <a:endParaRPr lang="en-US" sz="2800" b="1" dirty="0">
              <a:solidFill>
                <a:srgbClr val="FE8554"/>
              </a:solidFill>
              <a:latin typeface="Trebuchet MS" panose="020B0703020202090204" pitchFamily="34" charset="0"/>
            </a:endParaRP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3">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Content Placeholder 9"/>
          <p:cNvSpPr>
            <a:spLocks noGrp="1"/>
          </p:cNvSpPr>
          <p:nvPr>
            <p:ph sz="quarter" idx="12"/>
          </p:nvPr>
        </p:nvSpPr>
        <p:spPr>
          <a:xfrm>
            <a:off x="432139" y="967753"/>
            <a:ext cx="10879328" cy="5284702"/>
          </a:xfrm>
        </p:spPr>
        <p:txBody>
          <a:bodyPr/>
          <a:lstStyle/>
          <a:p>
            <a:pPr>
              <a:lnSpc>
                <a:spcPct val="150000"/>
              </a:lnSpc>
              <a:spcBef>
                <a:spcPts val="600"/>
              </a:spcBef>
            </a:pPr>
            <a:r>
              <a:rPr lang="el-GR" dirty="0">
                <a:latin typeface="Trebuchet MS" panose="020B0603020202020204" pitchFamily="34" charset="0"/>
              </a:rPr>
              <a:t>Το Ανώτατο Δικαστήριο, απορρίπτοντας τα ισχύοντα στο αγγλικό </a:t>
            </a:r>
            <a:r>
              <a:rPr lang="el-GR" dirty="0" err="1">
                <a:latin typeface="Trebuchet MS" panose="020B0603020202020204" pitchFamily="34" charset="0"/>
              </a:rPr>
              <a:t>κοινοδίκαιο</a:t>
            </a:r>
            <a:r>
              <a:rPr lang="el-GR" dirty="0">
                <a:latin typeface="Trebuchet MS" panose="020B0603020202020204" pitchFamily="34" charset="0"/>
              </a:rPr>
              <a:t> και χωρίς να παραπέμπει στην αμερικανική νομολογία, κατέληξε πως στη βάση της ρητής συνταγματικής υποχρέωσης σεβασμού και διαφύλαξης των θεμελιωδών δικαιωμάτων, η οποία ρητά καθορίζεται στα άρθρα 34 (που αφορά υποχρέωση όλων των πολιτών) και 35 του Συντάγματος (που αφορά υποχρέωση όλων των εξουσιών) δεν παρέχεται καμία διακριτική ευχέρεια στα Κυπριακά Δικαστήρια να αποδέχονται μαρτυρία που λήφθηκε κατά παράβαση θεμελιώδους δικαιώματος. Παράλληλα η</a:t>
            </a:r>
            <a:r>
              <a:rPr lang="en-GB" dirty="0">
                <a:latin typeface="Trebuchet MS" panose="020B0603020202020204" pitchFamily="34" charset="0"/>
              </a:rPr>
              <a:t> </a:t>
            </a:r>
            <a:r>
              <a:rPr lang="el-GR" dirty="0">
                <a:latin typeface="Trebuchet MS" panose="020B0603020202020204" pitchFamily="34" charset="0"/>
              </a:rPr>
              <a:t>αποδοχή τέτοιας μαρτυρίας θα συνιστούσε και παραβίαση της </a:t>
            </a:r>
            <a:r>
              <a:rPr lang="el-GR" dirty="0" err="1">
                <a:latin typeface="Trebuchet MS" panose="020B0603020202020204" pitchFamily="34" charset="0"/>
              </a:rPr>
              <a:t>δίκαιας</a:t>
            </a:r>
            <a:r>
              <a:rPr lang="el-GR" dirty="0">
                <a:latin typeface="Trebuchet MS" panose="020B0603020202020204" pitchFamily="34" charset="0"/>
              </a:rPr>
              <a:t> δίκης, ως αυτή ρητά προνοείται στο άρθρο 30(2) του Συντάγματος.</a:t>
            </a:r>
          </a:p>
          <a:p>
            <a:pPr>
              <a:lnSpc>
                <a:spcPct val="150000"/>
              </a:lnSpc>
              <a:spcBef>
                <a:spcPts val="600"/>
              </a:spcBef>
            </a:pPr>
            <a:r>
              <a:rPr lang="el-GR" dirty="0">
                <a:latin typeface="Trebuchet MS" panose="020B0603020202020204" pitchFamily="34" charset="0"/>
              </a:rPr>
              <a:t>Στην </a:t>
            </a:r>
            <a:r>
              <a:rPr lang="el-GR" b="1" u="sng" dirty="0" err="1">
                <a:latin typeface="Trebuchet MS" panose="020B0603020202020204" pitchFamily="34" charset="0"/>
              </a:rPr>
              <a:t>Enotiades</a:t>
            </a:r>
            <a:r>
              <a:rPr lang="el-GR" dirty="0">
                <a:latin typeface="Trebuchet MS" panose="020B0603020202020204" pitchFamily="34" charset="0"/>
              </a:rPr>
              <a:t> (1986) 2 C.L.R. 64 κρίθηκε πως οι 4η και 5η Τροποποίηση του Αμερικανικού Συντάγματος δεν έχουν καμία άμεση σχέση με το Κυπριακό Σύνταγμα, το οποίο κατοχυρώνει την προστασία της ιδιωτικής ζωής στο άρθρο 15, το οποίο έχει ως μοντέλο το άρθρο της Ευρωπαϊκής Σύμβασης.</a:t>
            </a:r>
          </a:p>
          <a:p>
            <a:pPr>
              <a:lnSpc>
                <a:spcPct val="150000"/>
              </a:lnSpc>
              <a:spcBef>
                <a:spcPts val="600"/>
              </a:spcBef>
            </a:pPr>
            <a:r>
              <a:rPr lang="el-GR" dirty="0">
                <a:latin typeface="Trebuchet MS" panose="020B0603020202020204" pitchFamily="34" charset="0"/>
              </a:rPr>
              <a:t>Ομοίως και στην </a:t>
            </a:r>
            <a:r>
              <a:rPr lang="el-GR" b="1" u="sng" dirty="0" err="1">
                <a:latin typeface="Trebuchet MS" panose="020B0603020202020204" pitchFamily="34" charset="0"/>
              </a:rPr>
              <a:t>Psaras</a:t>
            </a:r>
            <a:r>
              <a:rPr lang="el-GR" b="1" u="sng" dirty="0">
                <a:latin typeface="Trebuchet MS" panose="020B0603020202020204" pitchFamily="34" charset="0"/>
              </a:rPr>
              <a:t> and </a:t>
            </a:r>
            <a:r>
              <a:rPr lang="el-GR" b="1" u="sng" dirty="0" err="1">
                <a:latin typeface="Trebuchet MS" panose="020B0603020202020204" pitchFamily="34" charset="0"/>
              </a:rPr>
              <a:t>another</a:t>
            </a:r>
            <a:r>
              <a:rPr lang="el-GR" b="1" u="sng" dirty="0">
                <a:latin typeface="Trebuchet MS" panose="020B0603020202020204" pitchFamily="34" charset="0"/>
              </a:rPr>
              <a:t> v. The </a:t>
            </a:r>
            <a:r>
              <a:rPr lang="el-GR" b="1" u="sng" dirty="0" err="1">
                <a:latin typeface="Trebuchet MS" panose="020B0603020202020204" pitchFamily="34" charset="0"/>
              </a:rPr>
              <a:t>Republic</a:t>
            </a:r>
            <a:r>
              <a:rPr lang="el-GR" dirty="0">
                <a:latin typeface="Trebuchet MS" panose="020B0603020202020204" pitchFamily="34" charset="0"/>
              </a:rPr>
              <a:t> (1987) 2 Α.Α.Δ. 132.</a:t>
            </a:r>
            <a:endParaRPr lang="en-US" dirty="0">
              <a:latin typeface="Trebuchet MS" panose="020B0703020202090204" pitchFamily="34" charset="0"/>
            </a:endParaRPr>
          </a:p>
        </p:txBody>
      </p:sp>
      <p:pic>
        <p:nvPicPr>
          <p:cNvPr id="18" name="Picture 17">
            <a:extLst>
              <a:ext uri="{FF2B5EF4-FFF2-40B4-BE49-F238E27FC236}">
                <a16:creationId xmlns:a16="http://schemas.microsoft.com/office/drawing/2014/main" id="{8316EE26-0629-4094-90CB-0B59B1D3B50F}"/>
              </a:ext>
            </a:extLst>
          </p:cNvPr>
          <p:cNvPicPr>
            <a:picLocks noChangeAspect="1"/>
          </p:cNvPicPr>
          <p:nvPr/>
        </p:nvPicPr>
        <p:blipFill rotWithShape="1">
          <a:blip r:embed="rId4">
            <a:duotone>
              <a:schemeClr val="accent3">
                <a:shade val="45000"/>
                <a:satMod val="135000"/>
              </a:schemeClr>
              <a:prstClr val="white"/>
            </a:duotone>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t="54206" r="91006" b="-7006"/>
          <a:stretch/>
        </p:blipFill>
        <p:spPr>
          <a:xfrm>
            <a:off x="409279" y="6118777"/>
            <a:ext cx="871989" cy="678261"/>
          </a:xfrm>
          <a:prstGeom prst="rect">
            <a:avLst/>
          </a:prstGeom>
        </p:spPr>
      </p:pic>
    </p:spTree>
    <p:extLst>
      <p:ext uri="{BB962C8B-B14F-4D97-AF65-F5344CB8AC3E}">
        <p14:creationId xmlns:p14="http://schemas.microsoft.com/office/powerpoint/2010/main" val="1318631398"/>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pPr algn="ctr"/>
            <a:r>
              <a:rPr lang="el-GR" sz="2800" b="1" dirty="0">
                <a:solidFill>
                  <a:srgbClr val="FE8554"/>
                </a:solidFill>
                <a:latin typeface="Trebuchet MS" panose="020B0703020202090204" pitchFamily="34" charset="0"/>
              </a:rPr>
              <a:t>Θεωρία δικονομικών απαγορεύσεων 13/</a:t>
            </a:r>
            <a:r>
              <a:rPr lang="en-GB" sz="2800" b="1" dirty="0">
                <a:solidFill>
                  <a:srgbClr val="FE8554"/>
                </a:solidFill>
                <a:latin typeface="Trebuchet MS" panose="020B0703020202090204" pitchFamily="34" charset="0"/>
              </a:rPr>
              <a:t>16</a:t>
            </a:r>
            <a:endParaRPr lang="en-US" sz="2800" b="1" dirty="0">
              <a:solidFill>
                <a:srgbClr val="FE8554"/>
              </a:solidFill>
              <a:latin typeface="Trebuchet MS" panose="020B0703020202090204" pitchFamily="34" charset="0"/>
            </a:endParaRP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3">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Content Placeholder 9"/>
          <p:cNvSpPr>
            <a:spLocks noGrp="1"/>
          </p:cNvSpPr>
          <p:nvPr>
            <p:ph sz="quarter" idx="12"/>
          </p:nvPr>
        </p:nvSpPr>
        <p:spPr>
          <a:xfrm>
            <a:off x="432139" y="967753"/>
            <a:ext cx="10879328" cy="5284702"/>
          </a:xfrm>
        </p:spPr>
        <p:txBody>
          <a:bodyPr/>
          <a:lstStyle/>
          <a:p>
            <a:pPr>
              <a:lnSpc>
                <a:spcPct val="150000"/>
              </a:lnSpc>
              <a:spcBef>
                <a:spcPts val="600"/>
              </a:spcBef>
            </a:pPr>
            <a:endParaRPr lang="el-GR" dirty="0">
              <a:latin typeface="Trebuchet MS" panose="020B0603020202020204" pitchFamily="34" charset="0"/>
            </a:endParaRPr>
          </a:p>
          <a:p>
            <a:pPr>
              <a:lnSpc>
                <a:spcPct val="150000"/>
              </a:lnSpc>
              <a:spcBef>
                <a:spcPts val="600"/>
              </a:spcBef>
            </a:pPr>
            <a:r>
              <a:rPr lang="el-GR" b="1" u="sng" dirty="0" err="1">
                <a:latin typeface="Trebuchet MS" panose="020B0603020202020204" pitchFamily="34" charset="0"/>
              </a:rPr>
              <a:t>Psaras</a:t>
            </a:r>
            <a:r>
              <a:rPr lang="el-GR" b="1" u="sng" dirty="0">
                <a:latin typeface="Trebuchet MS" panose="020B0603020202020204" pitchFamily="34" charset="0"/>
              </a:rPr>
              <a:t> and </a:t>
            </a:r>
            <a:r>
              <a:rPr lang="el-GR" b="1" u="sng" dirty="0" err="1">
                <a:latin typeface="Trebuchet MS" panose="020B0603020202020204" pitchFamily="34" charset="0"/>
              </a:rPr>
              <a:t>another</a:t>
            </a:r>
            <a:r>
              <a:rPr lang="el-GR" b="1" u="sng" dirty="0">
                <a:latin typeface="Trebuchet MS" panose="020B0603020202020204" pitchFamily="34" charset="0"/>
              </a:rPr>
              <a:t> v. The </a:t>
            </a:r>
            <a:r>
              <a:rPr lang="el-GR" b="1" u="sng" dirty="0" err="1">
                <a:latin typeface="Trebuchet MS" panose="020B0603020202020204" pitchFamily="34" charset="0"/>
              </a:rPr>
              <a:t>Republic</a:t>
            </a:r>
            <a:r>
              <a:rPr lang="el-GR" dirty="0">
                <a:latin typeface="Trebuchet MS" panose="020B0603020202020204" pitchFamily="34" charset="0"/>
              </a:rPr>
              <a:t> (1987) 2 Α.Α.Δ. 132), ο δικαστής (τότε) </a:t>
            </a:r>
            <a:r>
              <a:rPr lang="el-GR" dirty="0" err="1">
                <a:latin typeface="Trebuchet MS" panose="020B0603020202020204" pitchFamily="34" charset="0"/>
              </a:rPr>
              <a:t>Πικής</a:t>
            </a:r>
            <a:r>
              <a:rPr lang="el-GR" dirty="0">
                <a:latin typeface="Trebuchet MS" panose="020B0603020202020204" pitchFamily="34" charset="0"/>
              </a:rPr>
              <a:t> αναφορικά με το περιεχόμενο του σημειώματος που βρέθηκε:</a:t>
            </a:r>
          </a:p>
          <a:p>
            <a:pPr>
              <a:lnSpc>
                <a:spcPct val="150000"/>
              </a:lnSpc>
              <a:spcBef>
                <a:spcPts val="600"/>
              </a:spcBef>
            </a:pPr>
            <a:r>
              <a:rPr lang="el-GR" sz="1400" b="1" dirty="0">
                <a:latin typeface="Trebuchet MS" panose="020B0603020202020204" pitchFamily="34" charset="0"/>
              </a:rPr>
              <a:t>«</a:t>
            </a:r>
            <a:r>
              <a:rPr lang="el-GR" sz="1400" b="1" u="sng" dirty="0" err="1">
                <a:latin typeface="Trebuchet MS" panose="020B0603020202020204" pitchFamily="34" charset="0"/>
              </a:rPr>
              <a:t>Certainly</a:t>
            </a:r>
            <a:r>
              <a:rPr lang="el-GR" sz="1400" b="1" u="sng" dirty="0">
                <a:latin typeface="Trebuchet MS" panose="020B0603020202020204" pitchFamily="34" charset="0"/>
              </a:rPr>
              <a:t> the </a:t>
            </a:r>
            <a:r>
              <a:rPr lang="el-GR" sz="1400" b="1" u="sng" dirty="0" err="1">
                <a:latin typeface="Trebuchet MS" panose="020B0603020202020204" pitchFamily="34" charset="0"/>
              </a:rPr>
              <a:t>content</a:t>
            </a:r>
            <a:r>
              <a:rPr lang="el-GR" sz="1400" b="1" u="sng" dirty="0">
                <a:latin typeface="Trebuchet MS" panose="020B0603020202020204" pitchFamily="34" charset="0"/>
              </a:rPr>
              <a:t> of </a:t>
            </a:r>
            <a:r>
              <a:rPr lang="el-GR" sz="1400" b="1" u="sng" dirty="0" err="1">
                <a:latin typeface="Trebuchet MS" panose="020B0603020202020204" pitchFamily="34" charset="0"/>
              </a:rPr>
              <a:t>exhibit</a:t>
            </a:r>
            <a:r>
              <a:rPr lang="el-GR" sz="1400" b="1" u="sng" dirty="0">
                <a:latin typeface="Trebuchet MS" panose="020B0603020202020204" pitchFamily="34" charset="0"/>
              </a:rPr>
              <a:t> 36, </a:t>
            </a:r>
            <a:r>
              <a:rPr lang="el-GR" sz="1400" b="1" u="sng" dirty="0" err="1">
                <a:latin typeface="Trebuchet MS" panose="020B0603020202020204" pitchFamily="34" charset="0"/>
              </a:rPr>
              <a:t>referable</a:t>
            </a:r>
            <a:r>
              <a:rPr lang="el-GR" sz="1400" b="1" u="sng" dirty="0">
                <a:latin typeface="Trebuchet MS" panose="020B0603020202020204" pitchFamily="34" charset="0"/>
              </a:rPr>
              <a:t> </a:t>
            </a:r>
            <a:r>
              <a:rPr lang="el-GR" sz="1400" b="1" u="sng" dirty="0" err="1">
                <a:latin typeface="Trebuchet MS" panose="020B0603020202020204" pitchFamily="34" charset="0"/>
              </a:rPr>
              <a:t>as</a:t>
            </a:r>
            <a:r>
              <a:rPr lang="el-GR" sz="1400" b="1" u="sng" dirty="0">
                <a:latin typeface="Trebuchet MS" panose="020B0603020202020204" pitchFamily="34" charset="0"/>
              </a:rPr>
              <a:t> </a:t>
            </a:r>
            <a:r>
              <a:rPr lang="el-GR" sz="1400" b="1" u="sng" dirty="0" err="1">
                <a:latin typeface="Trebuchet MS" panose="020B0603020202020204" pitchFamily="34" charset="0"/>
              </a:rPr>
              <a:t>it</a:t>
            </a:r>
            <a:r>
              <a:rPr lang="el-GR" sz="1400" b="1" u="sng" dirty="0">
                <a:latin typeface="Trebuchet MS" panose="020B0603020202020204" pitchFamily="34" charset="0"/>
              </a:rPr>
              <a:t> </a:t>
            </a:r>
            <a:r>
              <a:rPr lang="el-GR" sz="1400" b="1" u="sng" dirty="0" err="1">
                <a:latin typeface="Trebuchet MS" panose="020B0603020202020204" pitchFamily="34" charset="0"/>
              </a:rPr>
              <a:t>was</a:t>
            </a:r>
            <a:r>
              <a:rPr lang="el-GR" sz="1400" b="1" u="sng" dirty="0">
                <a:latin typeface="Trebuchet MS" panose="020B0603020202020204" pitchFamily="34" charset="0"/>
              </a:rPr>
              <a:t> </a:t>
            </a:r>
            <a:r>
              <a:rPr lang="el-GR" sz="1400" b="1" u="sng" dirty="0" err="1">
                <a:latin typeface="Trebuchet MS" panose="020B0603020202020204" pitchFamily="34" charset="0"/>
              </a:rPr>
              <a:t>to</a:t>
            </a:r>
            <a:r>
              <a:rPr lang="el-GR" sz="1400" b="1" u="sng" dirty="0">
                <a:latin typeface="Trebuchet MS" panose="020B0603020202020204" pitchFamily="34" charset="0"/>
              </a:rPr>
              <a:t> the </a:t>
            </a:r>
            <a:r>
              <a:rPr lang="el-GR" sz="1400" b="1" u="sng" dirty="0" err="1">
                <a:latin typeface="Trebuchet MS" panose="020B0603020202020204" pitchFamily="34" charset="0"/>
              </a:rPr>
              <a:t>details</a:t>
            </a:r>
            <a:r>
              <a:rPr lang="el-GR" sz="1400" b="1" u="sng" dirty="0">
                <a:latin typeface="Trebuchet MS" panose="020B0603020202020204" pitchFamily="34" charset="0"/>
              </a:rPr>
              <a:t> of a </a:t>
            </a:r>
            <a:r>
              <a:rPr lang="el-GR" sz="1400" b="1" u="sng" dirty="0" err="1">
                <a:latin typeface="Trebuchet MS" panose="020B0603020202020204" pitchFamily="34" charset="0"/>
              </a:rPr>
              <a:t>criminal</a:t>
            </a:r>
            <a:r>
              <a:rPr lang="el-GR" sz="1400" b="1" u="sng" dirty="0">
                <a:latin typeface="Trebuchet MS" panose="020B0603020202020204" pitchFamily="34" charset="0"/>
              </a:rPr>
              <a:t> </a:t>
            </a:r>
            <a:r>
              <a:rPr lang="el-GR" sz="1400" b="1" u="sng" dirty="0" err="1">
                <a:latin typeface="Trebuchet MS" panose="020B0603020202020204" pitchFamily="34" charset="0"/>
              </a:rPr>
              <a:t>conspiracy</a:t>
            </a:r>
            <a:r>
              <a:rPr lang="el-GR" sz="1400" b="1" u="sng" dirty="0">
                <a:latin typeface="Trebuchet MS" panose="020B0603020202020204" pitchFamily="34" charset="0"/>
              </a:rPr>
              <a:t>, </a:t>
            </a:r>
            <a:r>
              <a:rPr lang="el-GR" sz="1400" b="1" u="sng" dirty="0" err="1">
                <a:latin typeface="Trebuchet MS" panose="020B0603020202020204" pitchFamily="34" charset="0"/>
              </a:rPr>
              <a:t>it</a:t>
            </a:r>
            <a:r>
              <a:rPr lang="el-GR" sz="1400" b="1" u="sng" dirty="0">
                <a:latin typeface="Trebuchet MS" panose="020B0603020202020204" pitchFamily="34" charset="0"/>
              </a:rPr>
              <a:t> </a:t>
            </a:r>
            <a:r>
              <a:rPr lang="el-GR" sz="1400" b="1" u="sng" dirty="0" err="1">
                <a:latin typeface="Trebuchet MS" panose="020B0603020202020204" pitchFamily="34" charset="0"/>
              </a:rPr>
              <a:t>was</a:t>
            </a:r>
            <a:r>
              <a:rPr lang="el-GR" sz="1400" b="1" u="sng" dirty="0">
                <a:latin typeface="Trebuchet MS" panose="020B0603020202020204" pitchFamily="34" charset="0"/>
              </a:rPr>
              <a:t> </a:t>
            </a:r>
            <a:r>
              <a:rPr lang="el-GR" sz="1400" b="1" u="sng" dirty="0" err="1">
                <a:latin typeface="Trebuchet MS" panose="020B0603020202020204" pitchFamily="34" charset="0"/>
              </a:rPr>
              <a:t>not</a:t>
            </a:r>
            <a:r>
              <a:rPr lang="el-GR" sz="1400" b="1" u="sng" dirty="0">
                <a:latin typeface="Trebuchet MS" panose="020B0603020202020204" pitchFamily="34" charset="0"/>
              </a:rPr>
              <a:t> a </a:t>
            </a:r>
            <a:r>
              <a:rPr lang="el-GR" sz="1400" b="1" u="sng" dirty="0" err="1">
                <a:latin typeface="Trebuchet MS" panose="020B0603020202020204" pitchFamily="34" charset="0"/>
              </a:rPr>
              <a:t>private</a:t>
            </a:r>
            <a:r>
              <a:rPr lang="el-GR" sz="1400" b="1" u="sng" dirty="0">
                <a:latin typeface="Trebuchet MS" panose="020B0603020202020204" pitchFamily="34" charset="0"/>
              </a:rPr>
              <a:t> </a:t>
            </a:r>
            <a:r>
              <a:rPr lang="el-GR" sz="1400" b="1" u="sng" dirty="0" err="1">
                <a:latin typeface="Trebuchet MS" panose="020B0603020202020204" pitchFamily="34" charset="0"/>
              </a:rPr>
              <a:t>matter</a:t>
            </a:r>
            <a:r>
              <a:rPr lang="el-GR" sz="1400" b="1" u="sng" dirty="0">
                <a:latin typeface="Trebuchet MS" panose="020B0603020202020204" pitchFamily="34" charset="0"/>
              </a:rPr>
              <a:t> in the </a:t>
            </a:r>
            <a:r>
              <a:rPr lang="el-GR" sz="1400" b="1" u="sng" dirty="0" err="1">
                <a:latin typeface="Trebuchet MS" panose="020B0603020202020204" pitchFamily="34" charset="0"/>
              </a:rPr>
              <a:t>sense</a:t>
            </a:r>
            <a:r>
              <a:rPr lang="el-GR" sz="1400" b="1" u="sng" dirty="0">
                <a:latin typeface="Trebuchet MS" panose="020B0603020202020204" pitchFamily="34" charset="0"/>
              </a:rPr>
              <a:t> of </a:t>
            </a:r>
            <a:r>
              <a:rPr lang="el-GR" sz="1400" b="1" u="sng" dirty="0" err="1">
                <a:latin typeface="Trebuchet MS" panose="020B0603020202020204" pitchFamily="34" charset="0"/>
              </a:rPr>
              <a:t>Article</a:t>
            </a:r>
            <a:r>
              <a:rPr lang="el-GR" sz="1400" b="1" u="sng" dirty="0">
                <a:latin typeface="Trebuchet MS" panose="020B0603020202020204" pitchFamily="34" charset="0"/>
              </a:rPr>
              <a:t> 15.1. </a:t>
            </a:r>
            <a:r>
              <a:rPr lang="el-GR" sz="1400" b="1" dirty="0">
                <a:latin typeface="Trebuchet MS" panose="020B0603020202020204" pitchFamily="34" charset="0"/>
              </a:rPr>
              <a:t>In </a:t>
            </a:r>
            <a:r>
              <a:rPr lang="el-GR" sz="1400" b="1" dirty="0" err="1">
                <a:latin typeface="Trebuchet MS" panose="020B0603020202020204" pitchFamily="34" charset="0"/>
              </a:rPr>
              <a:t>our</a:t>
            </a:r>
            <a:r>
              <a:rPr lang="el-GR" sz="1400" b="1" dirty="0">
                <a:latin typeface="Trebuchet MS" panose="020B0603020202020204" pitchFamily="34" charset="0"/>
              </a:rPr>
              <a:t> </a:t>
            </a:r>
            <a:r>
              <a:rPr lang="el-GR" sz="1400" b="1" dirty="0" err="1">
                <a:latin typeface="Trebuchet MS" panose="020B0603020202020204" pitchFamily="34" charset="0"/>
              </a:rPr>
              <a:t>Judgment</a:t>
            </a:r>
            <a:r>
              <a:rPr lang="el-GR" sz="1400" b="1" dirty="0">
                <a:latin typeface="Trebuchet MS" panose="020B0603020202020204" pitchFamily="34" charset="0"/>
              </a:rPr>
              <a:t>, </a:t>
            </a:r>
            <a:r>
              <a:rPr lang="el-GR" sz="1400" b="1" dirty="0" err="1">
                <a:latin typeface="Trebuchet MS" panose="020B0603020202020204" pitchFamily="34" charset="0"/>
              </a:rPr>
              <a:t>this</a:t>
            </a:r>
            <a:r>
              <a:rPr lang="el-GR" sz="1400" b="1" dirty="0">
                <a:latin typeface="Trebuchet MS" panose="020B0603020202020204" pitchFamily="34" charset="0"/>
              </a:rPr>
              <a:t> </a:t>
            </a:r>
            <a:r>
              <a:rPr lang="el-GR" sz="1400" b="1" dirty="0" err="1">
                <a:latin typeface="Trebuchet MS" panose="020B0603020202020204" pitchFamily="34" charset="0"/>
              </a:rPr>
              <a:t>aspect</a:t>
            </a:r>
            <a:r>
              <a:rPr lang="el-GR" sz="1400" b="1" dirty="0">
                <a:latin typeface="Trebuchet MS" panose="020B0603020202020204" pitchFamily="34" charset="0"/>
              </a:rPr>
              <a:t> of the </a:t>
            </a:r>
            <a:r>
              <a:rPr lang="el-GR" sz="1400" b="1" dirty="0" err="1">
                <a:latin typeface="Trebuchet MS" panose="020B0603020202020204" pitchFamily="34" charset="0"/>
              </a:rPr>
              <a:t>appeal</a:t>
            </a:r>
            <a:r>
              <a:rPr lang="el-GR" sz="1400" b="1" dirty="0">
                <a:latin typeface="Trebuchet MS" panose="020B0603020202020204" pitchFamily="34" charset="0"/>
              </a:rPr>
              <a:t> </a:t>
            </a:r>
            <a:r>
              <a:rPr lang="el-GR" sz="1400" b="1" dirty="0" err="1">
                <a:latin typeface="Trebuchet MS" panose="020B0603020202020204" pitchFamily="34" charset="0"/>
              </a:rPr>
              <a:t>fails</a:t>
            </a:r>
            <a:r>
              <a:rPr lang="el-GR" sz="1400" b="1" dirty="0">
                <a:latin typeface="Trebuchet MS" panose="020B0603020202020204" pitchFamily="34" charset="0"/>
              </a:rPr>
              <a:t>. 	</a:t>
            </a:r>
            <a:r>
              <a:rPr lang="el-GR" sz="1400" b="1" dirty="0" err="1">
                <a:latin typeface="Trebuchet MS" panose="020B0603020202020204" pitchFamily="34" charset="0"/>
              </a:rPr>
              <a:t>Exhibit</a:t>
            </a:r>
            <a:r>
              <a:rPr lang="el-GR" sz="1400" b="1" dirty="0">
                <a:latin typeface="Trebuchet MS" panose="020B0603020202020204" pitchFamily="34" charset="0"/>
              </a:rPr>
              <a:t> 36 </a:t>
            </a:r>
            <a:r>
              <a:rPr lang="el-GR" sz="1400" b="1" dirty="0" err="1">
                <a:latin typeface="Trebuchet MS" panose="020B0603020202020204" pitchFamily="34" charset="0"/>
              </a:rPr>
              <a:t>was</a:t>
            </a:r>
            <a:r>
              <a:rPr lang="el-GR" sz="1400" b="1" dirty="0">
                <a:latin typeface="Trebuchet MS" panose="020B0603020202020204" pitchFamily="34" charset="0"/>
              </a:rPr>
              <a:t> </a:t>
            </a:r>
            <a:r>
              <a:rPr lang="el-GR" sz="1400" b="1" dirty="0" err="1">
                <a:latin typeface="Trebuchet MS" panose="020B0603020202020204" pitchFamily="34" charset="0"/>
              </a:rPr>
              <a:t>properly</a:t>
            </a:r>
            <a:r>
              <a:rPr lang="el-GR" sz="1400" b="1" dirty="0">
                <a:latin typeface="Trebuchet MS" panose="020B0603020202020204" pitchFamily="34" charset="0"/>
              </a:rPr>
              <a:t> </a:t>
            </a:r>
            <a:r>
              <a:rPr lang="el-GR" sz="1400" b="1" dirty="0" err="1">
                <a:latin typeface="Trebuchet MS" panose="020B0603020202020204" pitchFamily="34" charset="0"/>
              </a:rPr>
              <a:t>admitted</a:t>
            </a:r>
            <a:r>
              <a:rPr lang="el-GR" sz="1400" b="1" dirty="0">
                <a:latin typeface="Trebuchet MS" panose="020B0603020202020204" pitchFamily="34" charset="0"/>
              </a:rPr>
              <a:t> in </a:t>
            </a:r>
            <a:r>
              <a:rPr lang="el-GR" sz="1400" b="1" dirty="0" err="1">
                <a:latin typeface="Trebuchet MS" panose="020B0603020202020204" pitchFamily="34" charset="0"/>
              </a:rPr>
              <a:t>evidence</a:t>
            </a:r>
            <a:r>
              <a:rPr lang="el-GR" sz="1400" b="1" dirty="0">
                <a:latin typeface="Trebuchet MS" panose="020B0603020202020204" pitchFamily="34" charset="0"/>
              </a:rPr>
              <a:t>. </a:t>
            </a:r>
            <a:r>
              <a:rPr lang="el-GR" sz="1400" b="1" dirty="0" err="1">
                <a:latin typeface="Trebuchet MS" panose="020B0603020202020204" pitchFamily="34" charset="0"/>
              </a:rPr>
              <a:t>Moreover</a:t>
            </a:r>
            <a:r>
              <a:rPr lang="el-GR" sz="1400" b="1" dirty="0">
                <a:latin typeface="Trebuchet MS" panose="020B0603020202020204" pitchFamily="34" charset="0"/>
              </a:rPr>
              <a:t>, </a:t>
            </a:r>
            <a:r>
              <a:rPr lang="el-GR" sz="1400" b="1" dirty="0" err="1">
                <a:latin typeface="Trebuchet MS" panose="020B0603020202020204" pitchFamily="34" charset="0"/>
              </a:rPr>
              <a:t>it</a:t>
            </a:r>
            <a:r>
              <a:rPr lang="el-GR" sz="1400" b="1" dirty="0">
                <a:latin typeface="Trebuchet MS" panose="020B0603020202020204" pitchFamily="34" charset="0"/>
              </a:rPr>
              <a:t> </a:t>
            </a:r>
            <a:r>
              <a:rPr lang="el-GR" sz="1400" b="1" dirty="0" err="1">
                <a:latin typeface="Trebuchet MS" panose="020B0603020202020204" pitchFamily="34" charset="0"/>
              </a:rPr>
              <a:t>was</a:t>
            </a:r>
            <a:r>
              <a:rPr lang="el-GR" sz="1400" b="1" dirty="0">
                <a:latin typeface="Trebuchet MS" panose="020B0603020202020204" pitchFamily="34" charset="0"/>
              </a:rPr>
              <a:t> </a:t>
            </a:r>
            <a:r>
              <a:rPr lang="el-GR" sz="1400" b="1" dirty="0" err="1">
                <a:latin typeface="Trebuchet MS" panose="020B0603020202020204" pitchFamily="34" charset="0"/>
              </a:rPr>
              <a:t>open</a:t>
            </a:r>
            <a:r>
              <a:rPr lang="el-GR" sz="1400" b="1" dirty="0">
                <a:latin typeface="Trebuchet MS" panose="020B0603020202020204" pitchFamily="34" charset="0"/>
              </a:rPr>
              <a:t> </a:t>
            </a:r>
            <a:r>
              <a:rPr lang="el-GR" sz="1400" b="1" dirty="0" err="1">
                <a:latin typeface="Trebuchet MS" panose="020B0603020202020204" pitchFamily="34" charset="0"/>
              </a:rPr>
              <a:t>to</a:t>
            </a:r>
            <a:r>
              <a:rPr lang="el-GR" sz="1400" b="1" dirty="0">
                <a:latin typeface="Trebuchet MS" panose="020B0603020202020204" pitchFamily="34" charset="0"/>
              </a:rPr>
              <a:t> the </a:t>
            </a:r>
            <a:r>
              <a:rPr lang="el-GR" sz="1400" b="1" dirty="0" err="1">
                <a:latin typeface="Trebuchet MS" panose="020B0603020202020204" pitchFamily="34" charset="0"/>
              </a:rPr>
              <a:t>trial</a:t>
            </a:r>
            <a:r>
              <a:rPr lang="el-GR" sz="1400" b="1" dirty="0">
                <a:latin typeface="Trebuchet MS" panose="020B0603020202020204" pitchFamily="34" charset="0"/>
              </a:rPr>
              <a:t> Court </a:t>
            </a:r>
            <a:r>
              <a:rPr lang="el-GR" sz="1400" b="1" dirty="0" err="1">
                <a:latin typeface="Trebuchet MS" panose="020B0603020202020204" pitchFamily="34" charset="0"/>
              </a:rPr>
              <a:t>to</a:t>
            </a:r>
            <a:r>
              <a:rPr lang="el-GR" sz="1400" b="1" dirty="0">
                <a:latin typeface="Trebuchet MS" panose="020B0603020202020204" pitchFamily="34" charset="0"/>
              </a:rPr>
              <a:t> </a:t>
            </a:r>
            <a:r>
              <a:rPr lang="el-GR" sz="1400" b="1" dirty="0" err="1">
                <a:latin typeface="Trebuchet MS" panose="020B0603020202020204" pitchFamily="34" charset="0"/>
              </a:rPr>
              <a:t>treat</a:t>
            </a:r>
            <a:r>
              <a:rPr lang="el-GR" sz="1400" b="1" dirty="0">
                <a:latin typeface="Trebuchet MS" panose="020B0603020202020204" pitchFamily="34" charset="0"/>
              </a:rPr>
              <a:t> the </a:t>
            </a:r>
            <a:r>
              <a:rPr lang="el-GR" sz="1400" b="1" dirty="0" err="1">
                <a:latin typeface="Trebuchet MS" panose="020B0603020202020204" pitchFamily="34" charset="0"/>
              </a:rPr>
              <a:t>content</a:t>
            </a:r>
            <a:r>
              <a:rPr lang="el-GR" sz="1400" b="1" dirty="0">
                <a:latin typeface="Trebuchet MS" panose="020B0603020202020204" pitchFamily="34" charset="0"/>
              </a:rPr>
              <a:t> of </a:t>
            </a:r>
            <a:r>
              <a:rPr lang="el-GR" sz="1400" b="1" dirty="0" err="1">
                <a:latin typeface="Trebuchet MS" panose="020B0603020202020204" pitchFamily="34" charset="0"/>
              </a:rPr>
              <a:t>exhibit</a:t>
            </a:r>
            <a:r>
              <a:rPr lang="el-GR" sz="1400" b="1" dirty="0">
                <a:latin typeface="Trebuchet MS" panose="020B0603020202020204" pitchFamily="34" charset="0"/>
              </a:rPr>
              <a:t> 36 </a:t>
            </a:r>
            <a:r>
              <a:rPr lang="el-GR" sz="1400" b="1" dirty="0" err="1">
                <a:latin typeface="Trebuchet MS" panose="020B0603020202020204" pitchFamily="34" charset="0"/>
              </a:rPr>
              <a:t>as</a:t>
            </a:r>
            <a:r>
              <a:rPr lang="el-GR" sz="1400" b="1" dirty="0">
                <a:latin typeface="Trebuchet MS" panose="020B0603020202020204" pitchFamily="34" charset="0"/>
              </a:rPr>
              <a:t> </a:t>
            </a:r>
            <a:r>
              <a:rPr lang="el-GR" sz="1400" b="1" dirty="0" err="1">
                <a:latin typeface="Trebuchet MS" panose="020B0603020202020204" pitchFamily="34" charset="0"/>
              </a:rPr>
              <a:t>evidence</a:t>
            </a:r>
            <a:r>
              <a:rPr lang="el-GR" sz="1400" b="1" dirty="0">
                <a:latin typeface="Trebuchet MS" panose="020B0603020202020204" pitchFamily="34" charset="0"/>
              </a:rPr>
              <a:t> of </a:t>
            </a:r>
            <a:r>
              <a:rPr lang="el-GR" sz="1400" b="1" dirty="0" err="1">
                <a:latin typeface="Trebuchet MS" panose="020B0603020202020204" pitchFamily="34" charset="0"/>
              </a:rPr>
              <a:t>complicity</a:t>
            </a:r>
            <a:r>
              <a:rPr lang="el-GR" sz="1400" b="1" dirty="0">
                <a:latin typeface="Trebuchet MS" panose="020B0603020202020204" pitchFamily="34" charset="0"/>
              </a:rPr>
              <a:t> of the </a:t>
            </a:r>
            <a:r>
              <a:rPr lang="el-GR" sz="1400" b="1" dirty="0" err="1">
                <a:latin typeface="Trebuchet MS" panose="020B0603020202020204" pitchFamily="34" charset="0"/>
              </a:rPr>
              <a:t>appellant</a:t>
            </a:r>
            <a:r>
              <a:rPr lang="el-GR" sz="1400" b="1" dirty="0">
                <a:latin typeface="Trebuchet MS" panose="020B0603020202020204" pitchFamily="34" charset="0"/>
              </a:rPr>
              <a:t> in the </a:t>
            </a:r>
            <a:r>
              <a:rPr lang="el-GR" sz="1400" b="1" dirty="0" err="1">
                <a:latin typeface="Trebuchet MS" panose="020B0603020202020204" pitchFamily="34" charset="0"/>
              </a:rPr>
              <a:t>conspiracy</a:t>
            </a:r>
            <a:r>
              <a:rPr lang="el-GR" sz="1400" b="1" dirty="0">
                <a:latin typeface="Trebuchet MS" panose="020B0603020202020204" pitchFamily="34" charset="0"/>
              </a:rPr>
              <a:t> and </a:t>
            </a:r>
            <a:r>
              <a:rPr lang="el-GR" sz="1400" b="1" dirty="0" err="1">
                <a:latin typeface="Trebuchet MS" panose="020B0603020202020204" pitchFamily="34" charset="0"/>
              </a:rPr>
              <a:t>criminal</a:t>
            </a:r>
            <a:r>
              <a:rPr lang="el-GR" sz="1400" b="1" dirty="0">
                <a:latin typeface="Trebuchet MS" panose="020B0603020202020204" pitchFamily="34" charset="0"/>
              </a:rPr>
              <a:t> </a:t>
            </a:r>
            <a:r>
              <a:rPr lang="el-GR" sz="1400" b="1" dirty="0" err="1">
                <a:latin typeface="Trebuchet MS" panose="020B0603020202020204" pitchFamily="34" charset="0"/>
              </a:rPr>
              <a:t>venture</a:t>
            </a:r>
            <a:r>
              <a:rPr lang="el-GR" sz="1400" b="1" dirty="0">
                <a:latin typeface="Trebuchet MS" panose="020B0603020202020204" pitchFamily="34" charset="0"/>
              </a:rPr>
              <a:t> </a:t>
            </a:r>
            <a:r>
              <a:rPr lang="el-GR" sz="1400" b="1" dirty="0" err="1">
                <a:latin typeface="Trebuchet MS" panose="020B0603020202020204" pitchFamily="34" charset="0"/>
              </a:rPr>
              <a:t>that</a:t>
            </a:r>
            <a:r>
              <a:rPr lang="el-GR" sz="1400" b="1" dirty="0">
                <a:latin typeface="Trebuchet MS" panose="020B0603020202020204" pitchFamily="34" charset="0"/>
              </a:rPr>
              <a:t> </a:t>
            </a:r>
            <a:r>
              <a:rPr lang="el-GR" sz="1400" b="1" dirty="0" err="1">
                <a:latin typeface="Trebuchet MS" panose="020B0603020202020204" pitchFamily="34" charset="0"/>
              </a:rPr>
              <a:t>followed</a:t>
            </a:r>
            <a:r>
              <a:rPr lang="el-GR" sz="1400" b="1" dirty="0">
                <a:latin typeface="Trebuchet MS" panose="020B0603020202020204" pitchFamily="34" charset="0"/>
              </a:rPr>
              <a:t>, </a:t>
            </a:r>
            <a:r>
              <a:rPr lang="el-GR" sz="1400" b="1" dirty="0" err="1">
                <a:latin typeface="Trebuchet MS" panose="020B0603020202020204" pitchFamily="34" charset="0"/>
              </a:rPr>
              <a:t>involving</a:t>
            </a:r>
            <a:r>
              <a:rPr lang="el-GR" sz="1400" b="1" dirty="0">
                <a:latin typeface="Trebuchet MS" panose="020B0603020202020204" pitchFamily="34" charset="0"/>
              </a:rPr>
              <a:t> the </a:t>
            </a:r>
            <a:r>
              <a:rPr lang="el-GR" sz="1400" b="1" dirty="0" err="1">
                <a:latin typeface="Trebuchet MS" panose="020B0603020202020204" pitchFamily="34" charset="0"/>
              </a:rPr>
              <a:t>importation</a:t>
            </a:r>
            <a:r>
              <a:rPr lang="el-GR" sz="1400" b="1" dirty="0">
                <a:latin typeface="Trebuchet MS" panose="020B0603020202020204" pitchFamily="34" charset="0"/>
              </a:rPr>
              <a:t> of the </a:t>
            </a:r>
            <a:r>
              <a:rPr lang="el-GR" sz="1400" b="1" dirty="0" err="1">
                <a:latin typeface="Trebuchet MS" panose="020B0603020202020204" pitchFamily="34" charset="0"/>
              </a:rPr>
              <a:t>narcotics</a:t>
            </a:r>
            <a:r>
              <a:rPr lang="el-GR" sz="1400" b="1" dirty="0">
                <a:latin typeface="Trebuchet MS" panose="020B0603020202020204" pitchFamily="34" charset="0"/>
              </a:rPr>
              <a:t>, </a:t>
            </a:r>
            <a:r>
              <a:rPr lang="el-GR" sz="1400" b="1" dirty="0" err="1">
                <a:latin typeface="Trebuchet MS" panose="020B0603020202020204" pitchFamily="34" charset="0"/>
              </a:rPr>
              <a:t>subject</a:t>
            </a:r>
            <a:r>
              <a:rPr lang="el-GR" sz="1400" b="1" dirty="0">
                <a:latin typeface="Trebuchet MS" panose="020B0603020202020204" pitchFamily="34" charset="0"/>
              </a:rPr>
              <a:t> </a:t>
            </a:r>
            <a:r>
              <a:rPr lang="el-GR" sz="1400" b="1" dirty="0" err="1">
                <a:latin typeface="Trebuchet MS" panose="020B0603020202020204" pitchFamily="34" charset="0"/>
              </a:rPr>
              <a:t>matter</a:t>
            </a:r>
            <a:r>
              <a:rPr lang="el-GR" sz="1400" b="1" dirty="0">
                <a:latin typeface="Trebuchet MS" panose="020B0603020202020204" pitchFamily="34" charset="0"/>
              </a:rPr>
              <a:t> of the </a:t>
            </a:r>
            <a:r>
              <a:rPr lang="el-GR" sz="1400" b="1" dirty="0" err="1">
                <a:latin typeface="Trebuchet MS" panose="020B0603020202020204" pitchFamily="34" charset="0"/>
              </a:rPr>
              <a:t>charges</a:t>
            </a:r>
            <a:r>
              <a:rPr lang="el-GR" sz="1400" b="1" dirty="0">
                <a:latin typeface="Trebuchet MS" panose="020B0603020202020204" pitchFamily="34" charset="0"/>
              </a:rPr>
              <a:t>.»</a:t>
            </a:r>
          </a:p>
          <a:p>
            <a:pPr>
              <a:lnSpc>
                <a:spcPct val="150000"/>
              </a:lnSpc>
              <a:spcBef>
                <a:spcPts val="600"/>
              </a:spcBef>
            </a:pPr>
            <a:r>
              <a:rPr lang="el-GR" dirty="0">
                <a:latin typeface="Trebuchet MS" panose="020B0603020202020204" pitchFamily="34" charset="0"/>
              </a:rPr>
              <a:t>Σε αντίθεση με αναφορά στην </a:t>
            </a:r>
            <a:r>
              <a:rPr lang="el-GR" b="1" u="sng" dirty="0">
                <a:latin typeface="Trebuchet MS" panose="020B0603020202020204" pitchFamily="34" charset="0"/>
              </a:rPr>
              <a:t>Αστυνομία ν </a:t>
            </a:r>
            <a:r>
              <a:rPr lang="el-GR" b="1" u="sng" dirty="0" err="1">
                <a:latin typeface="Trebuchet MS" panose="020B0603020202020204" pitchFamily="34" charset="0"/>
              </a:rPr>
              <a:t>Γιάλλουρου</a:t>
            </a:r>
            <a:r>
              <a:rPr lang="el-GR" dirty="0">
                <a:latin typeface="Trebuchet MS" panose="020B0603020202020204" pitchFamily="34" charset="0"/>
              </a:rPr>
              <a:t> (1992) 2 Α.Α.Δ. 147, ως προς το ενδεχόμενο εξέτασης του περιεχομένου της επικοινωνίας:</a:t>
            </a:r>
          </a:p>
          <a:p>
            <a:pPr>
              <a:lnSpc>
                <a:spcPct val="150000"/>
              </a:lnSpc>
              <a:spcBef>
                <a:spcPts val="600"/>
              </a:spcBef>
            </a:pPr>
            <a:r>
              <a:rPr lang="el-GR" sz="1400" b="1" dirty="0">
                <a:latin typeface="Trebuchet MS" panose="020B0603020202020204" pitchFamily="34" charset="0"/>
              </a:rPr>
              <a:t>«Ο κίνδυνος για παράνομη σκέψη, σχεδιασμό ή δράση στην ιδιωτική του ζωή και στην επικοινωνία του με το συνάνθρωπό του τον οποίο επεσήμανε ο κ. </a:t>
            </a:r>
            <a:r>
              <a:rPr lang="el-GR" sz="1400" b="1" dirty="0" err="1">
                <a:latin typeface="Trebuchet MS" panose="020B0603020202020204" pitchFamily="34" charset="0"/>
              </a:rPr>
              <a:t>Μαρκίδης</a:t>
            </a:r>
            <a:r>
              <a:rPr lang="el-GR" sz="1400" b="1" dirty="0">
                <a:latin typeface="Trebuchet MS" panose="020B0603020202020204" pitchFamily="34" charset="0"/>
              </a:rPr>
              <a:t>, είναι υπαρκτός. Αντισταθμίζεται όμως από το βέβαιο κίνδυνο 	καθήλωσης της αυτόνομης λειτουργίας του ανθρώπου στον ιδιαίτερο χώρο του που αναπόφευκτα θα επιφέρει η 	παρακολούθηση και κατόπτευση της ιδιωτικής του ζωής και επικοινωνίας.»</a:t>
            </a:r>
          </a:p>
          <a:p>
            <a:pPr>
              <a:lnSpc>
                <a:spcPct val="150000"/>
              </a:lnSpc>
              <a:spcBef>
                <a:spcPts val="600"/>
              </a:spcBef>
            </a:pPr>
            <a:endParaRPr lang="en-US" dirty="0">
              <a:latin typeface="Trebuchet MS" panose="020B0703020202090204" pitchFamily="34" charset="0"/>
            </a:endParaRPr>
          </a:p>
        </p:txBody>
      </p:sp>
      <p:pic>
        <p:nvPicPr>
          <p:cNvPr id="18" name="Picture 17">
            <a:extLst>
              <a:ext uri="{FF2B5EF4-FFF2-40B4-BE49-F238E27FC236}">
                <a16:creationId xmlns:a16="http://schemas.microsoft.com/office/drawing/2014/main" id="{8316EE26-0629-4094-90CB-0B59B1D3B50F}"/>
              </a:ext>
            </a:extLst>
          </p:cNvPr>
          <p:cNvPicPr>
            <a:picLocks noChangeAspect="1"/>
          </p:cNvPicPr>
          <p:nvPr/>
        </p:nvPicPr>
        <p:blipFill rotWithShape="1">
          <a:blip r:embed="rId4">
            <a:duotone>
              <a:schemeClr val="accent3">
                <a:shade val="45000"/>
                <a:satMod val="135000"/>
              </a:schemeClr>
              <a:prstClr val="white"/>
            </a:duotone>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t="54206" r="91006" b="-7006"/>
          <a:stretch/>
        </p:blipFill>
        <p:spPr>
          <a:xfrm>
            <a:off x="409279" y="6118777"/>
            <a:ext cx="871989" cy="678261"/>
          </a:xfrm>
          <a:prstGeom prst="rect">
            <a:avLst/>
          </a:prstGeom>
        </p:spPr>
      </p:pic>
    </p:spTree>
    <p:extLst>
      <p:ext uri="{BB962C8B-B14F-4D97-AF65-F5344CB8AC3E}">
        <p14:creationId xmlns:p14="http://schemas.microsoft.com/office/powerpoint/2010/main" val="2712361297"/>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pPr algn="ctr"/>
            <a:r>
              <a:rPr lang="el-GR" sz="2800" b="1" dirty="0">
                <a:solidFill>
                  <a:srgbClr val="FE8554"/>
                </a:solidFill>
                <a:latin typeface="Trebuchet MS" panose="020B0703020202090204" pitchFamily="34" charset="0"/>
              </a:rPr>
              <a:t>Θεωρία δικονομικών απαγορεύσεων 14/16</a:t>
            </a:r>
            <a:endParaRPr lang="en-US" sz="2800" b="1" dirty="0">
              <a:solidFill>
                <a:srgbClr val="FE8554"/>
              </a:solidFill>
              <a:latin typeface="Trebuchet MS" panose="020B0703020202090204" pitchFamily="34" charset="0"/>
            </a:endParaRP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3">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9" name="TextBox 18"/>
          <p:cNvSpPr txBox="1"/>
          <p:nvPr/>
        </p:nvSpPr>
        <p:spPr>
          <a:xfrm>
            <a:off x="11575483" y="5977688"/>
            <a:ext cx="342900" cy="369332"/>
          </a:xfrm>
          <a:prstGeom prst="rect">
            <a:avLst/>
          </a:prstGeom>
          <a:noFill/>
        </p:spPr>
        <p:txBody>
          <a:bodyPr wrap="square" rtlCol="0">
            <a:spAutoFit/>
          </a:bodyPr>
          <a:lstStyle/>
          <a:p>
            <a:r>
              <a:rPr lang="en-GB" dirty="0">
                <a:solidFill>
                  <a:schemeClr val="bg2">
                    <a:lumMod val="75000"/>
                  </a:schemeClr>
                </a:solidFill>
              </a:rPr>
              <a:t>3</a:t>
            </a:r>
            <a:endParaRPr lang="en-US" dirty="0">
              <a:solidFill>
                <a:schemeClr val="bg2">
                  <a:lumMod val="75000"/>
                </a:schemeClr>
              </a:solidFill>
            </a:endParaRPr>
          </a:p>
        </p:txBody>
      </p:sp>
      <p:sp>
        <p:nvSpPr>
          <p:cNvPr id="10" name="Content Placeholder 9"/>
          <p:cNvSpPr>
            <a:spLocks noGrp="1"/>
          </p:cNvSpPr>
          <p:nvPr>
            <p:ph sz="quarter" idx="12"/>
          </p:nvPr>
        </p:nvSpPr>
        <p:spPr>
          <a:xfrm>
            <a:off x="432138" y="877652"/>
            <a:ext cx="11252635" cy="5284702"/>
          </a:xfrm>
        </p:spPr>
        <p:txBody>
          <a:bodyPr/>
          <a:lstStyle/>
          <a:p>
            <a:pPr>
              <a:lnSpc>
                <a:spcPct val="150000"/>
              </a:lnSpc>
              <a:spcBef>
                <a:spcPts val="600"/>
              </a:spcBef>
            </a:pPr>
            <a:r>
              <a:rPr lang="el-GR" sz="2000" b="1" dirty="0">
                <a:latin typeface="Trebuchet MS" panose="020B0603020202020204" pitchFamily="34" charset="0"/>
              </a:rPr>
              <a:t>Θεωρητικό υπόβαθρο σύμφωνα με την Κυπριακή νομολογία </a:t>
            </a:r>
          </a:p>
          <a:p>
            <a:pPr>
              <a:lnSpc>
                <a:spcPct val="150000"/>
              </a:lnSpc>
              <a:spcBef>
                <a:spcPts val="600"/>
              </a:spcBef>
            </a:pPr>
            <a:endParaRPr lang="el-GR" sz="1800" dirty="0">
              <a:latin typeface="Trebuchet MS" panose="020B0603020202020204" pitchFamily="34" charset="0"/>
            </a:endParaRPr>
          </a:p>
          <a:p>
            <a:pPr>
              <a:lnSpc>
                <a:spcPct val="150000"/>
              </a:lnSpc>
              <a:spcBef>
                <a:spcPts val="600"/>
              </a:spcBef>
            </a:pPr>
            <a:r>
              <a:rPr lang="el-GR" sz="1800" dirty="0">
                <a:latin typeface="Trebuchet MS" panose="020B0603020202020204" pitchFamily="34" charset="0"/>
              </a:rPr>
              <a:t>Στην </a:t>
            </a:r>
            <a:r>
              <a:rPr lang="el-GR" sz="1800" b="1" u="sng" dirty="0" err="1">
                <a:latin typeface="Trebuchet MS" panose="020B0603020202020204" pitchFamily="34" charset="0"/>
              </a:rPr>
              <a:t>Σιάμισιης</a:t>
            </a:r>
            <a:r>
              <a:rPr lang="el-GR" sz="1800" b="1" u="sng" dirty="0">
                <a:latin typeface="Trebuchet MS" panose="020B0603020202020204" pitchFamily="34" charset="0"/>
              </a:rPr>
              <a:t> ν. Αστυνομίας </a:t>
            </a:r>
            <a:r>
              <a:rPr lang="el-GR" sz="1800" dirty="0">
                <a:latin typeface="Trebuchet MS" panose="020B0603020202020204" pitchFamily="34" charset="0"/>
              </a:rPr>
              <a:t>(2011) 2 ΑΑΔ 308, επιβεβαιώθηκε πως</a:t>
            </a:r>
          </a:p>
          <a:p>
            <a:pPr>
              <a:lnSpc>
                <a:spcPct val="150000"/>
              </a:lnSpc>
              <a:spcBef>
                <a:spcPts val="600"/>
              </a:spcBef>
            </a:pPr>
            <a:r>
              <a:rPr lang="el-GR" b="1" dirty="0">
                <a:latin typeface="Trebuchet MS" panose="020B0603020202020204" pitchFamily="34" charset="0"/>
              </a:rPr>
              <a:t>«Στην Κύπρο όμως και σύμφωνα με την απόφαση </a:t>
            </a:r>
            <a:r>
              <a:rPr lang="el-GR" b="1" dirty="0" err="1">
                <a:latin typeface="Trebuchet MS" panose="020B0603020202020204" pitchFamily="34" charset="0"/>
              </a:rPr>
              <a:t>Georgiades</a:t>
            </a:r>
            <a:r>
              <a:rPr lang="el-GR" b="1" dirty="0">
                <a:latin typeface="Trebuchet MS" panose="020B0603020202020204" pitchFamily="34" charset="0"/>
              </a:rPr>
              <a:t> (ανωτέρω) δεν φαίνεται να υπάρχει </a:t>
            </a:r>
          </a:p>
          <a:p>
            <a:pPr>
              <a:lnSpc>
                <a:spcPct val="150000"/>
              </a:lnSpc>
              <a:spcBef>
                <a:spcPts val="600"/>
              </a:spcBef>
            </a:pPr>
            <a:r>
              <a:rPr lang="el-GR" b="1" dirty="0">
                <a:latin typeface="Trebuchet MS" panose="020B0603020202020204" pitchFamily="34" charset="0"/>
              </a:rPr>
              <a:t>οποιαδήποτε διακριτική ευχέρεια του δικαστηρίου η οποία ασκείται σύμφωνα με την αρχή της αναλογικότητας ή τις παρόμοιες αρχές 	που εφαρμόζονται στο κοινό δίκαιο. Από τη στιγμή που υπάρχει παραβίαση συνταγματικά κατοχυρωμένου δικαιώματος, 	το οποίο αφορά το Μέρος ΙΙ του Συντάγματος, τα δικαστήρια δεν έχουν διακριτική ευχέρεια να δεχθούν τέτοια μαρτυρία.»</a:t>
            </a:r>
          </a:p>
          <a:p>
            <a:pPr>
              <a:lnSpc>
                <a:spcPct val="150000"/>
              </a:lnSpc>
              <a:spcBef>
                <a:spcPts val="600"/>
              </a:spcBef>
            </a:pPr>
            <a:endParaRPr lang="en-US" sz="1400" dirty="0">
              <a:latin typeface="Trebuchet MS" panose="020B0603020202020204" pitchFamily="34" charset="0"/>
            </a:endParaRPr>
          </a:p>
          <a:p>
            <a:pPr>
              <a:lnSpc>
                <a:spcPct val="150000"/>
              </a:lnSpc>
              <a:spcBef>
                <a:spcPts val="600"/>
              </a:spcBef>
            </a:pPr>
            <a:r>
              <a:rPr lang="el-GR" sz="1800" dirty="0">
                <a:latin typeface="Trebuchet MS" panose="020B0603020202020204" pitchFamily="34" charset="0"/>
              </a:rPr>
              <a:t>Ουσιαστικά, δηλαδή, υιοθετείται </a:t>
            </a:r>
            <a:r>
              <a:rPr lang="el-GR" sz="1800" b="1" dirty="0">
                <a:latin typeface="Trebuchet MS" panose="020B0603020202020204" pitchFamily="34" charset="0"/>
              </a:rPr>
              <a:t>η θεωρία της αυθύπαρκτης προστασίας του θεμελιώδους δικαιώματος και της ανάγκης προστασίας τους, ανεξαρτήτως συνεπειών. </a:t>
            </a:r>
          </a:p>
          <a:p>
            <a:pPr>
              <a:lnSpc>
                <a:spcPct val="150000"/>
              </a:lnSpc>
              <a:spcBef>
                <a:spcPts val="600"/>
              </a:spcBef>
            </a:pPr>
            <a:endParaRPr lang="en-US" dirty="0">
              <a:latin typeface="Trebuchet MS" panose="020B0703020202090204" pitchFamily="34" charset="0"/>
            </a:endParaRPr>
          </a:p>
        </p:txBody>
      </p:sp>
      <p:pic>
        <p:nvPicPr>
          <p:cNvPr id="18" name="Picture 17">
            <a:extLst>
              <a:ext uri="{FF2B5EF4-FFF2-40B4-BE49-F238E27FC236}">
                <a16:creationId xmlns:a16="http://schemas.microsoft.com/office/drawing/2014/main" id="{41C35CA7-9F00-4491-A9F0-3EBDF347265F}"/>
              </a:ext>
            </a:extLst>
          </p:cNvPr>
          <p:cNvPicPr>
            <a:picLocks noChangeAspect="1"/>
          </p:cNvPicPr>
          <p:nvPr/>
        </p:nvPicPr>
        <p:blipFill rotWithShape="1">
          <a:blip r:embed="rId4">
            <a:duotone>
              <a:schemeClr val="accent3">
                <a:shade val="45000"/>
                <a:satMod val="135000"/>
              </a:schemeClr>
              <a:prstClr val="white"/>
            </a:duotone>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t="54206" r="91006" b="-7006"/>
          <a:stretch/>
        </p:blipFill>
        <p:spPr>
          <a:xfrm>
            <a:off x="409279" y="6118777"/>
            <a:ext cx="871989" cy="678261"/>
          </a:xfrm>
          <a:prstGeom prst="rect">
            <a:avLst/>
          </a:prstGeom>
        </p:spPr>
      </p:pic>
    </p:spTree>
    <p:extLst>
      <p:ext uri="{BB962C8B-B14F-4D97-AF65-F5344CB8AC3E}">
        <p14:creationId xmlns:p14="http://schemas.microsoft.com/office/powerpoint/2010/main" val="320911153"/>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pPr algn="ctr"/>
            <a:r>
              <a:rPr lang="el-GR" sz="2800" b="1" dirty="0">
                <a:solidFill>
                  <a:srgbClr val="FE8554"/>
                </a:solidFill>
                <a:latin typeface="Trebuchet MS" panose="020B0703020202090204" pitchFamily="34" charset="0"/>
              </a:rPr>
              <a:t>Θεωρία δικονομικών απαγορεύσεων </a:t>
            </a:r>
            <a:r>
              <a:rPr lang="en-US" sz="2800" b="1" dirty="0">
                <a:solidFill>
                  <a:srgbClr val="FE8554"/>
                </a:solidFill>
                <a:latin typeface="Trebuchet MS" panose="020B0703020202090204" pitchFamily="34" charset="0"/>
              </a:rPr>
              <a:t>1</a:t>
            </a:r>
            <a:r>
              <a:rPr lang="el-GR" sz="2800" b="1" dirty="0">
                <a:solidFill>
                  <a:srgbClr val="FE8554"/>
                </a:solidFill>
                <a:latin typeface="Trebuchet MS" panose="020B0703020202090204" pitchFamily="34" charset="0"/>
              </a:rPr>
              <a:t>5/16</a:t>
            </a:r>
            <a:endParaRPr lang="en-US" sz="2800" b="1" dirty="0">
              <a:solidFill>
                <a:srgbClr val="FE8554"/>
              </a:solidFill>
              <a:latin typeface="Trebuchet MS" panose="020B0703020202090204" pitchFamily="34" charset="0"/>
            </a:endParaRP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3">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Content Placeholder 9"/>
          <p:cNvSpPr>
            <a:spLocks noGrp="1"/>
          </p:cNvSpPr>
          <p:nvPr>
            <p:ph sz="quarter" idx="12"/>
          </p:nvPr>
        </p:nvSpPr>
        <p:spPr>
          <a:xfrm>
            <a:off x="445801" y="893141"/>
            <a:ext cx="11300397" cy="5284702"/>
          </a:xfrm>
        </p:spPr>
        <p:txBody>
          <a:bodyPr/>
          <a:lstStyle/>
          <a:p>
            <a:pPr>
              <a:lnSpc>
                <a:spcPct val="150000"/>
              </a:lnSpc>
              <a:spcBef>
                <a:spcPts val="600"/>
              </a:spcBef>
            </a:pPr>
            <a:r>
              <a:rPr lang="el-GR" sz="1800" dirty="0">
                <a:latin typeface="Trebuchet MS" panose="020B0603020202020204" pitchFamily="34" charset="0"/>
              </a:rPr>
              <a:t> </a:t>
            </a:r>
          </a:p>
          <a:p>
            <a:pPr>
              <a:lnSpc>
                <a:spcPct val="150000"/>
              </a:lnSpc>
              <a:spcBef>
                <a:spcPts val="600"/>
              </a:spcBef>
            </a:pPr>
            <a:r>
              <a:rPr lang="el-GR" sz="1800" b="1" dirty="0">
                <a:latin typeface="Trebuchet MS" panose="020B0603020202020204" pitchFamily="34" charset="0"/>
              </a:rPr>
              <a:t>Παραβίαση νομοθετικής διάταξης</a:t>
            </a:r>
          </a:p>
          <a:p>
            <a:pPr>
              <a:lnSpc>
                <a:spcPct val="150000"/>
              </a:lnSpc>
              <a:spcBef>
                <a:spcPts val="600"/>
              </a:spcBef>
            </a:pPr>
            <a:r>
              <a:rPr lang="el-GR" dirty="0">
                <a:latin typeface="Trebuchet MS" panose="020B0603020202020204" pitchFamily="34" charset="0"/>
              </a:rPr>
              <a:t>Η αποδοχή ή μη μαρτυρίας που αποκτήθηκε κατά παράβαση νομοθετικής διάταξης δεν </a:t>
            </a:r>
            <a:r>
              <a:rPr lang="el-GR" dirty="0" err="1">
                <a:latin typeface="Trebuchet MS" panose="020B0603020202020204" pitchFamily="34" charset="0"/>
              </a:rPr>
              <a:t>διέπεται</a:t>
            </a:r>
            <a:r>
              <a:rPr lang="el-GR" dirty="0">
                <a:latin typeface="Trebuchet MS" panose="020B0603020202020204" pitchFamily="34" charset="0"/>
              </a:rPr>
              <a:t> από συνταγματική ή άλλη νομοθετική πρόνοια.</a:t>
            </a:r>
          </a:p>
          <a:p>
            <a:pPr>
              <a:lnSpc>
                <a:spcPct val="150000"/>
              </a:lnSpc>
              <a:spcBef>
                <a:spcPts val="600"/>
              </a:spcBef>
            </a:pPr>
            <a:r>
              <a:rPr lang="el-GR" dirty="0">
                <a:latin typeface="Trebuchet MS" panose="020B0603020202020204" pitchFamily="34" charset="0"/>
              </a:rPr>
              <a:t>Σύμφωνα με την θεμελιακή απόφαση </a:t>
            </a:r>
            <a:r>
              <a:rPr lang="el-GR" b="1" u="sng" dirty="0" err="1">
                <a:latin typeface="Trebuchet MS" panose="020B0603020202020204" pitchFamily="34" charset="0"/>
              </a:rPr>
              <a:t>Parris</a:t>
            </a:r>
            <a:r>
              <a:rPr lang="el-GR" b="1" u="sng" dirty="0">
                <a:latin typeface="Trebuchet MS" panose="020B0603020202020204" pitchFamily="34" charset="0"/>
              </a:rPr>
              <a:t> v Δημοκρατίας </a:t>
            </a:r>
            <a:r>
              <a:rPr lang="el-GR" dirty="0">
                <a:latin typeface="Trebuchet MS" panose="020B0603020202020204" pitchFamily="34" charset="0"/>
              </a:rPr>
              <a:t>(1999) 2 ΑΑΔ 186, σε περίπτωση που η παραβίαση αφορά νομοθετική διάταξη, τότε το ζήτημα αφήνεται στη διακριτικής ευχέρειας του Δικαστηρίου, κατά τις αρχές του κοινοδικαίου.</a:t>
            </a:r>
          </a:p>
          <a:p>
            <a:pPr>
              <a:lnSpc>
                <a:spcPct val="150000"/>
              </a:lnSpc>
              <a:spcBef>
                <a:spcPts val="600"/>
              </a:spcBef>
            </a:pPr>
            <a:r>
              <a:rPr lang="en-US" dirty="0">
                <a:latin typeface="Trebuchet MS" panose="020B0603020202020204" pitchFamily="34" charset="0"/>
              </a:rPr>
              <a:t>	</a:t>
            </a:r>
            <a:r>
              <a:rPr lang="el-GR" dirty="0">
                <a:latin typeface="Trebuchet MS" panose="020B0603020202020204" pitchFamily="34" charset="0"/>
              </a:rPr>
              <a:t>- Το γεγονός ότι, η μαρτυρία έχει μεγάλη αποδεικτική αξία δεν την καθιστά απαράδεκτη, τουναντίον 	καθίσταται πιο δύσκολος ο αποκλεισμός της.</a:t>
            </a:r>
          </a:p>
          <a:p>
            <a:pPr>
              <a:lnSpc>
                <a:spcPct val="150000"/>
              </a:lnSpc>
              <a:spcBef>
                <a:spcPts val="600"/>
              </a:spcBef>
            </a:pPr>
            <a:r>
              <a:rPr lang="en-US" dirty="0">
                <a:latin typeface="Trebuchet MS" panose="020B0603020202020204" pitchFamily="34" charset="0"/>
              </a:rPr>
              <a:t>	</a:t>
            </a:r>
            <a:r>
              <a:rPr lang="el-GR" dirty="0">
                <a:latin typeface="Trebuchet MS" panose="020B0603020202020204" pitchFamily="34" charset="0"/>
              </a:rPr>
              <a:t>- Επηρεασμός υπάρχει αν η αποδοχή τέτοιας μαρτυρίας θα καταστήσει τη δίκη μη δίκαιη. Ο δυσμενής 	επηρεασμός έχει σχέση με το «δίκαιο» της δίκης.</a:t>
            </a:r>
          </a:p>
          <a:p>
            <a:pPr>
              <a:lnSpc>
                <a:spcPct val="150000"/>
              </a:lnSpc>
              <a:spcBef>
                <a:spcPts val="600"/>
              </a:spcBef>
            </a:pPr>
            <a:endParaRPr lang="en-US" dirty="0">
              <a:latin typeface="Trebuchet MS" panose="020B0703020202090204" pitchFamily="34" charset="0"/>
            </a:endParaRPr>
          </a:p>
        </p:txBody>
      </p:sp>
      <p:pic>
        <p:nvPicPr>
          <p:cNvPr id="18" name="Picture 17">
            <a:extLst>
              <a:ext uri="{FF2B5EF4-FFF2-40B4-BE49-F238E27FC236}">
                <a16:creationId xmlns:a16="http://schemas.microsoft.com/office/drawing/2014/main" id="{0F717B48-C85B-4BB0-812E-45C504564956}"/>
              </a:ext>
            </a:extLst>
          </p:cNvPr>
          <p:cNvPicPr>
            <a:picLocks noChangeAspect="1"/>
          </p:cNvPicPr>
          <p:nvPr/>
        </p:nvPicPr>
        <p:blipFill rotWithShape="1">
          <a:blip r:embed="rId4">
            <a:duotone>
              <a:schemeClr val="accent3">
                <a:shade val="45000"/>
                <a:satMod val="135000"/>
              </a:schemeClr>
              <a:prstClr val="white"/>
            </a:duotone>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t="54206" r="91006" b="-7006"/>
          <a:stretch/>
        </p:blipFill>
        <p:spPr>
          <a:xfrm>
            <a:off x="409279" y="6118777"/>
            <a:ext cx="871989" cy="678261"/>
          </a:xfrm>
          <a:prstGeom prst="rect">
            <a:avLst/>
          </a:prstGeom>
        </p:spPr>
      </p:pic>
    </p:spTree>
    <p:extLst>
      <p:ext uri="{BB962C8B-B14F-4D97-AF65-F5344CB8AC3E}">
        <p14:creationId xmlns:p14="http://schemas.microsoft.com/office/powerpoint/2010/main" val="2775913784"/>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a:extLst>
              <a:ext uri="{FF2B5EF4-FFF2-40B4-BE49-F238E27FC236}">
                <a16:creationId xmlns:a16="http://schemas.microsoft.com/office/drawing/2014/main" id="{C8BB6074-27D1-4F87-AF37-5506915C8C29}"/>
              </a:ext>
            </a:extLst>
          </p:cNvPr>
          <p:cNvPicPr>
            <a:picLocks noChangeAspect="1"/>
          </p:cNvPicPr>
          <p:nvPr/>
        </p:nvPicPr>
        <p:blipFill rotWithShape="1">
          <a:blip r:embed="rId3">
            <a:duotone>
              <a:schemeClr val="accent3">
                <a:shade val="45000"/>
                <a:satMod val="135000"/>
              </a:schemeClr>
              <a:prstClr val="white"/>
            </a:duotone>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rcRect t="54206" r="91006" b="-7006"/>
          <a:stretch/>
        </p:blipFill>
        <p:spPr>
          <a:xfrm>
            <a:off x="409279" y="6118777"/>
            <a:ext cx="871989" cy="678261"/>
          </a:xfrm>
          <a:prstGeom prst="rect">
            <a:avLst/>
          </a:prstGeom>
        </p:spPr>
      </p:pic>
      <p:sp>
        <p:nvSpPr>
          <p:cNvPr id="6" name="Text Placeholder 5"/>
          <p:cNvSpPr>
            <a:spLocks noGrp="1"/>
          </p:cNvSpPr>
          <p:nvPr>
            <p:ph type="body" sz="quarter" idx="10"/>
          </p:nvPr>
        </p:nvSpPr>
        <p:spPr/>
        <p:txBody>
          <a:bodyPr/>
          <a:lstStyle/>
          <a:p>
            <a:pPr lvl="0" algn="ctr"/>
            <a:r>
              <a:rPr lang="el-GR" sz="2800" b="1" dirty="0">
                <a:solidFill>
                  <a:srgbClr val="FE8554"/>
                </a:solidFill>
                <a:latin typeface="Trebuchet MS" panose="020B0703020202090204" pitchFamily="34" charset="0"/>
              </a:rPr>
              <a:t>Εισαγωγή 2/2 </a:t>
            </a:r>
            <a:endParaRPr lang="en-US" sz="2800" dirty="0">
              <a:solidFill>
                <a:srgbClr val="FE8554"/>
              </a:solidFill>
              <a:latin typeface="Trebuchet MS" panose="020B0703020202090204" pitchFamily="34" charset="0"/>
            </a:endParaRP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5">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Content Placeholder 3"/>
          <p:cNvSpPr>
            <a:spLocks noGrp="1"/>
          </p:cNvSpPr>
          <p:nvPr>
            <p:ph sz="quarter" idx="12"/>
          </p:nvPr>
        </p:nvSpPr>
        <p:spPr>
          <a:xfrm>
            <a:off x="409279" y="1025568"/>
            <a:ext cx="11275495" cy="4973596"/>
          </a:xfrm>
        </p:spPr>
        <p:txBody>
          <a:bodyPr>
            <a:normAutofit fontScale="92500" lnSpcReduction="10000"/>
          </a:bodyPr>
          <a:lstStyle/>
          <a:p>
            <a:pPr>
              <a:lnSpc>
                <a:spcPct val="150000"/>
              </a:lnSpc>
            </a:pPr>
            <a:r>
              <a:rPr lang="el-GR" sz="2000" b="1" dirty="0">
                <a:latin typeface="Trebuchet MS" panose="020B0703020202090204" pitchFamily="34" charset="0"/>
              </a:rPr>
              <a:t>-Ποινική διαδικασία</a:t>
            </a:r>
          </a:p>
          <a:p>
            <a:pPr>
              <a:lnSpc>
                <a:spcPct val="150000"/>
              </a:lnSpc>
            </a:pPr>
            <a:endParaRPr lang="en-US" sz="2000" b="1" dirty="0">
              <a:latin typeface="Trebuchet MS" panose="020B0703020202090204" pitchFamily="34" charset="0"/>
            </a:endParaRPr>
          </a:p>
          <a:p>
            <a:pPr>
              <a:lnSpc>
                <a:spcPct val="150000"/>
              </a:lnSpc>
            </a:pPr>
            <a:r>
              <a:rPr lang="en-US" sz="2000" b="1" dirty="0">
                <a:latin typeface="Trebuchet MS" panose="020B0703020202090204" pitchFamily="34" charset="0"/>
              </a:rPr>
              <a:t>- </a:t>
            </a:r>
            <a:r>
              <a:rPr lang="el-GR" sz="2000" b="1" dirty="0">
                <a:latin typeface="Trebuchet MS" panose="020B0703020202090204" pitchFamily="34" charset="0"/>
              </a:rPr>
              <a:t>Συστήματα ποινικής διαδικασίας</a:t>
            </a:r>
            <a:endParaRPr lang="en-US" sz="2000" b="1" dirty="0">
              <a:latin typeface="Trebuchet MS" panose="020B0703020202090204" pitchFamily="34" charset="0"/>
            </a:endParaRPr>
          </a:p>
          <a:p>
            <a:pPr algn="l">
              <a:lnSpc>
                <a:spcPct val="150000"/>
              </a:lnSpc>
              <a:spcBef>
                <a:spcPts val="600"/>
              </a:spcBef>
            </a:pPr>
            <a:r>
              <a:rPr lang="el-GR" sz="1800" dirty="0">
                <a:latin typeface="Trebuchet MS" panose="020B0703020202090204" pitchFamily="34" charset="0"/>
              </a:rPr>
              <a:t>Ηπειρωτικό δίκαιο – Εξεταστικό σύστημα απονομής δικαιοσύνης</a:t>
            </a:r>
          </a:p>
          <a:p>
            <a:pPr algn="l">
              <a:lnSpc>
                <a:spcPct val="150000"/>
              </a:lnSpc>
              <a:spcBef>
                <a:spcPts val="600"/>
              </a:spcBef>
            </a:pPr>
            <a:r>
              <a:rPr lang="el-GR" sz="1800" dirty="0" err="1">
                <a:latin typeface="Trebuchet MS" panose="020B0703020202090204" pitchFamily="34" charset="0"/>
              </a:rPr>
              <a:t>Κοινοδίκαιο</a:t>
            </a:r>
            <a:r>
              <a:rPr lang="el-GR" sz="1800" dirty="0">
                <a:latin typeface="Trebuchet MS" panose="020B0703020202090204" pitchFamily="34" charset="0"/>
              </a:rPr>
              <a:t> - Αντιπαραθετικό σύστημα </a:t>
            </a:r>
          </a:p>
          <a:p>
            <a:pPr algn="l">
              <a:lnSpc>
                <a:spcPct val="150000"/>
              </a:lnSpc>
              <a:spcBef>
                <a:spcPts val="600"/>
              </a:spcBef>
            </a:pPr>
            <a:r>
              <a:rPr lang="el-GR" sz="1800" dirty="0" err="1">
                <a:latin typeface="Trebuchet MS" panose="020B0703020202090204" pitchFamily="34" charset="0"/>
              </a:rPr>
              <a:t>Οιωνεί</a:t>
            </a:r>
            <a:r>
              <a:rPr lang="el-GR" sz="1800" dirty="0">
                <a:latin typeface="Trebuchet MS" panose="020B0703020202090204" pitchFamily="34" charset="0"/>
              </a:rPr>
              <a:t> «δικονομική μονομαχία»</a:t>
            </a:r>
          </a:p>
          <a:p>
            <a:pPr algn="l">
              <a:lnSpc>
                <a:spcPct val="150000"/>
              </a:lnSpc>
              <a:spcBef>
                <a:spcPts val="600"/>
              </a:spcBef>
            </a:pPr>
            <a:endParaRPr lang="en-US" sz="2000" b="1" dirty="0">
              <a:latin typeface="Trebuchet MS" panose="020B0703020202090204" pitchFamily="34" charset="0"/>
            </a:endParaRPr>
          </a:p>
          <a:p>
            <a:pPr>
              <a:lnSpc>
                <a:spcPct val="150000"/>
              </a:lnSpc>
            </a:pPr>
            <a:r>
              <a:rPr lang="en-US" sz="2000" b="1" dirty="0">
                <a:latin typeface="Trebuchet MS" panose="020B0703020202090204" pitchFamily="34" charset="0"/>
              </a:rPr>
              <a:t>- </a:t>
            </a:r>
            <a:r>
              <a:rPr lang="el-GR" sz="2000" b="1" dirty="0">
                <a:latin typeface="Trebuchet MS" panose="020B0703020202090204" pitchFamily="34" charset="0"/>
              </a:rPr>
              <a:t>Σκοποί διαδικασίας </a:t>
            </a:r>
            <a:endParaRPr lang="en-US" sz="2000" b="1" dirty="0">
              <a:latin typeface="Trebuchet MS" panose="020B0703020202090204" pitchFamily="34" charset="0"/>
            </a:endParaRPr>
          </a:p>
          <a:p>
            <a:pPr>
              <a:lnSpc>
                <a:spcPct val="150000"/>
              </a:lnSpc>
            </a:pPr>
            <a:r>
              <a:rPr lang="el-GR" sz="1800" dirty="0">
                <a:latin typeface="Trebuchet MS" panose="020B0703020202090204" pitchFamily="34" charset="0"/>
              </a:rPr>
              <a:t>(α) “</a:t>
            </a:r>
            <a:r>
              <a:rPr lang="en-GB" sz="1800" i="1" dirty="0">
                <a:latin typeface="Trebuchet MS" panose="020B0703020202090204" pitchFamily="34" charset="0"/>
              </a:rPr>
              <a:t>crime control </a:t>
            </a:r>
            <a:r>
              <a:rPr lang="en-US" sz="1800" i="1" dirty="0">
                <a:latin typeface="Trebuchet MS" panose="020B0703020202090204" pitchFamily="34" charset="0"/>
              </a:rPr>
              <a:t>theory</a:t>
            </a:r>
            <a:r>
              <a:rPr lang="el-GR" sz="1800" dirty="0">
                <a:latin typeface="Trebuchet MS" panose="020B0703020202090204" pitchFamily="34" charset="0"/>
              </a:rPr>
              <a:t>” </a:t>
            </a:r>
          </a:p>
          <a:p>
            <a:pPr>
              <a:lnSpc>
                <a:spcPct val="150000"/>
              </a:lnSpc>
            </a:pPr>
            <a:r>
              <a:rPr lang="el-GR" sz="1800" dirty="0">
                <a:latin typeface="Trebuchet MS" panose="020B0703020202090204" pitchFamily="34" charset="0"/>
              </a:rPr>
              <a:t>(β) «</a:t>
            </a:r>
            <a:r>
              <a:rPr lang="en-GB" sz="1800" i="1" dirty="0">
                <a:latin typeface="Trebuchet MS" panose="020B0703020202090204" pitchFamily="34" charset="0"/>
              </a:rPr>
              <a:t>just deserts </a:t>
            </a:r>
            <a:r>
              <a:rPr lang="en-US" sz="1800" i="1" dirty="0">
                <a:latin typeface="Trebuchet MS" panose="020B0703020202090204" pitchFamily="34" charset="0"/>
              </a:rPr>
              <a:t>theory</a:t>
            </a:r>
            <a:r>
              <a:rPr lang="el-GR" sz="1800" dirty="0">
                <a:latin typeface="Trebuchet MS" panose="020B0703020202090204" pitchFamily="34" charset="0"/>
              </a:rPr>
              <a:t>» </a:t>
            </a:r>
            <a:endParaRPr lang="en-US" dirty="0"/>
          </a:p>
        </p:txBody>
      </p:sp>
    </p:spTree>
    <p:extLst>
      <p:ext uri="{BB962C8B-B14F-4D97-AF65-F5344CB8AC3E}">
        <p14:creationId xmlns:p14="http://schemas.microsoft.com/office/powerpoint/2010/main" val="2011133026"/>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3">
                                            <p:txEl>
                                              <p:pRg st="0" end="0"/>
                                            </p:txEl>
                                          </p:spTgt>
                                        </p:tgtEl>
                                        <p:attrNameLst>
                                          <p:attrName>style.visibility</p:attrName>
                                        </p:attrNameLst>
                                      </p:cBhvr>
                                      <p:to>
                                        <p:strVal val="visible"/>
                                      </p:to>
                                    </p:set>
                                    <p:animEffect transition="in" filter="fade">
                                      <p:cBhvr>
                                        <p:cTn id="7" dur="500"/>
                                        <p:tgtEl>
                                          <p:spTgt spid="2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3">
                                            <p:txEl>
                                              <p:pRg st="2" end="2"/>
                                            </p:txEl>
                                          </p:spTgt>
                                        </p:tgtEl>
                                        <p:attrNameLst>
                                          <p:attrName>style.visibility</p:attrName>
                                        </p:attrNameLst>
                                      </p:cBhvr>
                                      <p:to>
                                        <p:strVal val="visible"/>
                                      </p:to>
                                    </p:set>
                                    <p:animEffect transition="in" filter="fade">
                                      <p:cBhvr>
                                        <p:cTn id="10" dur="500"/>
                                        <p:tgtEl>
                                          <p:spTgt spid="2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3">
                                            <p:txEl>
                                              <p:pRg st="3" end="3"/>
                                            </p:txEl>
                                          </p:spTgt>
                                        </p:tgtEl>
                                        <p:attrNameLst>
                                          <p:attrName>style.visibility</p:attrName>
                                        </p:attrNameLst>
                                      </p:cBhvr>
                                      <p:to>
                                        <p:strVal val="visible"/>
                                      </p:to>
                                    </p:set>
                                    <p:animEffect transition="in" filter="fade">
                                      <p:cBhvr>
                                        <p:cTn id="13" dur="500"/>
                                        <p:tgtEl>
                                          <p:spTgt spid="2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23">
                                            <p:txEl>
                                              <p:pRg st="4" end="4"/>
                                            </p:txEl>
                                          </p:spTgt>
                                        </p:tgtEl>
                                        <p:attrNameLst>
                                          <p:attrName>style.visibility</p:attrName>
                                        </p:attrNameLst>
                                      </p:cBhvr>
                                      <p:to>
                                        <p:strVal val="visible"/>
                                      </p:to>
                                    </p:set>
                                    <p:animEffect transition="in" filter="fade">
                                      <p:cBhvr>
                                        <p:cTn id="16" dur="500"/>
                                        <p:tgtEl>
                                          <p:spTgt spid="23">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23">
                                            <p:txEl>
                                              <p:pRg st="5" end="5"/>
                                            </p:txEl>
                                          </p:spTgt>
                                        </p:tgtEl>
                                        <p:attrNameLst>
                                          <p:attrName>style.visibility</p:attrName>
                                        </p:attrNameLst>
                                      </p:cBhvr>
                                      <p:to>
                                        <p:strVal val="visible"/>
                                      </p:to>
                                    </p:set>
                                    <p:animEffect transition="in" filter="fade">
                                      <p:cBhvr>
                                        <p:cTn id="19" dur="500"/>
                                        <p:tgtEl>
                                          <p:spTgt spid="23">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23">
                                            <p:txEl>
                                              <p:pRg st="7" end="7"/>
                                            </p:txEl>
                                          </p:spTgt>
                                        </p:tgtEl>
                                        <p:attrNameLst>
                                          <p:attrName>style.visibility</p:attrName>
                                        </p:attrNameLst>
                                      </p:cBhvr>
                                      <p:to>
                                        <p:strVal val="visible"/>
                                      </p:to>
                                    </p:set>
                                    <p:animEffect transition="in" filter="fade">
                                      <p:cBhvr>
                                        <p:cTn id="22" dur="500"/>
                                        <p:tgtEl>
                                          <p:spTgt spid="23">
                                            <p:txEl>
                                              <p:pRg st="7" end="7"/>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3">
                                            <p:txEl>
                                              <p:pRg st="8" end="8"/>
                                            </p:txEl>
                                          </p:spTgt>
                                        </p:tgtEl>
                                        <p:attrNameLst>
                                          <p:attrName>style.visibility</p:attrName>
                                        </p:attrNameLst>
                                      </p:cBhvr>
                                      <p:to>
                                        <p:strVal val="visible"/>
                                      </p:to>
                                    </p:set>
                                    <p:animEffect transition="in" filter="fade">
                                      <p:cBhvr>
                                        <p:cTn id="25" dur="500"/>
                                        <p:tgtEl>
                                          <p:spTgt spid="23">
                                            <p:txEl>
                                              <p:pRg st="8" end="8"/>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23">
                                            <p:txEl>
                                              <p:pRg st="9" end="9"/>
                                            </p:txEl>
                                          </p:spTgt>
                                        </p:tgtEl>
                                        <p:attrNameLst>
                                          <p:attrName>style.visibility</p:attrName>
                                        </p:attrNameLst>
                                      </p:cBhvr>
                                      <p:to>
                                        <p:strVal val="visible"/>
                                      </p:to>
                                    </p:set>
                                    <p:animEffect transition="in" filter="fade">
                                      <p:cBhvr>
                                        <p:cTn id="28" dur="500"/>
                                        <p:tgtEl>
                                          <p:spTgt spid="2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542390" y="209124"/>
            <a:ext cx="11009271" cy="642938"/>
          </a:xfrm>
        </p:spPr>
        <p:txBody>
          <a:bodyPr/>
          <a:lstStyle/>
          <a:p>
            <a:pPr algn="ctr"/>
            <a:r>
              <a:rPr lang="el-GR" sz="2800" b="1" dirty="0">
                <a:solidFill>
                  <a:srgbClr val="FE8554"/>
                </a:solidFill>
                <a:latin typeface="Trebuchet MS" panose="020B0703020202090204" pitchFamily="34" charset="0"/>
              </a:rPr>
              <a:t>Θεωρία δικονομικών απαγορεύσεων </a:t>
            </a:r>
            <a:r>
              <a:rPr lang="en-US" sz="2800" b="1" dirty="0">
                <a:solidFill>
                  <a:srgbClr val="FE8554"/>
                </a:solidFill>
                <a:latin typeface="Trebuchet MS" panose="020B0703020202090204" pitchFamily="34" charset="0"/>
              </a:rPr>
              <a:t>16</a:t>
            </a:r>
            <a:r>
              <a:rPr lang="el-GR" sz="2800" b="1" dirty="0">
                <a:solidFill>
                  <a:srgbClr val="FE8554"/>
                </a:solidFill>
                <a:latin typeface="Trebuchet MS" panose="020B0703020202090204" pitchFamily="34" charset="0"/>
              </a:rPr>
              <a:t>/16</a:t>
            </a:r>
            <a:endParaRPr lang="en-US" sz="2800" b="1" dirty="0">
              <a:solidFill>
                <a:srgbClr val="FE8554"/>
              </a:solidFill>
              <a:latin typeface="Trebuchet MS" panose="020B0703020202090204" pitchFamily="34" charset="0"/>
            </a:endParaRP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3">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Content Placeholder 9"/>
          <p:cNvSpPr>
            <a:spLocks noGrp="1"/>
          </p:cNvSpPr>
          <p:nvPr>
            <p:ph sz="quarter" idx="12"/>
          </p:nvPr>
        </p:nvSpPr>
        <p:spPr>
          <a:xfrm>
            <a:off x="432139" y="735097"/>
            <a:ext cx="11486244" cy="5222820"/>
          </a:xfrm>
        </p:spPr>
        <p:txBody>
          <a:bodyPr/>
          <a:lstStyle/>
          <a:p>
            <a:pPr algn="ctr">
              <a:lnSpc>
                <a:spcPct val="150000"/>
              </a:lnSpc>
            </a:pPr>
            <a:r>
              <a:rPr lang="el-GR" b="1" u="sng" dirty="0">
                <a:latin typeface="Trebuchet MS" panose="020B0603020202020204" pitchFamily="34" charset="0"/>
              </a:rPr>
              <a:t>Δημοκρατία ν. </a:t>
            </a:r>
            <a:r>
              <a:rPr lang="el-GR" b="1" u="sng" dirty="0" err="1">
                <a:latin typeface="Trebuchet MS" panose="020B0603020202020204" pitchFamily="34" charset="0"/>
              </a:rPr>
              <a:t>Σιμιανός</a:t>
            </a:r>
            <a:r>
              <a:rPr lang="el-GR" b="1" u="sng" dirty="0">
                <a:latin typeface="Trebuchet MS" panose="020B0603020202020204" pitchFamily="34" charset="0"/>
              </a:rPr>
              <a:t> και άλλος </a:t>
            </a:r>
            <a:r>
              <a:rPr lang="el-GR" dirty="0">
                <a:latin typeface="Trebuchet MS" panose="020B0603020202020204" pitchFamily="34" charset="0"/>
              </a:rPr>
              <a:t>(1999) 2 ΑΑΔ 537 και </a:t>
            </a:r>
            <a:r>
              <a:rPr lang="el-GR" b="1" u="sng" dirty="0">
                <a:latin typeface="Trebuchet MS" panose="020B0603020202020204" pitchFamily="34" charset="0"/>
              </a:rPr>
              <a:t>Δημοκρατία v. Αεροπόρου κ.ά. </a:t>
            </a:r>
            <a:r>
              <a:rPr lang="el-GR" dirty="0">
                <a:latin typeface="Trebuchet MS" panose="020B0603020202020204" pitchFamily="34" charset="0"/>
              </a:rPr>
              <a:t>(1998) 2 ΑΑΔ 87</a:t>
            </a:r>
          </a:p>
          <a:p>
            <a:pPr>
              <a:lnSpc>
                <a:spcPct val="150000"/>
              </a:lnSpc>
            </a:pPr>
            <a:r>
              <a:rPr lang="el-GR" dirty="0">
                <a:latin typeface="Trebuchet MS" panose="020B0603020202020204" pitchFamily="34" charset="0"/>
              </a:rPr>
              <a:t>Η Ολομέλεια του Ανωτάτου Δικαστηρίου αποφεύγει να εξετάσει τη συνταγματικότητα οποιασδήποτε νομοθετικής διάταξης του εν λόγω Νόμου με τις διατάξεις των άρθρων 15 και 17 του Συντάγματος. Κρίθηκε πανομοιότυπα πως στη βάση των ρητών διατάξεων των άρθρων 3 και 16 του Νόμου, δεν επιτρεπόταν η προσαγωγή μαρτυρίας, η οποία περιέχει στοιχεία για τηλεφωνικές κλήσεις, εκτός για το συγκεκριμένο σκοπό διεκδίκησης τελών από τους συνδρομητές της Αρχής.</a:t>
            </a:r>
          </a:p>
          <a:p>
            <a:pPr>
              <a:lnSpc>
                <a:spcPct val="150000"/>
              </a:lnSpc>
            </a:pPr>
            <a:r>
              <a:rPr lang="el-GR" dirty="0">
                <a:latin typeface="Trebuchet MS" panose="020B0603020202020204" pitchFamily="34" charset="0"/>
              </a:rPr>
              <a:t>Το ερώτημα που τίθεται είναι κατά πόσο η θεωρούμενη παραβίαση Νόμου που καθιστά ανεπίτρεπτη την κατάθεση του περιεχομένου επικοινωνίας σε ποινική διαδικασία, δεν μπορούσε να θεραπευτεί με τις αρχές που έθεσε η </a:t>
            </a:r>
            <a:r>
              <a:rPr lang="el-GR" b="1" u="sng" dirty="0" err="1">
                <a:latin typeface="Trebuchet MS" panose="020B0603020202020204" pitchFamily="34" charset="0"/>
              </a:rPr>
              <a:t>Parris</a:t>
            </a:r>
            <a:r>
              <a:rPr lang="el-GR" dirty="0">
                <a:latin typeface="Trebuchet MS" panose="020B0603020202020204" pitchFamily="34" charset="0"/>
              </a:rPr>
              <a:t>, πιο πάνω.</a:t>
            </a:r>
          </a:p>
          <a:p>
            <a:pPr>
              <a:lnSpc>
                <a:spcPct val="150000"/>
              </a:lnSpc>
            </a:pPr>
            <a:r>
              <a:rPr lang="el-GR" b="1" dirty="0">
                <a:latin typeface="Trebuchet MS" panose="020B0603020202020204" pitchFamily="34" charset="0"/>
              </a:rPr>
              <a:t>Ποια ήταν η ειδοποιός διαφορά που οδήγησε σε απόλυτη ακυρότητα</a:t>
            </a:r>
            <a:r>
              <a:rPr lang="el-GR" dirty="0">
                <a:latin typeface="Trebuchet MS" panose="020B0603020202020204" pitchFamily="34" charset="0"/>
              </a:rPr>
              <a:t>, ως γίνεται και σε περίπτωση παραβίασης συνταγματικού δικαιώματος; </a:t>
            </a:r>
          </a:p>
          <a:p>
            <a:pPr>
              <a:lnSpc>
                <a:spcPct val="150000"/>
              </a:lnSpc>
            </a:pPr>
            <a:r>
              <a:rPr lang="el-GR" dirty="0">
                <a:latin typeface="Trebuchet MS" panose="020B0603020202020204" pitchFamily="34" charset="0"/>
              </a:rPr>
              <a:t>Μήπως η ρητή πρόνοια του άρθρου 16 ή η ποινικοποίηση αυτής της συμπεριφοράς στο άρθρο 3 του Νόμου; Το ζήτημα δεν είναι ευκρινές και καθίσταται ιδιαίτερα προβληματικό, από το γεγονός πως, σε περίπτωση παραβίασης νόμου, θεωρείται απ’ όλα τα Δικαστήρια, ως καθοδηγητική, η απόφαση </a:t>
            </a:r>
            <a:r>
              <a:rPr lang="el-GR" b="1" u="sng" dirty="0" err="1">
                <a:latin typeface="Trebuchet MS" panose="020B0603020202020204" pitchFamily="34" charset="0"/>
              </a:rPr>
              <a:t>Parris</a:t>
            </a:r>
            <a:r>
              <a:rPr lang="el-GR" dirty="0">
                <a:latin typeface="Trebuchet MS" panose="020B0603020202020204" pitchFamily="34" charset="0"/>
              </a:rPr>
              <a:t> και όχι ο αποφάσεις στις υποθέσεις </a:t>
            </a:r>
            <a:r>
              <a:rPr lang="el-GR" b="1" u="sng" dirty="0">
                <a:latin typeface="Trebuchet MS" panose="020B0603020202020204" pitchFamily="34" charset="0"/>
              </a:rPr>
              <a:t>Αεροπόρου</a:t>
            </a:r>
            <a:r>
              <a:rPr lang="el-GR" dirty="0">
                <a:latin typeface="Trebuchet MS" panose="020B0603020202020204" pitchFamily="34" charset="0"/>
              </a:rPr>
              <a:t> και </a:t>
            </a:r>
            <a:r>
              <a:rPr lang="el-GR" b="1" u="sng" dirty="0" err="1">
                <a:latin typeface="Trebuchet MS" panose="020B0603020202020204" pitchFamily="34" charset="0"/>
              </a:rPr>
              <a:t>Σιμιανού</a:t>
            </a:r>
            <a:r>
              <a:rPr lang="el-GR" dirty="0">
                <a:latin typeface="Trebuchet MS" panose="020B0603020202020204" pitchFamily="34" charset="0"/>
              </a:rPr>
              <a:t>.</a:t>
            </a:r>
          </a:p>
          <a:p>
            <a:pPr>
              <a:lnSpc>
                <a:spcPct val="150000"/>
              </a:lnSpc>
            </a:pPr>
            <a:endParaRPr lang="en-US" sz="1800" dirty="0">
              <a:latin typeface="Trebuchet MS" panose="020B0703020202090204" pitchFamily="34" charset="0"/>
            </a:endParaRPr>
          </a:p>
        </p:txBody>
      </p:sp>
      <p:pic>
        <p:nvPicPr>
          <p:cNvPr id="18" name="Picture 17">
            <a:extLst>
              <a:ext uri="{FF2B5EF4-FFF2-40B4-BE49-F238E27FC236}">
                <a16:creationId xmlns:a16="http://schemas.microsoft.com/office/drawing/2014/main" id="{DB21639D-19CF-4A5E-AE1E-EC3EFB276DFE}"/>
              </a:ext>
            </a:extLst>
          </p:cNvPr>
          <p:cNvPicPr>
            <a:picLocks noChangeAspect="1"/>
          </p:cNvPicPr>
          <p:nvPr/>
        </p:nvPicPr>
        <p:blipFill rotWithShape="1">
          <a:blip r:embed="rId4">
            <a:duotone>
              <a:schemeClr val="accent3">
                <a:shade val="45000"/>
                <a:satMod val="135000"/>
              </a:schemeClr>
              <a:prstClr val="white"/>
            </a:duotone>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t="54206" r="91006" b="-7006"/>
          <a:stretch/>
        </p:blipFill>
        <p:spPr>
          <a:xfrm>
            <a:off x="409279" y="6118777"/>
            <a:ext cx="871989" cy="678261"/>
          </a:xfrm>
          <a:prstGeom prst="rect">
            <a:avLst/>
          </a:prstGeom>
        </p:spPr>
      </p:pic>
    </p:spTree>
    <p:extLst>
      <p:ext uri="{BB962C8B-B14F-4D97-AF65-F5344CB8AC3E}">
        <p14:creationId xmlns:p14="http://schemas.microsoft.com/office/powerpoint/2010/main" val="94751460"/>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542390" y="209124"/>
            <a:ext cx="11009271" cy="642938"/>
          </a:xfrm>
        </p:spPr>
        <p:txBody>
          <a:bodyPr/>
          <a:lstStyle/>
          <a:p>
            <a:pPr algn="ctr"/>
            <a:r>
              <a:rPr lang="el-GR" sz="2800" b="1" dirty="0">
                <a:solidFill>
                  <a:srgbClr val="FE8554"/>
                </a:solidFill>
                <a:latin typeface="Trebuchet MS" panose="020B0703020202090204" pitchFamily="34" charset="0"/>
              </a:rPr>
              <a:t>Παραβίαση Συντάγματος: Απόλυτη ακυρότητα</a:t>
            </a:r>
            <a:endParaRPr lang="en-US" sz="2800" b="1" dirty="0">
              <a:solidFill>
                <a:srgbClr val="FE8554"/>
              </a:solidFill>
              <a:latin typeface="Trebuchet MS" panose="020B0703020202090204" pitchFamily="34" charset="0"/>
            </a:endParaRP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3">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Content Placeholder 9"/>
          <p:cNvSpPr>
            <a:spLocks noGrp="1"/>
          </p:cNvSpPr>
          <p:nvPr>
            <p:ph sz="quarter" idx="12"/>
          </p:nvPr>
        </p:nvSpPr>
        <p:spPr>
          <a:xfrm>
            <a:off x="432139" y="735097"/>
            <a:ext cx="11486244" cy="5222820"/>
          </a:xfrm>
        </p:spPr>
        <p:txBody>
          <a:bodyPr/>
          <a:lstStyle/>
          <a:p>
            <a:pPr lvl="0">
              <a:lnSpc>
                <a:spcPct val="150000"/>
              </a:lnSpc>
            </a:pPr>
            <a:endParaRPr lang="el-GR" sz="1800" b="1" dirty="0">
              <a:latin typeface="Trebuchet MS" panose="020B0603020202020204" pitchFamily="34" charset="0"/>
              <a:sym typeface="Symbol" panose="05050102010706020507" pitchFamily="18" charset="2"/>
            </a:endParaRPr>
          </a:p>
          <a:p>
            <a:pPr lvl="0">
              <a:lnSpc>
                <a:spcPct val="150000"/>
              </a:lnSpc>
            </a:pPr>
            <a:r>
              <a:rPr lang="el-GR" sz="1800" b="1" dirty="0">
                <a:latin typeface="Trebuchet MS" panose="020B0603020202020204" pitchFamily="34" charset="0"/>
                <a:sym typeface="Symbol" panose="05050102010706020507" pitchFamily="18" charset="2"/>
              </a:rPr>
              <a:t>«η διακριτική ευχέρεια που παρέχεται στα Αγγλικά Δικαστήρια να δεχθούν ή να απορρίψουν μια τέτοια μαρτυρία είναι ακατανόητη στην Κύπρο, όπου τα </a:t>
            </a:r>
            <a:r>
              <a:rPr lang="el-GR" sz="1800" b="1" dirty="0">
                <a:solidFill>
                  <a:srgbClr val="FF0000"/>
                </a:solidFill>
                <a:latin typeface="Trebuchet MS" panose="020B0603020202020204" pitchFamily="34" charset="0"/>
                <a:sym typeface="Symbol" panose="05050102010706020507" pitchFamily="18" charset="2"/>
              </a:rPr>
              <a:t>βασικά ανθρώπινα δικαιώματα διασφαλίζονται ρητά από συνταγματικές πρόνοιες</a:t>
            </a:r>
            <a:r>
              <a:rPr lang="el-GR" sz="1800" b="1" dirty="0">
                <a:latin typeface="Trebuchet MS" panose="020B0603020202020204" pitchFamily="34" charset="0"/>
                <a:sym typeface="Symbol" panose="05050102010706020507" pitchFamily="18" charset="2"/>
              </a:rPr>
              <a:t> που δεν επιδέχονται δικαστικές παρεμβάσεις.»</a:t>
            </a:r>
          </a:p>
          <a:p>
            <a:pPr algn="r">
              <a:lnSpc>
                <a:spcPct val="150000"/>
              </a:lnSpc>
            </a:pPr>
            <a:r>
              <a:rPr lang="el-GR" sz="1800" b="1" u="sng" dirty="0">
                <a:latin typeface="Trebuchet MS" panose="020B0603020202020204" pitchFamily="34" charset="0"/>
                <a:sym typeface="Symbol" panose="05050102010706020507" pitchFamily="18" charset="2"/>
              </a:rPr>
              <a:t>Αστυνομία v Γεωργιάδης </a:t>
            </a:r>
            <a:r>
              <a:rPr lang="el-GR" sz="1800" dirty="0">
                <a:latin typeface="Trebuchet MS" panose="020B0603020202020204" pitchFamily="34" charset="0"/>
                <a:sym typeface="Symbol" panose="05050102010706020507" pitchFamily="18" charset="2"/>
              </a:rPr>
              <a:t>(1983) 2 CLR 33</a:t>
            </a:r>
          </a:p>
          <a:p>
            <a:pPr lvl="0">
              <a:lnSpc>
                <a:spcPct val="150000"/>
              </a:lnSpc>
            </a:pPr>
            <a:endParaRPr lang="el-GR" sz="1800" b="1" dirty="0">
              <a:latin typeface="Trebuchet MS" panose="020B0603020202020204" pitchFamily="34" charset="0"/>
              <a:sym typeface="Symbol" panose="05050102010706020507" pitchFamily="18" charset="2"/>
            </a:endParaRPr>
          </a:p>
          <a:p>
            <a:pPr lvl="0">
              <a:lnSpc>
                <a:spcPct val="150000"/>
              </a:lnSpc>
            </a:pPr>
            <a:r>
              <a:rPr lang="el-GR" sz="1800" b="1" dirty="0">
                <a:latin typeface="Trebuchet MS" panose="020B0603020202020204" pitchFamily="34" charset="0"/>
                <a:sym typeface="Symbol" panose="05050102010706020507" pitchFamily="18" charset="2"/>
              </a:rPr>
              <a:t>«Ο αποκλεισμός μαρτυρίας η οποία λαμβάνεται κατά παράβαση των θεμελιωδών δικαιωμάτων και ελευθεριών του ανθρώπου (εκτός εκεί που η παρέκκλιση εξουσιοδοτείται με το νόμο για τους σκοπούς που καθορίζει το Σύνταγμα) είναι </a:t>
            </a:r>
            <a:r>
              <a:rPr lang="el-GR" sz="1800" b="1" dirty="0">
                <a:solidFill>
                  <a:srgbClr val="FF0000"/>
                </a:solidFill>
                <a:latin typeface="Trebuchet MS" panose="020B0603020202020204" pitchFamily="34" charset="0"/>
                <a:sym typeface="Symbol" panose="05050102010706020507" pitchFamily="18" charset="2"/>
              </a:rPr>
              <a:t>απόλυτος και δεν επιδέχεται κανένα συμβιβασμό ή εξαίρεση</a:t>
            </a:r>
            <a:r>
              <a:rPr lang="el-GR" sz="1800" b="1" dirty="0">
                <a:latin typeface="Trebuchet MS" panose="020B0603020202020204" pitchFamily="34" charset="0"/>
                <a:sym typeface="Symbol" panose="05050102010706020507" pitchFamily="18" charset="2"/>
              </a:rPr>
              <a:t>.»</a:t>
            </a:r>
          </a:p>
          <a:p>
            <a:pPr algn="r">
              <a:lnSpc>
                <a:spcPct val="150000"/>
              </a:lnSpc>
            </a:pPr>
            <a:r>
              <a:rPr lang="el-GR" sz="1800" b="1" u="sng" dirty="0">
                <a:latin typeface="Trebuchet MS" panose="020B0603020202020204" pitchFamily="34" charset="0"/>
                <a:sym typeface="Symbol" panose="05050102010706020507" pitchFamily="18" charset="2"/>
              </a:rPr>
              <a:t>Αστυνομία ν. </a:t>
            </a:r>
            <a:r>
              <a:rPr lang="el-GR" sz="1800" b="1" u="sng" dirty="0" err="1">
                <a:latin typeface="Trebuchet MS" panose="020B0603020202020204" pitchFamily="34" charset="0"/>
                <a:sym typeface="Symbol" panose="05050102010706020507" pitchFamily="18" charset="2"/>
              </a:rPr>
              <a:t>Γιάλλουρος</a:t>
            </a:r>
            <a:r>
              <a:rPr lang="el-GR" sz="1800" b="1" u="sng" dirty="0">
                <a:latin typeface="Trebuchet MS" panose="020B0603020202020204" pitchFamily="34" charset="0"/>
                <a:sym typeface="Symbol" panose="05050102010706020507" pitchFamily="18" charset="2"/>
              </a:rPr>
              <a:t> (</a:t>
            </a:r>
            <a:r>
              <a:rPr lang="el-GR" sz="1800" dirty="0">
                <a:latin typeface="Trebuchet MS" panose="020B0603020202020204" pitchFamily="34" charset="0"/>
                <a:sym typeface="Symbol" panose="05050102010706020507" pitchFamily="18" charset="2"/>
              </a:rPr>
              <a:t>1994) 2 ΑΑΔ 147</a:t>
            </a:r>
          </a:p>
          <a:p>
            <a:pPr lvl="0">
              <a:lnSpc>
                <a:spcPct val="150000"/>
              </a:lnSpc>
            </a:pPr>
            <a:endParaRPr lang="el-GR" b="1" u="sng" dirty="0">
              <a:latin typeface="Trebuchet MS" panose="020B0603020202020204" pitchFamily="34" charset="0"/>
              <a:sym typeface="Symbol" panose="05050102010706020507" pitchFamily="18" charset="2"/>
            </a:endParaRPr>
          </a:p>
          <a:p>
            <a:pPr>
              <a:lnSpc>
                <a:spcPct val="150000"/>
              </a:lnSpc>
            </a:pPr>
            <a:r>
              <a:rPr lang="el-GR" dirty="0">
                <a:latin typeface="Trebuchet MS" panose="020B0603020202020204" pitchFamily="34" charset="0"/>
              </a:rPr>
              <a:t>.</a:t>
            </a:r>
          </a:p>
          <a:p>
            <a:pPr>
              <a:lnSpc>
                <a:spcPct val="150000"/>
              </a:lnSpc>
            </a:pPr>
            <a:endParaRPr lang="en-US" sz="1800" dirty="0">
              <a:latin typeface="Trebuchet MS" panose="020B0703020202090204" pitchFamily="34" charset="0"/>
            </a:endParaRPr>
          </a:p>
        </p:txBody>
      </p:sp>
      <p:pic>
        <p:nvPicPr>
          <p:cNvPr id="18" name="Picture 17">
            <a:extLst>
              <a:ext uri="{FF2B5EF4-FFF2-40B4-BE49-F238E27FC236}">
                <a16:creationId xmlns:a16="http://schemas.microsoft.com/office/drawing/2014/main" id="{DB21639D-19CF-4A5E-AE1E-EC3EFB276DFE}"/>
              </a:ext>
            </a:extLst>
          </p:cNvPr>
          <p:cNvPicPr>
            <a:picLocks noChangeAspect="1"/>
          </p:cNvPicPr>
          <p:nvPr/>
        </p:nvPicPr>
        <p:blipFill rotWithShape="1">
          <a:blip r:embed="rId4">
            <a:duotone>
              <a:schemeClr val="accent3">
                <a:shade val="45000"/>
                <a:satMod val="135000"/>
              </a:schemeClr>
              <a:prstClr val="white"/>
            </a:duotone>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t="54206" r="91006" b="-7006"/>
          <a:stretch/>
        </p:blipFill>
        <p:spPr>
          <a:xfrm>
            <a:off x="409279" y="6118777"/>
            <a:ext cx="871989" cy="678261"/>
          </a:xfrm>
          <a:prstGeom prst="rect">
            <a:avLst/>
          </a:prstGeom>
        </p:spPr>
      </p:pic>
    </p:spTree>
    <p:extLst>
      <p:ext uri="{BB962C8B-B14F-4D97-AF65-F5344CB8AC3E}">
        <p14:creationId xmlns:p14="http://schemas.microsoft.com/office/powerpoint/2010/main" val="1540528781"/>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xEl>
                                              <p:pRg st="5" end="5"/>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pPr algn="ctr"/>
            <a:r>
              <a:rPr lang="el-GR" sz="2800" b="1" dirty="0">
                <a:solidFill>
                  <a:srgbClr val="FE8554"/>
                </a:solidFill>
                <a:latin typeface="Trebuchet MS" panose="020B0703020202090204" pitchFamily="34" charset="0"/>
              </a:rPr>
              <a:t>Θεωρία δικονομικών απαγορεύσεων</a:t>
            </a:r>
            <a:endParaRPr lang="en-US" sz="2800" b="1" dirty="0">
              <a:solidFill>
                <a:srgbClr val="FE8554"/>
              </a:solidFill>
              <a:latin typeface="Trebuchet MS" panose="020B0703020202090204" pitchFamily="34" charset="0"/>
            </a:endParaRP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3">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Content Placeholder 9"/>
          <p:cNvSpPr>
            <a:spLocks noGrp="1"/>
          </p:cNvSpPr>
          <p:nvPr>
            <p:ph sz="quarter" idx="12"/>
          </p:nvPr>
        </p:nvSpPr>
        <p:spPr>
          <a:xfrm>
            <a:off x="445801" y="893141"/>
            <a:ext cx="11300397" cy="5284702"/>
          </a:xfrm>
        </p:spPr>
        <p:txBody>
          <a:bodyPr/>
          <a:lstStyle/>
          <a:p>
            <a:pPr>
              <a:lnSpc>
                <a:spcPct val="150000"/>
              </a:lnSpc>
              <a:spcBef>
                <a:spcPts val="600"/>
              </a:spcBef>
            </a:pPr>
            <a:r>
              <a:rPr lang="el-GR" sz="1800" dirty="0">
                <a:latin typeface="Trebuchet MS" panose="020B0603020202020204" pitchFamily="34" charset="0"/>
              </a:rPr>
              <a:t> </a:t>
            </a:r>
          </a:p>
          <a:p>
            <a:pPr>
              <a:lnSpc>
                <a:spcPct val="150000"/>
              </a:lnSpc>
              <a:spcBef>
                <a:spcPts val="600"/>
              </a:spcBef>
            </a:pPr>
            <a:endParaRPr lang="en-US" dirty="0">
              <a:latin typeface="Trebuchet MS" panose="020B0703020202090204" pitchFamily="34" charset="0"/>
            </a:endParaRPr>
          </a:p>
        </p:txBody>
      </p:sp>
      <p:pic>
        <p:nvPicPr>
          <p:cNvPr id="18" name="Picture 17">
            <a:extLst>
              <a:ext uri="{FF2B5EF4-FFF2-40B4-BE49-F238E27FC236}">
                <a16:creationId xmlns:a16="http://schemas.microsoft.com/office/drawing/2014/main" id="{0F717B48-C85B-4BB0-812E-45C504564956}"/>
              </a:ext>
            </a:extLst>
          </p:cNvPr>
          <p:cNvPicPr>
            <a:picLocks noChangeAspect="1"/>
          </p:cNvPicPr>
          <p:nvPr/>
        </p:nvPicPr>
        <p:blipFill rotWithShape="1">
          <a:blip r:embed="rId4">
            <a:duotone>
              <a:schemeClr val="accent3">
                <a:shade val="45000"/>
                <a:satMod val="135000"/>
              </a:schemeClr>
              <a:prstClr val="white"/>
            </a:duotone>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t="54206" r="91006" b="-7006"/>
          <a:stretch/>
        </p:blipFill>
        <p:spPr>
          <a:xfrm>
            <a:off x="409279" y="6118777"/>
            <a:ext cx="871989" cy="678261"/>
          </a:xfrm>
          <a:prstGeom prst="rect">
            <a:avLst/>
          </a:prstGeom>
        </p:spPr>
      </p:pic>
      <p:pic>
        <p:nvPicPr>
          <p:cNvPr id="2" name="Picture 1">
            <a:extLst>
              <a:ext uri="{FF2B5EF4-FFF2-40B4-BE49-F238E27FC236}">
                <a16:creationId xmlns:a16="http://schemas.microsoft.com/office/drawing/2014/main" id="{15A9D504-E3E1-5A26-2895-CDD7F197F18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79688" y="1042813"/>
            <a:ext cx="8040042" cy="4641518"/>
          </a:xfrm>
          <a:prstGeom prst="rect">
            <a:avLst/>
          </a:prstGeom>
        </p:spPr>
      </p:pic>
    </p:spTree>
    <p:extLst>
      <p:ext uri="{BB962C8B-B14F-4D97-AF65-F5344CB8AC3E}">
        <p14:creationId xmlns:p14="http://schemas.microsoft.com/office/powerpoint/2010/main" val="1872720408"/>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542390" y="209124"/>
            <a:ext cx="11009271" cy="642938"/>
          </a:xfrm>
        </p:spPr>
        <p:txBody>
          <a:bodyPr/>
          <a:lstStyle/>
          <a:p>
            <a:pPr algn="ctr"/>
            <a:r>
              <a:rPr lang="el-GR" sz="2800" b="1" dirty="0">
                <a:solidFill>
                  <a:srgbClr val="FE8554"/>
                </a:solidFill>
                <a:latin typeface="Trebuchet MS" panose="020B0703020202090204" pitchFamily="34" charset="0"/>
              </a:rPr>
              <a:t>Παραβίαση Συντάγματος και </a:t>
            </a:r>
            <a:r>
              <a:rPr lang="en-US" sz="2800" b="1" dirty="0">
                <a:solidFill>
                  <a:srgbClr val="FE8554"/>
                </a:solidFill>
                <a:latin typeface="Trebuchet MS" panose="020B0703020202090204" pitchFamily="34" charset="0"/>
              </a:rPr>
              <a:t>the fruit of the poisonous tree</a:t>
            </a: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3">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Content Placeholder 9"/>
          <p:cNvSpPr>
            <a:spLocks noGrp="1"/>
          </p:cNvSpPr>
          <p:nvPr>
            <p:ph sz="quarter" idx="12"/>
          </p:nvPr>
        </p:nvSpPr>
        <p:spPr>
          <a:xfrm>
            <a:off x="432139" y="895957"/>
            <a:ext cx="11486244" cy="5222820"/>
          </a:xfrm>
        </p:spPr>
        <p:txBody>
          <a:bodyPr/>
          <a:lstStyle/>
          <a:p>
            <a:pPr lvl="0">
              <a:lnSpc>
                <a:spcPct val="150000"/>
              </a:lnSpc>
            </a:pPr>
            <a:r>
              <a:rPr lang="el-GR" sz="1800" dirty="0">
                <a:latin typeface="Trebuchet MS" panose="020B0603020202020204" pitchFamily="34" charset="0"/>
                <a:sym typeface="Symbol" panose="05050102010706020507" pitchFamily="18" charset="2"/>
              </a:rPr>
              <a:t>Ανακοπή </a:t>
            </a:r>
            <a:r>
              <a:rPr lang="el-GR" sz="1800" u="sng" dirty="0">
                <a:latin typeface="Trebuchet MS" panose="020B0603020202020204" pitchFamily="34" charset="0"/>
                <a:sym typeface="Symbol" panose="05050102010706020507" pitchFamily="18" charset="2"/>
              </a:rPr>
              <a:t>χωρίς υποψία </a:t>
            </a:r>
            <a:r>
              <a:rPr lang="el-GR" sz="1800" dirty="0">
                <a:latin typeface="Trebuchet MS" panose="020B0603020202020204" pitchFamily="34" charset="0"/>
                <a:sym typeface="Symbol" panose="05050102010706020507" pitchFamily="18" charset="2"/>
              </a:rPr>
              <a:t>ότι οι ύποπτοι ήταν ενδεχομένως οι δράστες, και άρα στην απουσία ερείσματος που να πηγάζει από νομική διάταξη, ο εξαναγκασμός σε ακινητοποίηση συνιστά </a:t>
            </a:r>
            <a:r>
              <a:rPr lang="el-GR" sz="1800" dirty="0">
                <a:solidFill>
                  <a:srgbClr val="FF0000"/>
                </a:solidFill>
                <a:latin typeface="Trebuchet MS" panose="020B0603020202020204" pitchFamily="34" charset="0"/>
                <a:sym typeface="Symbol" panose="05050102010706020507" pitchFamily="18" charset="2"/>
              </a:rPr>
              <a:t>στέρηση της προσωπικής ελευθερίας - αναγκαστική ακινητοποίηση.</a:t>
            </a:r>
            <a:endParaRPr lang="el-GR" sz="1800" dirty="0">
              <a:latin typeface="Trebuchet MS" panose="020B0603020202020204" pitchFamily="34" charset="0"/>
              <a:sym typeface="Symbol" panose="05050102010706020507" pitchFamily="18" charset="2"/>
            </a:endParaRPr>
          </a:p>
          <a:p>
            <a:pPr lvl="0">
              <a:lnSpc>
                <a:spcPct val="150000"/>
              </a:lnSpc>
            </a:pPr>
            <a:r>
              <a:rPr lang="el-GR" sz="1800" dirty="0">
                <a:latin typeface="Trebuchet MS" panose="020B0603020202020204" pitchFamily="34" charset="0"/>
                <a:sym typeface="Symbol" panose="05050102010706020507" pitchFamily="18" charset="2"/>
              </a:rPr>
              <a:t>Εξαναγκάστηκαν να </a:t>
            </a:r>
            <a:r>
              <a:rPr lang="el-GR" sz="1800" u="sng" dirty="0">
                <a:latin typeface="Trebuchet MS" panose="020B0603020202020204" pitchFamily="34" charset="0"/>
                <a:sym typeface="Symbol" panose="05050102010706020507" pitchFamily="18" charset="2"/>
              </a:rPr>
              <a:t>μεταβούν</a:t>
            </a:r>
            <a:r>
              <a:rPr lang="el-GR" sz="1800" dirty="0">
                <a:latin typeface="Trebuchet MS" panose="020B0603020202020204" pitchFamily="34" charset="0"/>
                <a:sym typeface="Symbol" panose="05050102010706020507" pitchFamily="18" charset="2"/>
              </a:rPr>
              <a:t> στον αστυνομικό σταθμό, δεν πήγαν εκεί με την ελεύθερη τους θέληση και, επομένως, στερήθηκαν της προσωπικής τους ελευθερίας. Η </a:t>
            </a:r>
            <a:r>
              <a:rPr lang="el-GR" sz="1800" u="sng" dirty="0">
                <a:latin typeface="Trebuchet MS" panose="020B0603020202020204" pitchFamily="34" charset="0"/>
                <a:sym typeface="Symbol" panose="05050102010706020507" pitchFamily="18" charset="2"/>
              </a:rPr>
              <a:t>παραμονή</a:t>
            </a:r>
            <a:r>
              <a:rPr lang="el-GR" sz="1800" dirty="0">
                <a:latin typeface="Trebuchet MS" panose="020B0603020202020204" pitchFamily="34" charset="0"/>
                <a:sym typeface="Symbol" panose="05050102010706020507" pitchFamily="18" charset="2"/>
              </a:rPr>
              <a:t> των κατηγορουμένων στον αστυνομικό σταθμό δεν ήταν εκούσια</a:t>
            </a:r>
          </a:p>
          <a:p>
            <a:pPr lvl="0">
              <a:lnSpc>
                <a:spcPct val="150000"/>
              </a:lnSpc>
            </a:pPr>
            <a:r>
              <a:rPr lang="el-GR" sz="1800" u="sng" dirty="0">
                <a:latin typeface="Trebuchet MS" panose="020B0603020202020204" pitchFamily="34" charset="0"/>
                <a:sym typeface="Symbol" panose="05050102010706020507" pitchFamily="18" charset="2"/>
              </a:rPr>
              <a:t>Ρουχισμός</a:t>
            </a:r>
            <a:r>
              <a:rPr lang="el-GR" sz="1800" dirty="0">
                <a:latin typeface="Trebuchet MS" panose="020B0603020202020204" pitchFamily="34" charset="0"/>
                <a:sym typeface="Symbol" panose="05050102010706020507" pitchFamily="18" charset="2"/>
              </a:rPr>
              <a:t> που φορούσαν οι κατηγορούμενοι δεν λήφθηκε οποιαδήποτε δεσμευτική απόφαση από την Ολομέλεια του Ανώτατου Δικαστηρίου. Τονίστηκε όμως η Αμερικάνικη νομολογία για το θέμα του αποκλεισμού παρανόμως </a:t>
            </a:r>
            <a:r>
              <a:rPr lang="el-GR" sz="1800" dirty="0" err="1">
                <a:latin typeface="Trebuchet MS" panose="020B0603020202020204" pitchFamily="34" charset="0"/>
                <a:sym typeface="Symbol" panose="05050102010706020507" pitchFamily="18" charset="2"/>
              </a:rPr>
              <a:t>ληφθείσα</a:t>
            </a:r>
            <a:r>
              <a:rPr lang="el-GR" sz="1800" dirty="0">
                <a:latin typeface="Trebuchet MS" panose="020B0603020202020204" pitchFamily="34" charset="0"/>
                <a:sym typeface="Symbol" panose="05050102010706020507" pitchFamily="18" charset="2"/>
              </a:rPr>
              <a:t> μαρτυρίας γνωστή και ως  «</a:t>
            </a:r>
            <a:r>
              <a:rPr lang="el-GR" sz="1800" dirty="0">
                <a:solidFill>
                  <a:srgbClr val="FF0000"/>
                </a:solidFill>
                <a:latin typeface="Trebuchet MS" panose="020B0603020202020204" pitchFamily="34" charset="0"/>
                <a:sym typeface="Symbol" panose="05050102010706020507" pitchFamily="18" charset="2"/>
              </a:rPr>
              <a:t>the </a:t>
            </a:r>
            <a:r>
              <a:rPr lang="en-US" sz="1800" dirty="0">
                <a:solidFill>
                  <a:srgbClr val="FF0000"/>
                </a:solidFill>
                <a:latin typeface="Trebuchet MS" panose="020B0603020202020204" pitchFamily="34" charset="0"/>
                <a:sym typeface="Symbol" panose="05050102010706020507" pitchFamily="18" charset="2"/>
              </a:rPr>
              <a:t>fruit</a:t>
            </a:r>
            <a:r>
              <a:rPr lang="el-GR" sz="1800" dirty="0">
                <a:solidFill>
                  <a:srgbClr val="FF0000"/>
                </a:solidFill>
                <a:latin typeface="Trebuchet MS" panose="020B0603020202020204" pitchFamily="34" charset="0"/>
                <a:sym typeface="Symbol" panose="05050102010706020507" pitchFamily="18" charset="2"/>
              </a:rPr>
              <a:t> of the </a:t>
            </a:r>
            <a:r>
              <a:rPr lang="el-GR" sz="1800" dirty="0" err="1">
                <a:solidFill>
                  <a:srgbClr val="FF0000"/>
                </a:solidFill>
                <a:latin typeface="Trebuchet MS" panose="020B0603020202020204" pitchFamily="34" charset="0"/>
                <a:sym typeface="Symbol" panose="05050102010706020507" pitchFamily="18" charset="2"/>
              </a:rPr>
              <a:t>poisonous</a:t>
            </a:r>
            <a:r>
              <a:rPr lang="el-GR" sz="1800" dirty="0">
                <a:solidFill>
                  <a:srgbClr val="FF0000"/>
                </a:solidFill>
                <a:latin typeface="Trebuchet MS" panose="020B0603020202020204" pitchFamily="34" charset="0"/>
                <a:sym typeface="Symbol" panose="05050102010706020507" pitchFamily="18" charset="2"/>
              </a:rPr>
              <a:t> </a:t>
            </a:r>
            <a:r>
              <a:rPr lang="el-GR" sz="1800" dirty="0" err="1">
                <a:solidFill>
                  <a:srgbClr val="FF0000"/>
                </a:solidFill>
                <a:latin typeface="Trebuchet MS" panose="020B0603020202020204" pitchFamily="34" charset="0"/>
                <a:sym typeface="Symbol" panose="05050102010706020507" pitchFamily="18" charset="2"/>
              </a:rPr>
              <a:t>tree</a:t>
            </a:r>
            <a:r>
              <a:rPr lang="el-GR" sz="1800" dirty="0">
                <a:solidFill>
                  <a:srgbClr val="FF0000"/>
                </a:solidFill>
                <a:latin typeface="Trebuchet MS" panose="020B0603020202020204" pitchFamily="34" charset="0"/>
                <a:sym typeface="Symbol" panose="05050102010706020507" pitchFamily="18" charset="2"/>
              </a:rPr>
              <a:t>».</a:t>
            </a:r>
          </a:p>
          <a:p>
            <a:pPr algn="r">
              <a:lnSpc>
                <a:spcPct val="150000"/>
              </a:lnSpc>
            </a:pPr>
            <a:r>
              <a:rPr lang="el-GR" sz="1800" b="1" u="sng" dirty="0">
                <a:latin typeface="Trebuchet MS" panose="020B0603020202020204" pitchFamily="34" charset="0"/>
                <a:sym typeface="Symbol" panose="05050102010706020507" pitchFamily="18" charset="2"/>
              </a:rPr>
              <a:t>Δημοκρατία ν. </a:t>
            </a:r>
            <a:r>
              <a:rPr lang="el-GR" sz="1800" b="1" u="sng" dirty="0" err="1">
                <a:latin typeface="Trebuchet MS" panose="020B0603020202020204" pitchFamily="34" charset="0"/>
                <a:sym typeface="Symbol" panose="05050102010706020507" pitchFamily="18" charset="2"/>
              </a:rPr>
              <a:t>Κυπριανίδη</a:t>
            </a:r>
            <a:r>
              <a:rPr lang="el-GR" sz="1800" b="1" u="sng" dirty="0">
                <a:latin typeface="Trebuchet MS" panose="020B0603020202020204" pitchFamily="34" charset="0"/>
                <a:sym typeface="Symbol" panose="05050102010706020507" pitchFamily="18" charset="2"/>
              </a:rPr>
              <a:t> (1994) 2 ΑΑΔ 37 </a:t>
            </a:r>
          </a:p>
          <a:p>
            <a:pPr lvl="0" algn="r">
              <a:lnSpc>
                <a:spcPct val="150000"/>
              </a:lnSpc>
              <a:buFontTx/>
              <a:buChar char="-"/>
            </a:pPr>
            <a:endParaRPr lang="el-GR" sz="1800" dirty="0">
              <a:latin typeface="Trebuchet MS" panose="020B0603020202020204" pitchFamily="34" charset="0"/>
              <a:sym typeface="Symbol" panose="05050102010706020507" pitchFamily="18" charset="2"/>
            </a:endParaRPr>
          </a:p>
          <a:p>
            <a:pPr lvl="0">
              <a:lnSpc>
                <a:spcPct val="150000"/>
              </a:lnSpc>
              <a:buFontTx/>
              <a:buChar char="-"/>
            </a:pPr>
            <a:endParaRPr lang="el-GR" sz="1800" dirty="0">
              <a:latin typeface="Trebuchet MS" panose="020B0603020202020204" pitchFamily="34" charset="0"/>
              <a:sym typeface="Symbol" panose="05050102010706020507" pitchFamily="18" charset="2"/>
            </a:endParaRPr>
          </a:p>
          <a:p>
            <a:pPr lvl="0">
              <a:lnSpc>
                <a:spcPct val="150000"/>
              </a:lnSpc>
            </a:pPr>
            <a:r>
              <a:rPr lang="el-GR" sz="1800" dirty="0">
                <a:latin typeface="Trebuchet MS" panose="020B0603020202020204" pitchFamily="34" charset="0"/>
                <a:sym typeface="Symbol" panose="05050102010706020507" pitchFamily="18" charset="2"/>
              </a:rPr>
              <a:t> </a:t>
            </a:r>
            <a:endParaRPr lang="el-GR" sz="2000" b="1" dirty="0">
              <a:latin typeface="Trebuchet MS" panose="020B0603020202020204" pitchFamily="34" charset="0"/>
              <a:sym typeface="Symbol" panose="05050102010706020507" pitchFamily="18" charset="2"/>
            </a:endParaRPr>
          </a:p>
          <a:p>
            <a:pPr>
              <a:lnSpc>
                <a:spcPct val="150000"/>
              </a:lnSpc>
            </a:pPr>
            <a:endParaRPr lang="en-US" sz="1800" dirty="0">
              <a:latin typeface="Trebuchet MS" panose="020B0703020202090204" pitchFamily="34" charset="0"/>
            </a:endParaRPr>
          </a:p>
        </p:txBody>
      </p:sp>
      <p:pic>
        <p:nvPicPr>
          <p:cNvPr id="18" name="Picture 17">
            <a:extLst>
              <a:ext uri="{FF2B5EF4-FFF2-40B4-BE49-F238E27FC236}">
                <a16:creationId xmlns:a16="http://schemas.microsoft.com/office/drawing/2014/main" id="{DB21639D-19CF-4A5E-AE1E-EC3EFB276DFE}"/>
              </a:ext>
            </a:extLst>
          </p:cNvPr>
          <p:cNvPicPr>
            <a:picLocks noChangeAspect="1"/>
          </p:cNvPicPr>
          <p:nvPr/>
        </p:nvPicPr>
        <p:blipFill rotWithShape="1">
          <a:blip r:embed="rId4">
            <a:duotone>
              <a:schemeClr val="accent3">
                <a:shade val="45000"/>
                <a:satMod val="135000"/>
              </a:schemeClr>
              <a:prstClr val="white"/>
            </a:duotone>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t="54206" r="91006" b="-7006"/>
          <a:stretch/>
        </p:blipFill>
        <p:spPr>
          <a:xfrm>
            <a:off x="409279" y="6118777"/>
            <a:ext cx="871989" cy="678261"/>
          </a:xfrm>
          <a:prstGeom prst="rect">
            <a:avLst/>
          </a:prstGeom>
        </p:spPr>
      </p:pic>
    </p:spTree>
    <p:extLst>
      <p:ext uri="{BB962C8B-B14F-4D97-AF65-F5344CB8AC3E}">
        <p14:creationId xmlns:p14="http://schemas.microsoft.com/office/powerpoint/2010/main" val="608341069"/>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542390" y="209124"/>
            <a:ext cx="11009271" cy="642938"/>
          </a:xfrm>
        </p:spPr>
        <p:txBody>
          <a:bodyPr/>
          <a:lstStyle/>
          <a:p>
            <a:pPr algn="ctr"/>
            <a:r>
              <a:rPr lang="el-GR" sz="2400" b="1" dirty="0" err="1">
                <a:solidFill>
                  <a:srgbClr val="FE8554"/>
                </a:solidFill>
                <a:latin typeface="Trebuchet MS" panose="020B0703020202090204" pitchFamily="34" charset="0"/>
              </a:rPr>
              <a:t>Παραβ</a:t>
            </a:r>
            <a:r>
              <a:rPr lang="en-US" sz="2400" b="1" dirty="0" err="1">
                <a:solidFill>
                  <a:srgbClr val="FE8554"/>
                </a:solidFill>
                <a:latin typeface="Trebuchet MS" panose="020B0703020202090204" pitchFamily="34" charset="0"/>
              </a:rPr>
              <a:t>ί</a:t>
            </a:r>
            <a:r>
              <a:rPr lang="el-GR" sz="2400" b="1" dirty="0" err="1">
                <a:solidFill>
                  <a:srgbClr val="FE8554"/>
                </a:solidFill>
                <a:latin typeface="Trebuchet MS" panose="020B0703020202090204" pitchFamily="34" charset="0"/>
              </a:rPr>
              <a:t>αση</a:t>
            </a:r>
            <a:r>
              <a:rPr lang="el-GR" sz="2400" b="1" dirty="0">
                <a:solidFill>
                  <a:srgbClr val="FE8554"/>
                </a:solidFill>
                <a:latin typeface="Trebuchet MS" panose="020B0703020202090204" pitchFamily="34" charset="0"/>
              </a:rPr>
              <a:t> νομοθετικής διάταξης: διακριτική ευχέρεια Δικαστηρίου</a:t>
            </a:r>
            <a:endParaRPr lang="en-US" sz="2400" b="1" dirty="0">
              <a:solidFill>
                <a:srgbClr val="FE8554"/>
              </a:solidFill>
              <a:latin typeface="Trebuchet MS" panose="020B0703020202090204" pitchFamily="34" charset="0"/>
            </a:endParaRP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3">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Content Placeholder 9"/>
          <p:cNvSpPr>
            <a:spLocks noGrp="1"/>
          </p:cNvSpPr>
          <p:nvPr>
            <p:ph sz="quarter" idx="12"/>
          </p:nvPr>
        </p:nvSpPr>
        <p:spPr>
          <a:xfrm>
            <a:off x="432139" y="735097"/>
            <a:ext cx="11486244" cy="5222820"/>
          </a:xfrm>
        </p:spPr>
        <p:txBody>
          <a:bodyPr/>
          <a:lstStyle/>
          <a:p>
            <a:pPr>
              <a:lnSpc>
                <a:spcPct val="150000"/>
              </a:lnSpc>
            </a:pPr>
            <a:r>
              <a:rPr lang="el-GR" dirty="0">
                <a:latin typeface="Trebuchet MS" panose="020B0603020202020204" pitchFamily="34" charset="0"/>
                <a:sym typeface="Symbol" panose="05050102010706020507" pitchFamily="18" charset="2"/>
              </a:rPr>
              <a:t>Σε αντίθεση με την απόλυτη απαγόρευση αποδοχής μαρτυρίας που λήφθηκε κατά παράβαση συνταγματικής διάταξης, σε περίπτωση μαρτυρίας (κατάθεσης ή πραγματικής μαρτυρίας) που λήφθηκε κατά παράβαση οποιασδήποτε διάταξης νόμου ή κανονισμού, το θέμα αφήνεται </a:t>
            </a:r>
            <a:r>
              <a:rPr lang="el-GR" dirty="0">
                <a:solidFill>
                  <a:srgbClr val="FF0000"/>
                </a:solidFill>
                <a:latin typeface="Trebuchet MS" panose="020B0603020202020204" pitchFamily="34" charset="0"/>
                <a:sym typeface="Symbol" panose="05050102010706020507" pitchFamily="18" charset="2"/>
              </a:rPr>
              <a:t>στη διακριτική ευχέρεια του Δικαστηρίου. </a:t>
            </a:r>
            <a:endParaRPr lang="el-GR" dirty="0">
              <a:latin typeface="Trebuchet MS" panose="020B0603020202020204" pitchFamily="34" charset="0"/>
              <a:sym typeface="Symbol" panose="05050102010706020507" pitchFamily="18" charset="2"/>
            </a:endParaRPr>
          </a:p>
          <a:p>
            <a:pPr lvl="0">
              <a:lnSpc>
                <a:spcPct val="150000"/>
              </a:lnSpc>
            </a:pPr>
            <a:r>
              <a:rPr lang="el-GR" dirty="0">
                <a:latin typeface="Trebuchet MS" panose="020B0603020202020204" pitchFamily="34" charset="0"/>
                <a:sym typeface="Symbol" panose="05050102010706020507" pitchFamily="18" charset="2"/>
              </a:rPr>
              <a:t>Κρίθηκε από το Ανώτατο Δικαστήριο ότι οι αρχές του </a:t>
            </a:r>
            <a:r>
              <a:rPr lang="el-GR" dirty="0">
                <a:solidFill>
                  <a:srgbClr val="FF0000"/>
                </a:solidFill>
                <a:latin typeface="Trebuchet MS" panose="020B0603020202020204" pitchFamily="34" charset="0"/>
                <a:sym typeface="Symbol" panose="05050102010706020507" pitchFamily="18" charset="2"/>
              </a:rPr>
              <a:t>αγγλικού κοινοδικαίου </a:t>
            </a:r>
            <a:r>
              <a:rPr lang="el-GR" dirty="0">
                <a:latin typeface="Trebuchet MS" panose="020B0603020202020204" pitchFamily="34" charset="0"/>
                <a:sym typeface="Symbol" panose="05050102010706020507" pitchFamily="18" charset="2"/>
              </a:rPr>
              <a:t>που σχετίζονται με τη </a:t>
            </a:r>
            <a:r>
              <a:rPr lang="el-GR" dirty="0" err="1">
                <a:latin typeface="Trebuchet MS" panose="020B0603020202020204" pitchFamily="34" charset="0"/>
                <a:sym typeface="Symbol" panose="05050102010706020507" pitchFamily="18" charset="2"/>
              </a:rPr>
              <a:t>δεχτότητα</a:t>
            </a:r>
            <a:r>
              <a:rPr lang="el-GR" dirty="0">
                <a:latin typeface="Trebuchet MS" panose="020B0603020202020204" pitchFamily="34" charset="0"/>
                <a:sym typeface="Symbol" panose="05050102010706020507" pitchFamily="18" charset="2"/>
              </a:rPr>
              <a:t> μαρτυρίας που εξασφαλίσθηκε με τρόπο παράνομο τυγχάνουν εφαρμογής και στην Κύπρο. Το γεγονός ότι η μαρτυρία έχει </a:t>
            </a:r>
            <a:r>
              <a:rPr lang="el-GR" dirty="0">
                <a:solidFill>
                  <a:srgbClr val="FF0000"/>
                </a:solidFill>
                <a:latin typeface="Trebuchet MS" panose="020B0603020202020204" pitchFamily="34" charset="0"/>
                <a:sym typeface="Symbol" panose="05050102010706020507" pitchFamily="18" charset="2"/>
              </a:rPr>
              <a:t>μεγάλη αποδεικτική αξία</a:t>
            </a:r>
            <a:r>
              <a:rPr lang="el-GR" dirty="0">
                <a:latin typeface="Trebuchet MS" panose="020B0603020202020204" pitchFamily="34" charset="0"/>
                <a:sym typeface="Symbol" panose="05050102010706020507" pitchFamily="18" charset="2"/>
              </a:rPr>
              <a:t> δεν την καθιστά απαράδεκτη. Αντίθετα όσο πιο μεγάλη είναι η αποδεικτική της αξία τόσο πιο δύσκολος καθίσταται ο αποκλεισμός της.</a:t>
            </a:r>
            <a:r>
              <a:rPr lang="en-US" dirty="0">
                <a:latin typeface="Trebuchet MS" panose="020B0603020202020204" pitchFamily="34" charset="0"/>
                <a:sym typeface="Symbol" panose="05050102010706020507" pitchFamily="18" charset="2"/>
              </a:rPr>
              <a:t>					</a:t>
            </a:r>
            <a:r>
              <a:rPr lang="el-GR" b="1" u="sng" dirty="0" err="1">
                <a:latin typeface="Trebuchet MS" panose="020B0603020202020204" pitchFamily="34" charset="0"/>
                <a:sym typeface="Symbol" panose="05050102010706020507" pitchFamily="18" charset="2"/>
              </a:rPr>
              <a:t>Parris</a:t>
            </a:r>
            <a:r>
              <a:rPr lang="el-GR" b="1" u="sng" dirty="0">
                <a:latin typeface="Trebuchet MS" panose="020B0603020202020204" pitchFamily="34" charset="0"/>
                <a:sym typeface="Symbol" panose="05050102010706020507" pitchFamily="18" charset="2"/>
              </a:rPr>
              <a:t> ν. Δημοκρατίας (1999) 2 ΑΑΔ 186</a:t>
            </a:r>
            <a:endParaRPr lang="el-GR" b="1" dirty="0">
              <a:latin typeface="Trebuchet MS" panose="020B0603020202020204" pitchFamily="34" charset="0"/>
              <a:sym typeface="Symbol" panose="05050102010706020507" pitchFamily="18" charset="2"/>
            </a:endParaRPr>
          </a:p>
          <a:p>
            <a:pPr lvl="0" algn="r">
              <a:lnSpc>
                <a:spcPct val="150000"/>
              </a:lnSpc>
              <a:buFontTx/>
              <a:buChar char="-"/>
            </a:pPr>
            <a:endParaRPr lang="el-GR" sz="1800" dirty="0">
              <a:latin typeface="Trebuchet MS" panose="020B0603020202020204" pitchFamily="34" charset="0"/>
              <a:sym typeface="Symbol" panose="05050102010706020507" pitchFamily="18" charset="2"/>
            </a:endParaRPr>
          </a:p>
          <a:p>
            <a:pPr lvl="0">
              <a:lnSpc>
                <a:spcPct val="150000"/>
              </a:lnSpc>
            </a:pPr>
            <a:r>
              <a:rPr lang="el-GR" sz="1800" dirty="0">
                <a:latin typeface="Trebuchet MS" panose="020B0603020202020204" pitchFamily="34" charset="0"/>
                <a:sym typeface="Symbol" panose="05050102010706020507" pitchFamily="18" charset="2"/>
              </a:rPr>
              <a:t>"</a:t>
            </a:r>
            <a:r>
              <a:rPr lang="el-GR" sz="1400" b="1" dirty="0">
                <a:latin typeface="Trebuchet MS" panose="020B0603020202020204" pitchFamily="34" charset="0"/>
                <a:sym typeface="Symbol" panose="05050102010706020507" pitchFamily="18" charset="2"/>
              </a:rPr>
              <a:t>Σε οποιαδήποτε διαδικασία το Δικαστήριο μπορεί να αρνηθεί να δεχθεί μαρτυρία, πάνω στην οποία η Κατηγορούσα Αρχή προτίθεται να βασισθεί, αν φανεί στο Δικαστήριο ότι, έχοντας υπόψη </a:t>
            </a:r>
            <a:r>
              <a:rPr lang="el-GR" sz="1400" b="1" dirty="0">
                <a:solidFill>
                  <a:srgbClr val="FF0000"/>
                </a:solidFill>
                <a:latin typeface="Trebuchet MS" panose="020B0603020202020204" pitchFamily="34" charset="0"/>
                <a:sym typeface="Symbol" panose="05050102010706020507" pitchFamily="18" charset="2"/>
              </a:rPr>
              <a:t>όλα τα περιστατικά της υπόθεσης</a:t>
            </a:r>
            <a:r>
              <a:rPr lang="el-GR" sz="1400" b="1" dirty="0">
                <a:latin typeface="Trebuchet MS" panose="020B0603020202020204" pitchFamily="34" charset="0"/>
                <a:sym typeface="Symbol" panose="05050102010706020507" pitchFamily="18" charset="2"/>
              </a:rPr>
              <a:t>, συμπεριλαμβανομένων και των περιστατικών κάτω από τα οποία λήφθηκε η μαρτυρία, η αποδοχή της μαρτυρίας θα έχει τέτοιο </a:t>
            </a:r>
            <a:r>
              <a:rPr lang="el-GR" sz="1400" b="1" dirty="0">
                <a:solidFill>
                  <a:srgbClr val="FF0000"/>
                </a:solidFill>
                <a:latin typeface="Trebuchet MS" panose="020B0603020202020204" pitchFamily="34" charset="0"/>
                <a:sym typeface="Symbol" panose="05050102010706020507" pitchFamily="18" charset="2"/>
              </a:rPr>
              <a:t>δυσμενές επακόλουθο στην ορθή διεξαγωγή της διαδικασίας</a:t>
            </a:r>
            <a:r>
              <a:rPr lang="el-GR" sz="1400" b="1" dirty="0">
                <a:latin typeface="Trebuchet MS" panose="020B0603020202020204" pitchFamily="34" charset="0"/>
                <a:sym typeface="Symbol" panose="05050102010706020507" pitchFamily="18" charset="2"/>
              </a:rPr>
              <a:t>, που το Δικαστήριο δεν πρέπει να επιτρέψει.</a:t>
            </a:r>
            <a:r>
              <a:rPr lang="el-GR" sz="1400" dirty="0">
                <a:latin typeface="Trebuchet MS" panose="020B0603020202020204" pitchFamily="34" charset="0"/>
                <a:sym typeface="Symbol" panose="05050102010706020507" pitchFamily="18" charset="2"/>
              </a:rPr>
              <a:t>»</a:t>
            </a:r>
            <a:endParaRPr lang="en-US" sz="1400" dirty="0">
              <a:latin typeface="Trebuchet MS" panose="020B0603020202020204" pitchFamily="34" charset="0"/>
              <a:sym typeface="Symbol" panose="05050102010706020507" pitchFamily="18" charset="2"/>
            </a:endParaRPr>
          </a:p>
          <a:p>
            <a:pPr lvl="0" algn="r">
              <a:lnSpc>
                <a:spcPct val="150000"/>
              </a:lnSpc>
            </a:pPr>
            <a:r>
              <a:rPr lang="el-GR" sz="1400" b="1" dirty="0">
                <a:latin typeface="Trebuchet MS" panose="020B0603020202020204" pitchFamily="34" charset="0"/>
                <a:sym typeface="Symbol" panose="05050102010706020507" pitchFamily="18" charset="2"/>
              </a:rPr>
              <a:t>Άρθρο 78 του Police and Criminal </a:t>
            </a:r>
            <a:r>
              <a:rPr lang="el-GR" sz="1400" b="1" dirty="0" err="1">
                <a:latin typeface="Trebuchet MS" panose="020B0603020202020204" pitchFamily="34" charset="0"/>
                <a:sym typeface="Symbol" panose="05050102010706020507" pitchFamily="18" charset="2"/>
              </a:rPr>
              <a:t>Evidence</a:t>
            </a:r>
            <a:r>
              <a:rPr lang="el-GR" sz="1400" b="1" dirty="0">
                <a:latin typeface="Trebuchet MS" panose="020B0603020202020204" pitchFamily="34" charset="0"/>
                <a:sym typeface="Symbol" panose="05050102010706020507" pitchFamily="18" charset="2"/>
              </a:rPr>
              <a:t> Act 1984</a:t>
            </a:r>
            <a:endParaRPr lang="en-US" sz="1400" b="1" dirty="0"/>
          </a:p>
          <a:p>
            <a:pPr lvl="0">
              <a:lnSpc>
                <a:spcPct val="150000"/>
              </a:lnSpc>
              <a:buFontTx/>
              <a:buChar char="-"/>
            </a:pPr>
            <a:endParaRPr lang="el-GR" sz="1400" dirty="0">
              <a:latin typeface="Trebuchet MS" panose="020B0603020202020204" pitchFamily="34" charset="0"/>
              <a:sym typeface="Symbol" panose="05050102010706020507" pitchFamily="18" charset="2"/>
            </a:endParaRPr>
          </a:p>
          <a:p>
            <a:pPr lvl="0">
              <a:lnSpc>
                <a:spcPct val="150000"/>
              </a:lnSpc>
            </a:pPr>
            <a:r>
              <a:rPr lang="el-GR" sz="1400" dirty="0">
                <a:latin typeface="Trebuchet MS" panose="020B0603020202020204" pitchFamily="34" charset="0"/>
                <a:sym typeface="Symbol" panose="05050102010706020507" pitchFamily="18" charset="2"/>
              </a:rPr>
              <a:t> </a:t>
            </a:r>
            <a:endParaRPr lang="el-GR" b="1" dirty="0">
              <a:latin typeface="Trebuchet MS" panose="020B0603020202020204" pitchFamily="34" charset="0"/>
              <a:sym typeface="Symbol" panose="05050102010706020507" pitchFamily="18" charset="2"/>
            </a:endParaRPr>
          </a:p>
          <a:p>
            <a:pPr>
              <a:lnSpc>
                <a:spcPct val="150000"/>
              </a:lnSpc>
            </a:pPr>
            <a:endParaRPr lang="en-US" sz="1800" dirty="0">
              <a:latin typeface="Trebuchet MS" panose="020B0703020202090204" pitchFamily="34" charset="0"/>
            </a:endParaRPr>
          </a:p>
        </p:txBody>
      </p:sp>
      <p:pic>
        <p:nvPicPr>
          <p:cNvPr id="18" name="Picture 17">
            <a:extLst>
              <a:ext uri="{FF2B5EF4-FFF2-40B4-BE49-F238E27FC236}">
                <a16:creationId xmlns:a16="http://schemas.microsoft.com/office/drawing/2014/main" id="{DB21639D-19CF-4A5E-AE1E-EC3EFB276DFE}"/>
              </a:ext>
            </a:extLst>
          </p:cNvPr>
          <p:cNvPicPr>
            <a:picLocks noChangeAspect="1"/>
          </p:cNvPicPr>
          <p:nvPr/>
        </p:nvPicPr>
        <p:blipFill rotWithShape="1">
          <a:blip r:embed="rId4">
            <a:duotone>
              <a:schemeClr val="accent3">
                <a:shade val="45000"/>
                <a:satMod val="135000"/>
              </a:schemeClr>
              <a:prstClr val="white"/>
            </a:duotone>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t="54206" r="91006" b="-7006"/>
          <a:stretch/>
        </p:blipFill>
        <p:spPr>
          <a:xfrm>
            <a:off x="409279" y="6118777"/>
            <a:ext cx="871989" cy="678261"/>
          </a:xfrm>
          <a:prstGeom prst="rect">
            <a:avLst/>
          </a:prstGeom>
        </p:spPr>
      </p:pic>
    </p:spTree>
    <p:extLst>
      <p:ext uri="{BB962C8B-B14F-4D97-AF65-F5344CB8AC3E}">
        <p14:creationId xmlns:p14="http://schemas.microsoft.com/office/powerpoint/2010/main" val="2886945604"/>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542390" y="209124"/>
            <a:ext cx="11009271" cy="642938"/>
          </a:xfrm>
        </p:spPr>
        <p:txBody>
          <a:bodyPr/>
          <a:lstStyle/>
          <a:p>
            <a:pPr algn="ctr"/>
            <a:r>
              <a:rPr lang="el-GR" sz="2400" b="1" dirty="0">
                <a:solidFill>
                  <a:srgbClr val="FE8554"/>
                </a:solidFill>
                <a:latin typeface="Trebuchet MS" panose="020B0703020202090204" pitchFamily="34" charset="0"/>
              </a:rPr>
              <a:t>Μαρτυρία που λήφθηκε παράνομα: Θεωρία και Πράξη</a:t>
            </a:r>
            <a:endParaRPr lang="en-US" sz="2400" b="1" dirty="0">
              <a:solidFill>
                <a:srgbClr val="FE8554"/>
              </a:solidFill>
              <a:latin typeface="Trebuchet MS" panose="020B0703020202090204" pitchFamily="34" charset="0"/>
            </a:endParaRP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3">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Content Placeholder 9"/>
          <p:cNvSpPr>
            <a:spLocks noGrp="1"/>
          </p:cNvSpPr>
          <p:nvPr>
            <p:ph sz="quarter" idx="12"/>
          </p:nvPr>
        </p:nvSpPr>
        <p:spPr>
          <a:xfrm>
            <a:off x="432139" y="735097"/>
            <a:ext cx="11486244" cy="5222820"/>
          </a:xfrm>
        </p:spPr>
        <p:txBody>
          <a:bodyPr/>
          <a:lstStyle/>
          <a:p>
            <a:pPr>
              <a:lnSpc>
                <a:spcPct val="150000"/>
              </a:lnSpc>
            </a:pPr>
            <a:endParaRPr lang="el-GR" sz="1800" dirty="0">
              <a:latin typeface="Trebuchet MS" panose="020B0603020202020204" pitchFamily="34" charset="0"/>
              <a:sym typeface="Symbol" panose="05050102010706020507" pitchFamily="18" charset="2"/>
            </a:endParaRPr>
          </a:p>
          <a:p>
            <a:pPr marL="285750" indent="-285750">
              <a:lnSpc>
                <a:spcPct val="150000"/>
              </a:lnSpc>
              <a:buFontTx/>
              <a:buChar char="-"/>
            </a:pPr>
            <a:r>
              <a:rPr lang="el-GR" sz="2100" b="1" dirty="0">
                <a:latin typeface="Trebuchet MS" panose="020B0703020202090204" pitchFamily="34" charset="0"/>
                <a:sym typeface="Symbol" panose="05050102010706020507" pitchFamily="18" charset="2"/>
              </a:rPr>
              <a:t>ΠΡΑΞΗ 1: Παραχώρηση δικαιώματος δικηγόρου στα πολύ πρώτα στάδια της ανάκρισης </a:t>
            </a:r>
          </a:p>
          <a:p>
            <a:pPr>
              <a:lnSpc>
                <a:spcPct val="150000"/>
              </a:lnSpc>
            </a:pPr>
            <a:endParaRPr lang="el-GR" sz="2400" i="1" dirty="0">
              <a:latin typeface="Trebuchet MS" panose="020B0703020202090204" pitchFamily="34" charset="0"/>
            </a:endParaRPr>
          </a:p>
          <a:p>
            <a:pPr>
              <a:lnSpc>
                <a:spcPct val="150000"/>
              </a:lnSpc>
            </a:pPr>
            <a:r>
              <a:rPr lang="el-GR" sz="2400" i="1" dirty="0">
                <a:latin typeface="Trebuchet MS" panose="020B0703020202090204" pitchFamily="34" charset="0"/>
              </a:rPr>
              <a:t>Αρ.3, Οδηγία 2012/48/ΕΕ και </a:t>
            </a:r>
            <a:r>
              <a:rPr lang="en-GB" sz="2400" i="1" dirty="0">
                <a:latin typeface="Trebuchet MS" panose="020B0703020202090204" pitchFamily="34" charset="0"/>
              </a:rPr>
              <a:t>Y</a:t>
            </a:r>
            <a:r>
              <a:rPr lang="el-GR" sz="2400" i="1" dirty="0" err="1">
                <a:latin typeface="Trebuchet MS" panose="020B0703020202090204" pitchFamily="34" charset="0"/>
              </a:rPr>
              <a:t>ποθέσεις</a:t>
            </a:r>
            <a:r>
              <a:rPr lang="el-GR" sz="2400" i="1" dirty="0">
                <a:latin typeface="Trebuchet MS" panose="020B0703020202090204" pitchFamily="34" charset="0"/>
              </a:rPr>
              <a:t> </a:t>
            </a:r>
            <a:r>
              <a:rPr lang="en-GB" sz="2400" i="1" dirty="0">
                <a:latin typeface="Trebuchet MS" panose="020B0703020202090204" pitchFamily="34" charset="0"/>
              </a:rPr>
              <a:t>C</a:t>
            </a:r>
            <a:r>
              <a:rPr lang="el-GR" sz="2400" i="1" dirty="0">
                <a:latin typeface="Trebuchet MS" panose="020B0703020202090204" pitchFamily="34" charset="0"/>
              </a:rPr>
              <a:t>‑467/18</a:t>
            </a:r>
            <a:r>
              <a:rPr lang="en-CY" sz="2400" i="1" dirty="0">
                <a:latin typeface="Trebuchet MS" panose="020B0703020202090204" pitchFamily="34" charset="0"/>
              </a:rPr>
              <a:t> </a:t>
            </a:r>
            <a:r>
              <a:rPr lang="el-GR" sz="2400" i="1" dirty="0">
                <a:latin typeface="Trebuchet MS" panose="020B0703020202090204" pitchFamily="34" charset="0"/>
              </a:rPr>
              <a:t>και </a:t>
            </a:r>
            <a:r>
              <a:rPr lang="en-GB" sz="2400" i="1" dirty="0">
                <a:latin typeface="Trebuchet MS" panose="020B0703020202090204" pitchFamily="34" charset="0"/>
              </a:rPr>
              <a:t>C</a:t>
            </a:r>
            <a:r>
              <a:rPr lang="el-GR" sz="2400" i="1" dirty="0">
                <a:latin typeface="Trebuchet MS" panose="020B0703020202090204" pitchFamily="34" charset="0"/>
              </a:rPr>
              <a:t>-659/18</a:t>
            </a:r>
            <a:r>
              <a:rPr lang="en-CY" sz="2400" i="1" dirty="0">
                <a:latin typeface="Trebuchet MS" panose="020B0703020202090204" pitchFamily="34" charset="0"/>
              </a:rPr>
              <a:t> </a:t>
            </a:r>
            <a:endParaRPr lang="el-GR" sz="2400" i="1" dirty="0">
              <a:latin typeface="Trebuchet MS" panose="020B0703020202090204" pitchFamily="34" charset="0"/>
            </a:endParaRPr>
          </a:p>
          <a:p>
            <a:pPr>
              <a:lnSpc>
                <a:spcPct val="150000"/>
              </a:lnSpc>
            </a:pPr>
            <a:endParaRPr lang="el-GR" sz="2400" i="1" dirty="0">
              <a:latin typeface="Trebuchet MS" panose="020B0703020202090204" pitchFamily="34" charset="0"/>
            </a:endParaRPr>
          </a:p>
          <a:p>
            <a:pPr>
              <a:lnSpc>
                <a:spcPct val="150000"/>
              </a:lnSpc>
            </a:pPr>
            <a:r>
              <a:rPr lang="el-GR" sz="2400" i="1" dirty="0">
                <a:latin typeface="Trebuchet MS" panose="020B0703020202090204" pitchFamily="34" charset="0"/>
              </a:rPr>
              <a:t>Άρθρο 3 και 37, περί των Δικαιωμάτων Ύποπτων Προσώπων, Προσώπων που Συλλαμβάνονται και Προσώπων που Τελούν υπό Κράτηση Νόμο του 2005 (163(</a:t>
            </a:r>
            <a:r>
              <a:rPr lang="en-GB" sz="2400" i="1" dirty="0">
                <a:latin typeface="Trebuchet MS" panose="020B0703020202090204" pitchFamily="34" charset="0"/>
              </a:rPr>
              <a:t>I</a:t>
            </a:r>
            <a:r>
              <a:rPr lang="el-GR" sz="2400" i="1" dirty="0">
                <a:latin typeface="Trebuchet MS" panose="020B0703020202090204" pitchFamily="34" charset="0"/>
              </a:rPr>
              <a:t>)/2005), και Ποινική Έφεση </a:t>
            </a:r>
            <a:r>
              <a:rPr lang="el-GR" sz="2400" i="1" dirty="0" err="1">
                <a:latin typeface="Trebuchet MS" panose="020B0703020202090204" pitchFamily="34" charset="0"/>
              </a:rPr>
              <a:t>Αρ</a:t>
            </a:r>
            <a:r>
              <a:rPr lang="el-GR" sz="2400" i="1" dirty="0">
                <a:latin typeface="Trebuchet MS" panose="020B0703020202090204" pitchFamily="34" charset="0"/>
              </a:rPr>
              <a:t>. 4/2020, </a:t>
            </a:r>
            <a:r>
              <a:rPr lang="el-GR" sz="2400" i="1" dirty="0" err="1">
                <a:latin typeface="Trebuchet MS" panose="020B0703020202090204" pitchFamily="34" charset="0"/>
              </a:rPr>
              <a:t>ημ</a:t>
            </a:r>
            <a:r>
              <a:rPr lang="el-GR" sz="2400" i="1" dirty="0">
                <a:latin typeface="Trebuchet MS" panose="020B0703020202090204" pitchFamily="34" charset="0"/>
              </a:rPr>
              <a:t>. 31 Ιανουαρίου, 2022</a:t>
            </a:r>
            <a:r>
              <a:rPr lang="el-GR" sz="2000" dirty="0">
                <a:latin typeface="Trebuchet MS" panose="020B0703020202090204" pitchFamily="34" charset="0"/>
              </a:rPr>
              <a:t>.</a:t>
            </a:r>
            <a:r>
              <a:rPr lang="en-CY" sz="2400" dirty="0">
                <a:latin typeface="Trebuchet MS" panose="020B0703020202090204" pitchFamily="34" charset="0"/>
              </a:rPr>
              <a:t> </a:t>
            </a:r>
            <a:endParaRPr lang="el-GR" sz="2400" dirty="0">
              <a:latin typeface="Trebuchet MS" panose="020B0703020202090204" pitchFamily="34" charset="0"/>
              <a:sym typeface="Symbol" panose="05050102010706020507" pitchFamily="18" charset="2"/>
            </a:endParaRPr>
          </a:p>
          <a:p>
            <a:pPr lvl="0">
              <a:lnSpc>
                <a:spcPct val="150000"/>
              </a:lnSpc>
              <a:buFontTx/>
              <a:buChar char="-"/>
            </a:pPr>
            <a:endParaRPr lang="el-GR" sz="1400" dirty="0">
              <a:latin typeface="Trebuchet MS" panose="020B0603020202020204" pitchFamily="34" charset="0"/>
              <a:sym typeface="Symbol" panose="05050102010706020507" pitchFamily="18" charset="2"/>
            </a:endParaRPr>
          </a:p>
          <a:p>
            <a:pPr lvl="0">
              <a:lnSpc>
                <a:spcPct val="150000"/>
              </a:lnSpc>
            </a:pPr>
            <a:r>
              <a:rPr lang="el-GR" sz="1400" dirty="0">
                <a:latin typeface="Trebuchet MS" panose="020B0603020202020204" pitchFamily="34" charset="0"/>
                <a:sym typeface="Symbol" panose="05050102010706020507" pitchFamily="18" charset="2"/>
              </a:rPr>
              <a:t> </a:t>
            </a:r>
            <a:endParaRPr lang="el-GR" b="1" dirty="0">
              <a:latin typeface="Trebuchet MS" panose="020B0603020202020204" pitchFamily="34" charset="0"/>
              <a:sym typeface="Symbol" panose="05050102010706020507" pitchFamily="18" charset="2"/>
            </a:endParaRPr>
          </a:p>
          <a:p>
            <a:pPr>
              <a:lnSpc>
                <a:spcPct val="150000"/>
              </a:lnSpc>
            </a:pPr>
            <a:endParaRPr lang="en-US" sz="1800" dirty="0">
              <a:latin typeface="Trebuchet MS" panose="020B0703020202090204" pitchFamily="34" charset="0"/>
            </a:endParaRPr>
          </a:p>
        </p:txBody>
      </p:sp>
      <p:pic>
        <p:nvPicPr>
          <p:cNvPr id="18" name="Picture 17">
            <a:extLst>
              <a:ext uri="{FF2B5EF4-FFF2-40B4-BE49-F238E27FC236}">
                <a16:creationId xmlns:a16="http://schemas.microsoft.com/office/drawing/2014/main" id="{DB21639D-19CF-4A5E-AE1E-EC3EFB276DFE}"/>
              </a:ext>
            </a:extLst>
          </p:cNvPr>
          <p:cNvPicPr>
            <a:picLocks noChangeAspect="1"/>
          </p:cNvPicPr>
          <p:nvPr/>
        </p:nvPicPr>
        <p:blipFill rotWithShape="1">
          <a:blip r:embed="rId4">
            <a:duotone>
              <a:schemeClr val="accent3">
                <a:shade val="45000"/>
                <a:satMod val="135000"/>
              </a:schemeClr>
              <a:prstClr val="white"/>
            </a:duotone>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t="54206" r="91006" b="-7006"/>
          <a:stretch/>
        </p:blipFill>
        <p:spPr>
          <a:xfrm>
            <a:off x="409279" y="6118777"/>
            <a:ext cx="871989" cy="678261"/>
          </a:xfrm>
          <a:prstGeom prst="rect">
            <a:avLst/>
          </a:prstGeom>
        </p:spPr>
      </p:pic>
    </p:spTree>
    <p:extLst>
      <p:ext uri="{BB962C8B-B14F-4D97-AF65-F5344CB8AC3E}">
        <p14:creationId xmlns:p14="http://schemas.microsoft.com/office/powerpoint/2010/main" val="136614552"/>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542390" y="209124"/>
            <a:ext cx="11009271" cy="642938"/>
          </a:xfrm>
        </p:spPr>
        <p:txBody>
          <a:bodyPr/>
          <a:lstStyle/>
          <a:p>
            <a:pPr algn="ctr"/>
            <a:r>
              <a:rPr lang="el-GR" sz="2400" b="1" dirty="0">
                <a:solidFill>
                  <a:srgbClr val="FE8554"/>
                </a:solidFill>
                <a:latin typeface="Trebuchet MS" panose="020B0703020202090204" pitchFamily="34" charset="0"/>
              </a:rPr>
              <a:t>Μαρτυρία που λήφθηκε παράνομα: Θεωρία και Πράξη</a:t>
            </a:r>
            <a:endParaRPr lang="en-US" sz="2400" b="1" dirty="0">
              <a:solidFill>
                <a:srgbClr val="FE8554"/>
              </a:solidFill>
              <a:latin typeface="Trebuchet MS" panose="020B0703020202090204" pitchFamily="34" charset="0"/>
            </a:endParaRP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3">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Content Placeholder 9"/>
          <p:cNvSpPr>
            <a:spLocks noGrp="1"/>
          </p:cNvSpPr>
          <p:nvPr>
            <p:ph sz="quarter" idx="12"/>
          </p:nvPr>
        </p:nvSpPr>
        <p:spPr>
          <a:xfrm>
            <a:off x="432139" y="735097"/>
            <a:ext cx="11486244" cy="5222820"/>
          </a:xfrm>
        </p:spPr>
        <p:txBody>
          <a:bodyPr/>
          <a:lstStyle/>
          <a:p>
            <a:pPr algn="ctr">
              <a:lnSpc>
                <a:spcPct val="150000"/>
              </a:lnSpc>
            </a:pPr>
            <a:r>
              <a:rPr lang="el-GR" sz="2100" b="1" dirty="0">
                <a:latin typeface="Trebuchet MS" panose="020B0703020202090204" pitchFamily="34" charset="0"/>
                <a:sym typeface="Symbol" panose="05050102010706020507" pitchFamily="18" charset="2"/>
              </a:rPr>
              <a:t>ΠΡΑΞΗ 2: Παγίδευση</a:t>
            </a:r>
            <a:endParaRPr lang="el-GR" sz="1800" b="1" dirty="0">
              <a:latin typeface="Trebuchet MS" panose="020B0703020202090204" pitchFamily="34" charset="0"/>
              <a:sym typeface="Symbol" panose="05050102010706020507" pitchFamily="18" charset="2"/>
            </a:endParaRPr>
          </a:p>
          <a:p>
            <a:pPr marL="285750" indent="-285750">
              <a:lnSpc>
                <a:spcPct val="150000"/>
              </a:lnSpc>
              <a:buFontTx/>
              <a:buChar char="-"/>
            </a:pPr>
            <a:r>
              <a:rPr lang="el-GR" sz="2000" dirty="0">
                <a:latin typeface="Trebuchet MS" panose="020B0703020202090204" pitchFamily="34" charset="0"/>
                <a:sym typeface="Symbol" panose="05050102010706020507" pitchFamily="18" charset="2"/>
              </a:rPr>
              <a:t>Απόφαση Ολομέλειας </a:t>
            </a:r>
            <a:r>
              <a:rPr lang="el-GR" sz="2000" b="1" i="1" dirty="0">
                <a:latin typeface="Trebuchet MS" panose="020B0703020202090204" pitchFamily="34" charset="0"/>
                <a:sym typeface="Symbol" panose="05050102010706020507" pitchFamily="18" charset="2"/>
              </a:rPr>
              <a:t>Οδυσσέα Κανάρη </a:t>
            </a:r>
            <a:r>
              <a:rPr lang="el-GR" sz="2000" b="1" dirty="0">
                <a:latin typeface="Trebuchet MS" panose="020B0703020202090204" pitchFamily="34" charset="0"/>
                <a:sym typeface="Symbol" panose="05050102010706020507" pitchFamily="18" charset="2"/>
              </a:rPr>
              <a:t>(αρ.1</a:t>
            </a:r>
            <a:r>
              <a:rPr lang="el-GR" sz="2000" dirty="0">
                <a:latin typeface="Trebuchet MS" panose="020B0703020202090204" pitchFamily="34" charset="0"/>
                <a:sym typeface="Symbol" panose="05050102010706020507" pitchFamily="18" charset="2"/>
              </a:rPr>
              <a:t>) (2005) 2 ΑΑΔ 105</a:t>
            </a:r>
          </a:p>
          <a:p>
            <a:pPr algn="ctr">
              <a:lnSpc>
                <a:spcPct val="150000"/>
              </a:lnSpc>
            </a:pPr>
            <a:r>
              <a:rPr lang="el-GR" sz="2000" b="1" dirty="0">
                <a:latin typeface="Trebuchet MS" panose="020B0703020202090204" pitchFamily="34" charset="0"/>
              </a:rPr>
              <a:t>Συνιστά θεμιτή παγίδευση: </a:t>
            </a:r>
            <a:endParaRPr lang="el-GR" sz="2000" dirty="0">
              <a:latin typeface="Trebuchet MS" panose="020B0703020202090204" pitchFamily="34" charset="0"/>
            </a:endParaRPr>
          </a:p>
          <a:p>
            <a:pPr marL="457200" lvl="0" indent="-457200">
              <a:buAutoNum type="arabicParenBoth"/>
            </a:pPr>
            <a:r>
              <a:rPr lang="el-GR" sz="2000" dirty="0">
                <a:latin typeface="Trebuchet MS" panose="020B0703020202090204" pitchFamily="34" charset="0"/>
              </a:rPr>
              <a:t>η ενέργεια παγίδευσης θα πρέπει να εντάσσεται στο πλαίσιο διερεύνησης συγκεκριμένης εγκληματικής δράσης και να υπάρχουν </a:t>
            </a:r>
            <a:r>
              <a:rPr lang="el-GR" sz="2000" dirty="0">
                <a:solidFill>
                  <a:srgbClr val="FF0000"/>
                </a:solidFill>
                <a:latin typeface="Trebuchet MS" panose="020B0703020202090204" pitchFamily="34" charset="0"/>
              </a:rPr>
              <a:t>υποψίες</a:t>
            </a:r>
            <a:r>
              <a:rPr lang="el-GR" sz="2000" dirty="0">
                <a:latin typeface="Trebuchet MS" panose="020B0703020202090204" pitchFamily="34" charset="0"/>
              </a:rPr>
              <a:t> ή </a:t>
            </a:r>
            <a:r>
              <a:rPr lang="el-GR" sz="2000" dirty="0">
                <a:solidFill>
                  <a:srgbClr val="FF0000"/>
                </a:solidFill>
                <a:latin typeface="Trebuchet MS" panose="020B0703020202090204" pitchFamily="34" charset="0"/>
              </a:rPr>
              <a:t>δεδομένα</a:t>
            </a:r>
            <a:r>
              <a:rPr lang="el-GR" sz="2000" dirty="0">
                <a:latin typeface="Trebuchet MS" panose="020B0703020202090204" pitchFamily="34" charset="0"/>
              </a:rPr>
              <a:t> που να αποκαλύπτουν ως δικαιολογημένη τη στόχευση προς ορισμένη κατεύθυνση είτε αυτή αφορά </a:t>
            </a:r>
            <a:r>
              <a:rPr lang="el-GR" sz="2000" dirty="0">
                <a:solidFill>
                  <a:srgbClr val="FF0000"/>
                </a:solidFill>
                <a:latin typeface="Trebuchet MS" panose="020B0703020202090204" pitchFamily="34" charset="0"/>
              </a:rPr>
              <a:t>πρόσωπο</a:t>
            </a:r>
            <a:r>
              <a:rPr lang="el-GR" sz="2000" dirty="0">
                <a:latin typeface="Trebuchet MS" panose="020B0703020202090204" pitchFamily="34" charset="0"/>
              </a:rPr>
              <a:t> είτε </a:t>
            </a:r>
            <a:r>
              <a:rPr lang="el-GR" sz="2000" dirty="0">
                <a:solidFill>
                  <a:srgbClr val="FF0000"/>
                </a:solidFill>
                <a:latin typeface="Trebuchet MS" panose="020B0703020202090204" pitchFamily="34" charset="0"/>
              </a:rPr>
              <a:t>τόπο</a:t>
            </a:r>
            <a:r>
              <a:rPr lang="el-GR" sz="2000" dirty="0">
                <a:latin typeface="Trebuchet MS" panose="020B0703020202090204" pitchFamily="34" charset="0"/>
              </a:rPr>
              <a:t>,</a:t>
            </a:r>
          </a:p>
          <a:p>
            <a:pPr marL="457200" lvl="0" indent="-457200">
              <a:buAutoNum type="arabicParenBoth"/>
            </a:pPr>
            <a:r>
              <a:rPr lang="el-GR" sz="2000" dirty="0">
                <a:latin typeface="Trebuchet MS" panose="020B0703020202090204" pitchFamily="34" charset="0"/>
              </a:rPr>
              <a:t>Εξετάζεται κατά πόσον η αστυνομία δεν έκαμε τίποτε πέραν της παροχής στον κατηγορούμενο μιας μη ασυνήθιστης ευκαιρίας για διάπραξη αδικήματος, δεν έδωσε δέλεαρ για την τέλεση</a:t>
            </a:r>
          </a:p>
          <a:p>
            <a:pPr marL="457200" lvl="0" indent="-457200">
              <a:buAutoNum type="arabicParenBoth"/>
            </a:pPr>
            <a:r>
              <a:rPr lang="el-GR" sz="2000" dirty="0">
                <a:latin typeface="Trebuchet MS" panose="020B0703020202090204" pitchFamily="34" charset="0"/>
              </a:rPr>
              <a:t>η δράση των αστυνομικών οργάνων θα πρέπει να γίνεται κάτω από τις εντολές του </a:t>
            </a:r>
            <a:r>
              <a:rPr lang="el-GR" sz="2000" dirty="0">
                <a:solidFill>
                  <a:srgbClr val="FF0000"/>
                </a:solidFill>
                <a:latin typeface="Trebuchet MS" panose="020B0703020202090204" pitchFamily="34" charset="0"/>
              </a:rPr>
              <a:t>αρμόδιου φορέα </a:t>
            </a:r>
            <a:r>
              <a:rPr lang="el-GR" sz="2000" dirty="0">
                <a:latin typeface="Trebuchet MS" panose="020B0703020202090204" pitchFamily="34" charset="0"/>
              </a:rPr>
              <a:t>υπό την εποπτεία του οποίου και πραγματοποιείται, ενόψει της φύσης του αδικήματος που </a:t>
            </a:r>
            <a:r>
              <a:rPr lang="el-GR" sz="2000" dirty="0" err="1">
                <a:latin typeface="Trebuchet MS" panose="020B0703020202090204" pitchFamily="34" charset="0"/>
              </a:rPr>
              <a:t>σκοπείται</a:t>
            </a:r>
            <a:r>
              <a:rPr lang="el-GR" sz="2000" dirty="0">
                <a:latin typeface="Trebuchet MS" panose="020B0703020202090204" pitchFamily="34" charset="0"/>
              </a:rPr>
              <a:t> να διερευνηθεί τηρουμένης και της αναλογικότητας.</a:t>
            </a:r>
            <a:endParaRPr lang="el-GR" sz="2000" b="1" dirty="0">
              <a:latin typeface="Trebuchet MS" panose="020B0703020202090204" pitchFamily="34" charset="0"/>
              <a:sym typeface="Symbol" panose="05050102010706020507" pitchFamily="18" charset="2"/>
            </a:endParaRPr>
          </a:p>
          <a:p>
            <a:pPr algn="ctr">
              <a:lnSpc>
                <a:spcPct val="150000"/>
              </a:lnSpc>
            </a:pPr>
            <a:r>
              <a:rPr lang="el-GR" sz="2100" b="1" dirty="0">
                <a:latin typeface="Trebuchet MS" panose="020B0703020202090204" pitchFamily="34" charset="0"/>
                <a:sym typeface="Symbol" panose="05050102010706020507" pitchFamily="18" charset="2"/>
              </a:rPr>
              <a:t>	 ΠΡΑΞΗ 3: Βιντεοσκόπηση ανακρίσεων</a:t>
            </a:r>
            <a:endParaRPr lang="en-US" sz="2100" b="1" dirty="0">
              <a:latin typeface="Trebuchet MS" panose="020B0703020202090204" pitchFamily="34" charset="0"/>
            </a:endParaRPr>
          </a:p>
          <a:p>
            <a:pPr lvl="0">
              <a:lnSpc>
                <a:spcPct val="150000"/>
              </a:lnSpc>
              <a:buFontTx/>
              <a:buChar char="-"/>
            </a:pPr>
            <a:endParaRPr lang="el-GR" sz="1400" dirty="0">
              <a:latin typeface="Trebuchet MS" panose="020B0603020202020204" pitchFamily="34" charset="0"/>
              <a:sym typeface="Symbol" panose="05050102010706020507" pitchFamily="18" charset="2"/>
            </a:endParaRPr>
          </a:p>
          <a:p>
            <a:pPr lvl="0">
              <a:lnSpc>
                <a:spcPct val="150000"/>
              </a:lnSpc>
            </a:pPr>
            <a:r>
              <a:rPr lang="el-GR" sz="1400" dirty="0">
                <a:latin typeface="Trebuchet MS" panose="020B0603020202020204" pitchFamily="34" charset="0"/>
                <a:sym typeface="Symbol" panose="05050102010706020507" pitchFamily="18" charset="2"/>
              </a:rPr>
              <a:t> </a:t>
            </a:r>
            <a:endParaRPr lang="el-GR" b="1" dirty="0">
              <a:latin typeface="Trebuchet MS" panose="020B0603020202020204" pitchFamily="34" charset="0"/>
              <a:sym typeface="Symbol" panose="05050102010706020507" pitchFamily="18" charset="2"/>
            </a:endParaRPr>
          </a:p>
          <a:p>
            <a:pPr>
              <a:lnSpc>
                <a:spcPct val="150000"/>
              </a:lnSpc>
            </a:pPr>
            <a:endParaRPr lang="en-US" sz="1800" dirty="0">
              <a:latin typeface="Trebuchet MS" panose="020B0703020202090204" pitchFamily="34" charset="0"/>
            </a:endParaRPr>
          </a:p>
        </p:txBody>
      </p:sp>
      <p:pic>
        <p:nvPicPr>
          <p:cNvPr id="18" name="Picture 17">
            <a:extLst>
              <a:ext uri="{FF2B5EF4-FFF2-40B4-BE49-F238E27FC236}">
                <a16:creationId xmlns:a16="http://schemas.microsoft.com/office/drawing/2014/main" id="{DB21639D-19CF-4A5E-AE1E-EC3EFB276DFE}"/>
              </a:ext>
            </a:extLst>
          </p:cNvPr>
          <p:cNvPicPr>
            <a:picLocks noChangeAspect="1"/>
          </p:cNvPicPr>
          <p:nvPr/>
        </p:nvPicPr>
        <p:blipFill rotWithShape="1">
          <a:blip r:embed="rId4">
            <a:duotone>
              <a:schemeClr val="accent3">
                <a:shade val="45000"/>
                <a:satMod val="135000"/>
              </a:schemeClr>
              <a:prstClr val="white"/>
            </a:duotone>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t="54206" r="91006" b="-7006"/>
          <a:stretch/>
        </p:blipFill>
        <p:spPr>
          <a:xfrm>
            <a:off x="409279" y="6118777"/>
            <a:ext cx="871989" cy="678261"/>
          </a:xfrm>
          <a:prstGeom prst="rect">
            <a:avLst/>
          </a:prstGeom>
        </p:spPr>
      </p:pic>
    </p:spTree>
    <p:extLst>
      <p:ext uri="{BB962C8B-B14F-4D97-AF65-F5344CB8AC3E}">
        <p14:creationId xmlns:p14="http://schemas.microsoft.com/office/powerpoint/2010/main" val="2745206439"/>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pPr algn="ctr"/>
            <a:r>
              <a:rPr lang="el-GR" sz="2800" b="1" dirty="0">
                <a:solidFill>
                  <a:srgbClr val="FE8554"/>
                </a:solidFill>
                <a:latin typeface="Trebuchet MS" panose="020B0703020202090204" pitchFamily="34" charset="0"/>
              </a:rPr>
              <a:t>Κατακλείδα – Εισηγήσεις</a:t>
            </a:r>
            <a:r>
              <a:rPr lang="el-GR" sz="2800" b="1" dirty="0">
                <a:solidFill>
                  <a:srgbClr val="FF0000"/>
                </a:solidFill>
                <a:latin typeface="Trebuchet MS" panose="020B0703020202090204" pitchFamily="34" charset="0"/>
              </a:rPr>
              <a:t> </a:t>
            </a:r>
            <a:endParaRPr lang="en-US" sz="2800" b="1" dirty="0">
              <a:solidFill>
                <a:srgbClr val="FF0000"/>
              </a:solidFill>
              <a:latin typeface="Trebuchet MS" panose="020B0703020202090204" pitchFamily="34" charset="0"/>
            </a:endParaRP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3">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Content Placeholder 9"/>
          <p:cNvSpPr>
            <a:spLocks noGrp="1"/>
          </p:cNvSpPr>
          <p:nvPr>
            <p:ph sz="quarter" idx="12"/>
          </p:nvPr>
        </p:nvSpPr>
        <p:spPr>
          <a:xfrm>
            <a:off x="409278" y="390525"/>
            <a:ext cx="11373442" cy="5556640"/>
          </a:xfrm>
        </p:spPr>
        <p:txBody>
          <a:bodyPr/>
          <a:lstStyle/>
          <a:p>
            <a:pPr algn="ctr">
              <a:lnSpc>
                <a:spcPct val="150000"/>
              </a:lnSpc>
              <a:spcBef>
                <a:spcPts val="600"/>
              </a:spcBef>
            </a:pPr>
            <a:r>
              <a:rPr lang="el-GR" dirty="0">
                <a:latin typeface="Trebuchet MS" panose="020B0603020202020204" pitchFamily="34" charset="0"/>
              </a:rPr>
              <a:t> </a:t>
            </a:r>
          </a:p>
          <a:p>
            <a:pPr>
              <a:lnSpc>
                <a:spcPct val="150000"/>
              </a:lnSpc>
              <a:spcBef>
                <a:spcPts val="600"/>
              </a:spcBef>
            </a:pPr>
            <a:r>
              <a:rPr lang="el-GR" dirty="0">
                <a:latin typeface="Trebuchet MS" panose="020B0603020202020204" pitchFamily="34" charset="0"/>
              </a:rPr>
              <a:t>(1) Αλλαγές που οδηγούν στην ορθή απονομή της δικαιοσύνης μπορούν να συμπεριλαμβάνουν την αύξηση των παρεχόμενων δυνατοτήτων τόσο στους ανακριτές και την Εισαγγελία, όσο και στους δικηγόρους υπεράσπισης</a:t>
            </a:r>
          </a:p>
          <a:p>
            <a:pPr>
              <a:lnSpc>
                <a:spcPct val="150000"/>
              </a:lnSpc>
              <a:spcBef>
                <a:spcPts val="600"/>
              </a:spcBef>
            </a:pPr>
            <a:r>
              <a:rPr lang="el-GR" dirty="0">
                <a:latin typeface="Trebuchet MS" panose="020B0603020202020204" pitchFamily="34" charset="0"/>
              </a:rPr>
              <a:t>(2) Η ενίσχυση των διαδικασιών σε αναγνωριστικές παρατάξεις, η ηλεκτρονική αποτύπωση της ανάκρισης, η απαγόρευση καταδίκης σε μόνο μια μαρτυρία και η αναγκαιότητα ενισχυτικής μαρτυρίας σε περιπτώσεις ομολογίας, με αποτέλεσμα το βάρος απόδειξης να καθίσταται ακόμα πιο δύσκολο να υπερπηδηθεί</a:t>
            </a:r>
          </a:p>
          <a:p>
            <a:pPr>
              <a:lnSpc>
                <a:spcPct val="150000"/>
              </a:lnSpc>
              <a:spcBef>
                <a:spcPts val="600"/>
              </a:spcBef>
            </a:pPr>
            <a:r>
              <a:rPr lang="el-GR" dirty="0">
                <a:latin typeface="Trebuchet MS" panose="020B0603020202020204" pitchFamily="34" charset="0"/>
              </a:rPr>
              <a:t>(3) Οι φωνές για αλλαγή του υφιστάμενου αντιπαραθετικού συστήματος</a:t>
            </a:r>
          </a:p>
          <a:p>
            <a:pPr>
              <a:lnSpc>
                <a:spcPct val="150000"/>
              </a:lnSpc>
              <a:spcBef>
                <a:spcPts val="600"/>
              </a:spcBef>
            </a:pPr>
            <a:r>
              <a:rPr lang="el-GR" dirty="0">
                <a:latin typeface="Trebuchet MS" panose="020B0603020202020204" pitchFamily="34" charset="0"/>
              </a:rPr>
              <a:t>(4) Ο άμεσος έλεγχος του ανακριτικού σταδίου από τη δικαστική εξουσία</a:t>
            </a:r>
          </a:p>
          <a:p>
            <a:pPr>
              <a:lnSpc>
                <a:spcPct val="150000"/>
              </a:lnSpc>
              <a:spcBef>
                <a:spcPts val="600"/>
              </a:spcBef>
            </a:pPr>
            <a:r>
              <a:rPr lang="el-GR" dirty="0">
                <a:latin typeface="Trebuchet MS" panose="020B0603020202020204" pitchFamily="34" charset="0"/>
              </a:rPr>
              <a:t>(5) Η παράλληλη λειτουργία κατηγόρου και δικηγόρου υπεράσπισης ως «</a:t>
            </a:r>
            <a:r>
              <a:rPr lang="el-GR" dirty="0" err="1">
                <a:latin typeface="Trebuchet MS" panose="020B0603020202020204" pitchFamily="34" charset="0"/>
              </a:rPr>
              <a:t>adversarial</a:t>
            </a:r>
            <a:r>
              <a:rPr lang="el-GR" dirty="0">
                <a:latin typeface="Trebuchet MS" panose="020B0603020202020204" pitchFamily="34" charset="0"/>
              </a:rPr>
              <a:t> </a:t>
            </a:r>
            <a:r>
              <a:rPr lang="el-GR" dirty="0" err="1">
                <a:latin typeface="Trebuchet MS" panose="020B0603020202020204" pitchFamily="34" charset="0"/>
              </a:rPr>
              <a:t>inquisitors</a:t>
            </a:r>
            <a:r>
              <a:rPr lang="el-GR" dirty="0">
                <a:latin typeface="Trebuchet MS" panose="020B0603020202020204" pitchFamily="34" charset="0"/>
              </a:rPr>
              <a:t>» (εργαζόμενοι μαζί, έχοντας πλήρη πρόσβαση στο μαρτυρικό υλικό και σε επιστημονικές εξετάσεις με σκοπό την ανεύρεση της αλήθειας, με το ίδιο πάθος για ανεύρεση ενοχοποιητικής όσο και αθωωτικής μαρτυρίας)</a:t>
            </a:r>
          </a:p>
          <a:p>
            <a:pPr>
              <a:lnSpc>
                <a:spcPct val="150000"/>
              </a:lnSpc>
              <a:spcBef>
                <a:spcPts val="600"/>
              </a:spcBef>
            </a:pPr>
            <a:r>
              <a:rPr lang="el-GR" dirty="0">
                <a:latin typeface="Trebuchet MS" panose="020B0603020202020204" pitchFamily="34" charset="0"/>
              </a:rPr>
              <a:t>(6) Η κατάργηση του δικαιώματος της μη αυτοενοχοποίησης με αντιστάθμισμα την παροχή σε ανακριτικό στάδιο περαιτέρω πληροφοριών και μαρτυρίας</a:t>
            </a:r>
          </a:p>
          <a:p>
            <a:pPr>
              <a:lnSpc>
                <a:spcPct val="150000"/>
              </a:lnSpc>
              <a:spcBef>
                <a:spcPts val="600"/>
              </a:spcBef>
            </a:pPr>
            <a:endParaRPr lang="en-US" dirty="0">
              <a:latin typeface="Trebuchet MS" panose="020B0703020202090204" pitchFamily="34" charset="0"/>
            </a:endParaRPr>
          </a:p>
        </p:txBody>
      </p:sp>
      <p:pic>
        <p:nvPicPr>
          <p:cNvPr id="18" name="Picture 17">
            <a:extLst>
              <a:ext uri="{FF2B5EF4-FFF2-40B4-BE49-F238E27FC236}">
                <a16:creationId xmlns:a16="http://schemas.microsoft.com/office/drawing/2014/main" id="{B8708977-88C2-4031-A946-A1CF7B79BEF3}"/>
              </a:ext>
            </a:extLst>
          </p:cNvPr>
          <p:cNvPicPr>
            <a:picLocks noChangeAspect="1"/>
          </p:cNvPicPr>
          <p:nvPr/>
        </p:nvPicPr>
        <p:blipFill rotWithShape="1">
          <a:blip r:embed="rId4">
            <a:duotone>
              <a:schemeClr val="accent3">
                <a:shade val="45000"/>
                <a:satMod val="135000"/>
              </a:schemeClr>
              <a:prstClr val="white"/>
            </a:duotone>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t="54206" r="91006" b="-7006"/>
          <a:stretch/>
        </p:blipFill>
        <p:spPr>
          <a:xfrm>
            <a:off x="409279" y="6118777"/>
            <a:ext cx="871989" cy="678261"/>
          </a:xfrm>
          <a:prstGeom prst="rect">
            <a:avLst/>
          </a:prstGeom>
        </p:spPr>
      </p:pic>
    </p:spTree>
    <p:extLst>
      <p:ext uri="{BB962C8B-B14F-4D97-AF65-F5344CB8AC3E}">
        <p14:creationId xmlns:p14="http://schemas.microsoft.com/office/powerpoint/2010/main" val="884551202"/>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96012" y="3893119"/>
            <a:ext cx="4471988" cy="91292"/>
          </a:xfrm>
          <a:prstGeom prst="rect">
            <a:avLst/>
          </a:prstGeom>
          <a:solidFill>
            <a:srgbClr val="FE8554"/>
          </a:solidFill>
          <a:ln>
            <a:no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GB" sz="1350" dirty="0"/>
          </a:p>
        </p:txBody>
      </p:sp>
      <p:sp>
        <p:nvSpPr>
          <p:cNvPr id="5" name="Rectangle 4"/>
          <p:cNvSpPr/>
          <p:nvPr/>
        </p:nvSpPr>
        <p:spPr>
          <a:xfrm>
            <a:off x="6196012" y="2612381"/>
            <a:ext cx="4471988" cy="1280739"/>
          </a:xfrm>
          <a:prstGeom prst="rect">
            <a:avLst/>
          </a:prstGeom>
          <a:solidFill>
            <a:schemeClr val="tx1">
              <a:lumMod val="75000"/>
              <a:lumOff val="25000"/>
            </a:schemeClr>
          </a:solidFill>
          <a:ln>
            <a:no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GB" sz="1350" dirty="0"/>
          </a:p>
        </p:txBody>
      </p:sp>
      <p:sp>
        <p:nvSpPr>
          <p:cNvPr id="6" name="TextBox 5"/>
          <p:cNvSpPr txBox="1"/>
          <p:nvPr/>
        </p:nvSpPr>
        <p:spPr>
          <a:xfrm>
            <a:off x="6196012" y="2713928"/>
            <a:ext cx="4471988" cy="1292662"/>
          </a:xfrm>
          <a:prstGeom prst="rect">
            <a:avLst/>
          </a:prstGeom>
          <a:noFill/>
        </p:spPr>
        <p:txBody>
          <a:bodyPr wrap="square" rtlCol="0">
            <a:spAutoFit/>
          </a:bodyPr>
          <a:lstStyle/>
          <a:p>
            <a:pPr algn="r"/>
            <a:r>
              <a:rPr lang="el-GR" dirty="0">
                <a:solidFill>
                  <a:schemeClr val="bg2"/>
                </a:solidFill>
                <a:latin typeface="Century Gothic" charset="0"/>
                <a:ea typeface="Century Gothic" charset="0"/>
                <a:cs typeface="Century Gothic" charset="0"/>
              </a:rPr>
              <a:t>Σας ευχαριστώ για την υπομονή σας </a:t>
            </a:r>
            <a:r>
              <a:rPr lang="en-GB" sz="2400" dirty="0">
                <a:solidFill>
                  <a:schemeClr val="bg2"/>
                </a:solidFill>
                <a:latin typeface="Century Gothic" charset="0"/>
                <a:ea typeface="Century Gothic" charset="0"/>
                <a:cs typeface="Century Gothic" charset="0"/>
              </a:rPr>
              <a:t>!</a:t>
            </a:r>
            <a:endParaRPr lang="en-US" sz="2400" dirty="0">
              <a:solidFill>
                <a:schemeClr val="bg2"/>
              </a:solidFill>
              <a:latin typeface="Century Gothic" charset="0"/>
              <a:ea typeface="Century Gothic" charset="0"/>
              <a:cs typeface="Century Gothic" charset="0"/>
            </a:endParaRPr>
          </a:p>
          <a:p>
            <a:pPr algn="r"/>
            <a:endParaRPr lang="en-GB" sz="1350" dirty="0">
              <a:solidFill>
                <a:schemeClr val="bg2"/>
              </a:solidFill>
              <a:latin typeface="Century Gothic" charset="0"/>
              <a:ea typeface="Century Gothic" charset="0"/>
              <a:cs typeface="Century Gothic" charset="0"/>
            </a:endParaRPr>
          </a:p>
          <a:p>
            <a:pPr algn="r"/>
            <a:r>
              <a:rPr lang="el-GR" sz="1350" dirty="0">
                <a:solidFill>
                  <a:schemeClr val="bg2"/>
                </a:solidFill>
                <a:latin typeface="Century Gothic" charset="0"/>
                <a:ea typeface="Century Gothic" charset="0"/>
                <a:cs typeface="Century Gothic" charset="0"/>
              </a:rPr>
              <a:t>Ηλίας Α. Στεφάνου, Δικηγόρος </a:t>
            </a:r>
            <a:endParaRPr lang="en-GB" sz="1350" dirty="0">
              <a:solidFill>
                <a:schemeClr val="bg2"/>
              </a:solidFill>
              <a:latin typeface="Century Gothic" charset="0"/>
              <a:ea typeface="Century Gothic" charset="0"/>
              <a:cs typeface="Century Gothic" charset="0"/>
            </a:endParaRPr>
          </a:p>
          <a:p>
            <a:pPr algn="r"/>
            <a:endParaRPr lang="en-GB" sz="1350" dirty="0">
              <a:solidFill>
                <a:schemeClr val="bg2"/>
              </a:solidFill>
              <a:latin typeface="Century Gothic" charset="0"/>
              <a:ea typeface="Century Gothic" charset="0"/>
              <a:cs typeface="Century Gothic" charset="0"/>
            </a:endParaRPr>
          </a:p>
          <a:p>
            <a:pPr algn="r"/>
            <a:endParaRPr lang="en-GB" sz="1350" dirty="0">
              <a:solidFill>
                <a:schemeClr val="bg2">
                  <a:lumMod val="75000"/>
                </a:schemeClr>
              </a:solidFill>
              <a:latin typeface="Century Gothic" charset="0"/>
              <a:ea typeface="Century Gothic" charset="0"/>
              <a:cs typeface="Century Gothic" charset="0"/>
            </a:endParaRPr>
          </a:p>
        </p:txBody>
      </p:sp>
      <p:pic>
        <p:nvPicPr>
          <p:cNvPr id="10" name="Picture 9">
            <a:extLst>
              <a:ext uri="{FF2B5EF4-FFF2-40B4-BE49-F238E27FC236}">
                <a16:creationId xmlns:a16="http://schemas.microsoft.com/office/drawing/2014/main" id="{8C5F617E-B1FF-49E8-BC6E-74CE7F575B42}"/>
              </a:ext>
            </a:extLst>
          </p:cNvPr>
          <p:cNvPicPr>
            <a:picLocks noChangeAspect="1"/>
          </p:cNvPicPr>
          <p:nvPr/>
        </p:nvPicPr>
        <p:blipFill rotWithShape="1">
          <a:blip r:embed="rId2">
            <a:extLst>
              <a:ext uri="{28A0092B-C50C-407E-A947-70E740481C1C}">
                <a14:useLocalDpi xmlns:a14="http://schemas.microsoft.com/office/drawing/2010/main" val="0"/>
              </a:ext>
            </a:extLst>
          </a:blip>
          <a:srcRect t="1" r="47262" b="-7006"/>
          <a:stretch/>
        </p:blipFill>
        <p:spPr>
          <a:xfrm>
            <a:off x="355558" y="1685960"/>
            <a:ext cx="7648370" cy="2055990"/>
          </a:xfrm>
          <a:prstGeom prst="rect">
            <a:avLst/>
          </a:prstGeom>
        </p:spPr>
      </p:pic>
    </p:spTree>
    <p:extLst>
      <p:ext uri="{BB962C8B-B14F-4D97-AF65-F5344CB8AC3E}">
        <p14:creationId xmlns:p14="http://schemas.microsoft.com/office/powerpoint/2010/main" val="2040706853"/>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22" presetClass="entr" presetSubtype="8" fill="hold" grpId="0" nodeType="withEffect">
                                  <p:stCondLst>
                                    <p:cond delay="2000"/>
                                  </p:stCondLst>
                                  <p:childTnLst>
                                    <p:set>
                                      <p:cBhvr>
                                        <p:cTn id="9" dur="1" fill="hold">
                                          <p:stCondLst>
                                            <p:cond delay="0"/>
                                          </p:stCondLst>
                                        </p:cTn>
                                        <p:tgtEl>
                                          <p:spTgt spid="6"/>
                                        </p:tgtEl>
                                        <p:attrNameLst>
                                          <p:attrName>style.visibility</p:attrName>
                                        </p:attrNameLst>
                                      </p:cBhvr>
                                      <p:to>
                                        <p:strVal val="visible"/>
                                      </p:to>
                                    </p:set>
                                    <p:animEffect transition="in" filter="wipe(left)">
                                      <p:cBhvr>
                                        <p:cTn id="10" dur="500"/>
                                        <p:tgtEl>
                                          <p:spTgt spid="6"/>
                                        </p:tgtEl>
                                      </p:cBhvr>
                                    </p:animEffect>
                                  </p:childTnLst>
                                </p:cTn>
                              </p:par>
                              <p:par>
                                <p:cTn id="11" presetID="2" presetClass="entr" presetSubtype="8" fill="hold" grpId="0" nodeType="withEffect">
                                  <p:stCondLst>
                                    <p:cond delay="100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0-#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pPr algn="ctr"/>
            <a:r>
              <a:rPr lang="el-GR" sz="2800" b="1" dirty="0">
                <a:solidFill>
                  <a:srgbClr val="FE8554"/>
                </a:solidFill>
                <a:latin typeface="Trebuchet MS" panose="020B0703020202090204" pitchFamily="34" charset="0"/>
              </a:rPr>
              <a:t>Αποτέλεσμα μιας ποινικής διαδικασίας </a:t>
            </a:r>
            <a:endParaRPr lang="en-US" sz="2800" b="1" dirty="0">
              <a:solidFill>
                <a:srgbClr val="FE8554"/>
              </a:solidFill>
              <a:latin typeface="Trebuchet MS" panose="020B0703020202090204" pitchFamily="34" charset="0"/>
            </a:endParaRP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3">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Content Placeholder 9"/>
          <p:cNvSpPr>
            <a:spLocks noGrp="1"/>
          </p:cNvSpPr>
          <p:nvPr>
            <p:ph sz="quarter" idx="12"/>
          </p:nvPr>
        </p:nvSpPr>
        <p:spPr>
          <a:xfrm>
            <a:off x="409278" y="820210"/>
            <a:ext cx="11373442" cy="5284702"/>
          </a:xfrm>
        </p:spPr>
        <p:txBody>
          <a:bodyPr/>
          <a:lstStyle/>
          <a:p>
            <a:pPr>
              <a:lnSpc>
                <a:spcPct val="150000"/>
              </a:lnSpc>
              <a:spcBef>
                <a:spcPts val="600"/>
              </a:spcBef>
            </a:pPr>
            <a:endParaRPr lang="el-GR" b="1" dirty="0"/>
          </a:p>
          <a:p>
            <a:pPr>
              <a:lnSpc>
                <a:spcPct val="150000"/>
              </a:lnSpc>
              <a:spcBef>
                <a:spcPts val="600"/>
              </a:spcBef>
            </a:pPr>
            <a:endParaRPr lang="el-GR" b="1" dirty="0"/>
          </a:p>
          <a:p>
            <a:pPr>
              <a:lnSpc>
                <a:spcPct val="150000"/>
              </a:lnSpc>
              <a:spcBef>
                <a:spcPts val="600"/>
              </a:spcBef>
            </a:pPr>
            <a:endParaRPr lang="el-GR" b="1" dirty="0"/>
          </a:p>
          <a:p>
            <a:pPr>
              <a:lnSpc>
                <a:spcPct val="150000"/>
              </a:lnSpc>
              <a:spcBef>
                <a:spcPts val="600"/>
              </a:spcBef>
            </a:pPr>
            <a:endParaRPr lang="el-GR" b="1" dirty="0"/>
          </a:p>
          <a:p>
            <a:pPr>
              <a:lnSpc>
                <a:spcPct val="150000"/>
              </a:lnSpc>
              <a:spcBef>
                <a:spcPts val="600"/>
              </a:spcBef>
            </a:pPr>
            <a:endParaRPr lang="el-GR" b="1" dirty="0"/>
          </a:p>
          <a:p>
            <a:pPr>
              <a:lnSpc>
                <a:spcPct val="150000"/>
              </a:lnSpc>
              <a:spcBef>
                <a:spcPts val="600"/>
              </a:spcBef>
            </a:pPr>
            <a:endParaRPr lang="el-GR" b="1" dirty="0"/>
          </a:p>
          <a:p>
            <a:pPr>
              <a:lnSpc>
                <a:spcPct val="150000"/>
              </a:lnSpc>
              <a:spcBef>
                <a:spcPts val="600"/>
              </a:spcBef>
            </a:pPr>
            <a:endParaRPr lang="el-GR" b="1" dirty="0"/>
          </a:p>
          <a:p>
            <a:pPr>
              <a:lnSpc>
                <a:spcPct val="150000"/>
              </a:lnSpc>
              <a:spcBef>
                <a:spcPts val="600"/>
              </a:spcBef>
            </a:pPr>
            <a:endParaRPr lang="el-GR" b="1" dirty="0">
              <a:latin typeface="Trebuchet MS" panose="020B0703020202090204" pitchFamily="34" charset="0"/>
            </a:endParaRPr>
          </a:p>
          <a:p>
            <a:pPr>
              <a:lnSpc>
                <a:spcPct val="150000"/>
              </a:lnSpc>
              <a:spcBef>
                <a:spcPts val="600"/>
              </a:spcBef>
            </a:pPr>
            <a:endParaRPr lang="el-GR" b="1" dirty="0">
              <a:latin typeface="Trebuchet MS" panose="020B0703020202090204" pitchFamily="34" charset="0"/>
            </a:endParaRPr>
          </a:p>
          <a:p>
            <a:pPr>
              <a:lnSpc>
                <a:spcPct val="150000"/>
              </a:lnSpc>
              <a:spcBef>
                <a:spcPts val="600"/>
              </a:spcBef>
            </a:pPr>
            <a:endParaRPr lang="el-GR" b="1" dirty="0">
              <a:latin typeface="Trebuchet MS" panose="020B0703020202090204" pitchFamily="34" charset="0"/>
            </a:endParaRPr>
          </a:p>
          <a:p>
            <a:pPr algn="ctr">
              <a:lnSpc>
                <a:spcPct val="150000"/>
              </a:lnSpc>
              <a:spcBef>
                <a:spcPts val="600"/>
              </a:spcBef>
            </a:pPr>
            <a:r>
              <a:rPr lang="el-GR" b="1" dirty="0">
                <a:latin typeface="Trebuchet MS" panose="020B0703020202090204" pitchFamily="34" charset="0"/>
              </a:rPr>
              <a:t>Ο</a:t>
            </a:r>
            <a:r>
              <a:rPr lang="en-US" b="1" dirty="0">
                <a:latin typeface="Trebuchet MS" panose="020B0703020202090204" pitchFamily="34" charset="0"/>
              </a:rPr>
              <a:t>. J.</a:t>
            </a:r>
            <a:r>
              <a:rPr lang="el-GR" b="1" dirty="0">
                <a:latin typeface="Trebuchet MS" panose="020B0703020202090204" pitchFamily="34" charset="0"/>
              </a:rPr>
              <a:t> </a:t>
            </a:r>
            <a:r>
              <a:rPr lang="en-US" b="1" dirty="0">
                <a:latin typeface="Trebuchet MS" panose="020B0703020202090204" pitchFamily="34" charset="0"/>
              </a:rPr>
              <a:t>Simpson - Nicole Brown and Ronald Goldman</a:t>
            </a:r>
            <a:endParaRPr lang="el-GR" b="1" dirty="0">
              <a:latin typeface="Trebuchet MS" panose="020B0703020202090204" pitchFamily="34" charset="0"/>
            </a:endParaRPr>
          </a:p>
          <a:p>
            <a:pPr>
              <a:lnSpc>
                <a:spcPct val="150000"/>
              </a:lnSpc>
              <a:spcBef>
                <a:spcPts val="600"/>
              </a:spcBef>
            </a:pPr>
            <a:endParaRPr lang="en-US" dirty="0"/>
          </a:p>
          <a:p>
            <a:pPr>
              <a:lnSpc>
                <a:spcPct val="150000"/>
              </a:lnSpc>
              <a:spcBef>
                <a:spcPts val="600"/>
              </a:spcBef>
            </a:pPr>
            <a:endParaRPr lang="en-US" dirty="0">
              <a:latin typeface="Trebuchet MS" panose="020B0703020202090204" pitchFamily="34" charset="0"/>
            </a:endParaRPr>
          </a:p>
        </p:txBody>
      </p:sp>
      <p:pic>
        <p:nvPicPr>
          <p:cNvPr id="18" name="Picture 17">
            <a:extLst>
              <a:ext uri="{FF2B5EF4-FFF2-40B4-BE49-F238E27FC236}">
                <a16:creationId xmlns:a16="http://schemas.microsoft.com/office/drawing/2014/main" id="{070D19AD-F603-4CC4-A38C-79A6D2DE4747}"/>
              </a:ext>
            </a:extLst>
          </p:cNvPr>
          <p:cNvPicPr>
            <a:picLocks noChangeAspect="1"/>
          </p:cNvPicPr>
          <p:nvPr/>
        </p:nvPicPr>
        <p:blipFill rotWithShape="1">
          <a:blip r:embed="rId4">
            <a:duotone>
              <a:schemeClr val="accent3">
                <a:shade val="45000"/>
                <a:satMod val="135000"/>
              </a:schemeClr>
              <a:prstClr val="white"/>
            </a:duotone>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t="54206" r="91006" b="-7006"/>
          <a:stretch/>
        </p:blipFill>
        <p:spPr>
          <a:xfrm>
            <a:off x="409279" y="6118777"/>
            <a:ext cx="871989" cy="678261"/>
          </a:xfrm>
          <a:prstGeom prst="rect">
            <a:avLst/>
          </a:prstGeom>
        </p:spPr>
      </p:pic>
      <p:pic>
        <p:nvPicPr>
          <p:cNvPr id="21" name="Content Placeholder 11">
            <a:extLst>
              <a:ext uri="{FF2B5EF4-FFF2-40B4-BE49-F238E27FC236}">
                <a16:creationId xmlns:a16="http://schemas.microsoft.com/office/drawing/2014/main" id="{31AE8D55-AD1F-2540-B2A8-6724A0A7B3B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710247" y="1174792"/>
            <a:ext cx="6771504" cy="3891478"/>
          </a:xfrm>
          <a:prstGeom prst="rect">
            <a:avLst/>
          </a:prstGeom>
        </p:spPr>
      </p:pic>
    </p:spTree>
    <p:extLst>
      <p:ext uri="{BB962C8B-B14F-4D97-AF65-F5344CB8AC3E}">
        <p14:creationId xmlns:p14="http://schemas.microsoft.com/office/powerpoint/2010/main" val="3892829361"/>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pPr algn="ctr"/>
            <a:r>
              <a:rPr lang="el-GR" sz="2800" b="1" dirty="0">
                <a:solidFill>
                  <a:srgbClr val="FE8554"/>
                </a:solidFill>
                <a:latin typeface="Trebuchet MS" panose="020B0703020202090204" pitchFamily="34" charset="0"/>
              </a:rPr>
              <a:t>Αποτέλεσμα μιας ποινικής διαδικασίας </a:t>
            </a:r>
            <a:endParaRPr lang="en-US" sz="2800" b="1" dirty="0">
              <a:solidFill>
                <a:srgbClr val="FE8554"/>
              </a:solidFill>
              <a:latin typeface="Trebuchet MS" panose="020B0703020202090204" pitchFamily="34" charset="0"/>
            </a:endParaRP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3">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Content Placeholder 9"/>
          <p:cNvSpPr>
            <a:spLocks noGrp="1"/>
          </p:cNvSpPr>
          <p:nvPr>
            <p:ph sz="quarter" idx="12"/>
          </p:nvPr>
        </p:nvSpPr>
        <p:spPr>
          <a:xfrm>
            <a:off x="409278" y="820210"/>
            <a:ext cx="11373442" cy="5284702"/>
          </a:xfrm>
        </p:spPr>
        <p:txBody>
          <a:bodyPr/>
          <a:lstStyle/>
          <a:p>
            <a:pPr>
              <a:lnSpc>
                <a:spcPct val="150000"/>
              </a:lnSpc>
              <a:spcBef>
                <a:spcPts val="600"/>
              </a:spcBef>
            </a:pPr>
            <a:endParaRPr lang="el-GR" b="1" dirty="0"/>
          </a:p>
          <a:p>
            <a:pPr>
              <a:lnSpc>
                <a:spcPct val="150000"/>
              </a:lnSpc>
              <a:spcBef>
                <a:spcPts val="600"/>
              </a:spcBef>
            </a:pPr>
            <a:endParaRPr lang="el-GR" b="1" dirty="0"/>
          </a:p>
          <a:p>
            <a:pPr>
              <a:lnSpc>
                <a:spcPct val="150000"/>
              </a:lnSpc>
              <a:spcBef>
                <a:spcPts val="600"/>
              </a:spcBef>
            </a:pPr>
            <a:endParaRPr lang="el-GR" b="1" dirty="0"/>
          </a:p>
          <a:p>
            <a:pPr>
              <a:lnSpc>
                <a:spcPct val="150000"/>
              </a:lnSpc>
              <a:spcBef>
                <a:spcPts val="600"/>
              </a:spcBef>
            </a:pPr>
            <a:endParaRPr lang="el-GR" b="1" dirty="0"/>
          </a:p>
          <a:p>
            <a:pPr>
              <a:lnSpc>
                <a:spcPct val="150000"/>
              </a:lnSpc>
              <a:spcBef>
                <a:spcPts val="600"/>
              </a:spcBef>
            </a:pPr>
            <a:endParaRPr lang="el-GR" b="1" dirty="0"/>
          </a:p>
          <a:p>
            <a:pPr>
              <a:lnSpc>
                <a:spcPct val="150000"/>
              </a:lnSpc>
              <a:spcBef>
                <a:spcPts val="600"/>
              </a:spcBef>
            </a:pPr>
            <a:endParaRPr lang="el-GR" b="1" dirty="0"/>
          </a:p>
          <a:p>
            <a:pPr>
              <a:lnSpc>
                <a:spcPct val="150000"/>
              </a:lnSpc>
              <a:spcBef>
                <a:spcPts val="600"/>
              </a:spcBef>
            </a:pPr>
            <a:endParaRPr lang="el-GR" b="1" dirty="0"/>
          </a:p>
          <a:p>
            <a:pPr>
              <a:lnSpc>
                <a:spcPct val="150000"/>
              </a:lnSpc>
              <a:spcBef>
                <a:spcPts val="600"/>
              </a:spcBef>
            </a:pPr>
            <a:endParaRPr lang="el-GR" b="1" dirty="0">
              <a:latin typeface="Trebuchet MS" panose="020B0703020202090204" pitchFamily="34" charset="0"/>
            </a:endParaRPr>
          </a:p>
          <a:p>
            <a:pPr>
              <a:lnSpc>
                <a:spcPct val="150000"/>
              </a:lnSpc>
              <a:spcBef>
                <a:spcPts val="600"/>
              </a:spcBef>
            </a:pPr>
            <a:endParaRPr lang="el-GR" b="1" dirty="0">
              <a:latin typeface="Trebuchet MS" panose="020B0703020202090204" pitchFamily="34" charset="0"/>
            </a:endParaRPr>
          </a:p>
          <a:p>
            <a:pPr algn="ctr">
              <a:lnSpc>
                <a:spcPct val="150000"/>
              </a:lnSpc>
              <a:spcBef>
                <a:spcPts val="600"/>
              </a:spcBef>
            </a:pPr>
            <a:r>
              <a:rPr lang="en-US" b="1" dirty="0">
                <a:latin typeface="Trebuchet MS" panose="020B0703020202090204" pitchFamily="34" charset="0"/>
              </a:rPr>
              <a:t>Robert Brown</a:t>
            </a:r>
            <a:r>
              <a:rPr lang="en-US" dirty="0">
                <a:latin typeface="Trebuchet MS" panose="020B0703020202090204" pitchFamily="34" charset="0"/>
              </a:rPr>
              <a:t>, 1977 – 2002, </a:t>
            </a:r>
            <a:r>
              <a:rPr lang="el-GR" dirty="0">
                <a:latin typeface="Trebuchet MS" panose="020B0703020202090204" pitchFamily="34" charset="0"/>
              </a:rPr>
              <a:t>αδίκως καταδικασθείς</a:t>
            </a:r>
            <a:endParaRPr lang="en-US" dirty="0"/>
          </a:p>
          <a:p>
            <a:pPr algn="r">
              <a:lnSpc>
                <a:spcPct val="150000"/>
              </a:lnSpc>
              <a:spcBef>
                <a:spcPts val="600"/>
              </a:spcBef>
            </a:pPr>
            <a:r>
              <a:rPr lang="en-US" dirty="0"/>
              <a:t>“</a:t>
            </a:r>
            <a:r>
              <a:rPr lang="en-US" dirty="0">
                <a:solidFill>
                  <a:srgbClr val="FF0000"/>
                </a:solidFill>
              </a:rPr>
              <a:t>They take us from the the prison, but they don’t take the prison from us !”</a:t>
            </a:r>
            <a:r>
              <a:rPr lang="en-US" dirty="0"/>
              <a:t>					        Paddy Joe Hill, </a:t>
            </a:r>
            <a:r>
              <a:rPr lang="en-US" dirty="0" err="1"/>
              <a:t>Birnigham</a:t>
            </a:r>
            <a:r>
              <a:rPr lang="en-US" dirty="0"/>
              <a:t> Six </a:t>
            </a:r>
          </a:p>
          <a:p>
            <a:pPr>
              <a:lnSpc>
                <a:spcPct val="150000"/>
              </a:lnSpc>
              <a:spcBef>
                <a:spcPts val="600"/>
              </a:spcBef>
            </a:pPr>
            <a:endParaRPr lang="en-US" dirty="0">
              <a:latin typeface="Trebuchet MS" panose="020B0703020202090204" pitchFamily="34" charset="0"/>
            </a:endParaRPr>
          </a:p>
        </p:txBody>
      </p:sp>
      <p:pic>
        <p:nvPicPr>
          <p:cNvPr id="18" name="Picture 17">
            <a:extLst>
              <a:ext uri="{FF2B5EF4-FFF2-40B4-BE49-F238E27FC236}">
                <a16:creationId xmlns:a16="http://schemas.microsoft.com/office/drawing/2014/main" id="{070D19AD-F603-4CC4-A38C-79A6D2DE4747}"/>
              </a:ext>
            </a:extLst>
          </p:cNvPr>
          <p:cNvPicPr>
            <a:picLocks noChangeAspect="1"/>
          </p:cNvPicPr>
          <p:nvPr/>
        </p:nvPicPr>
        <p:blipFill rotWithShape="1">
          <a:blip r:embed="rId4">
            <a:duotone>
              <a:schemeClr val="accent3">
                <a:shade val="45000"/>
                <a:satMod val="135000"/>
              </a:schemeClr>
              <a:prstClr val="white"/>
            </a:duotone>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t="54206" r="91006" b="-7006"/>
          <a:stretch/>
        </p:blipFill>
        <p:spPr>
          <a:xfrm>
            <a:off x="409279" y="6118777"/>
            <a:ext cx="871989" cy="678261"/>
          </a:xfrm>
          <a:prstGeom prst="rect">
            <a:avLst/>
          </a:prstGeom>
        </p:spPr>
      </p:pic>
      <p:pic>
        <p:nvPicPr>
          <p:cNvPr id="20" name="Content Placeholder 4">
            <a:extLst>
              <a:ext uri="{FF2B5EF4-FFF2-40B4-BE49-F238E27FC236}">
                <a16:creationId xmlns:a16="http://schemas.microsoft.com/office/drawing/2014/main" id="{A4C35F13-3B40-7F4C-B538-1E2A988908A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965621" y="1025568"/>
            <a:ext cx="5295654" cy="3449872"/>
          </a:xfrm>
          <a:prstGeom prst="rect">
            <a:avLst/>
          </a:prstGeom>
        </p:spPr>
      </p:pic>
    </p:spTree>
    <p:extLst>
      <p:ext uri="{BB962C8B-B14F-4D97-AF65-F5344CB8AC3E}">
        <p14:creationId xmlns:p14="http://schemas.microsoft.com/office/powerpoint/2010/main" val="713563988"/>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1000"/>
                                  </p:stCondLst>
                                  <p:childTnLst>
                                    <p:set>
                                      <p:cBhvr>
                                        <p:cTn id="10"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pPr algn="ctr"/>
            <a:r>
              <a:rPr lang="el-GR" sz="2800" b="1" dirty="0">
                <a:solidFill>
                  <a:srgbClr val="FE8554"/>
                </a:solidFill>
                <a:latin typeface="Trebuchet MS" panose="020B0703020202090204" pitchFamily="34" charset="0"/>
              </a:rPr>
              <a:t>Συνέπειες μη ορθής απονομής της Ποινικής </a:t>
            </a:r>
            <a:r>
              <a:rPr lang="el-GR" sz="2800" b="1" dirty="0" err="1">
                <a:solidFill>
                  <a:srgbClr val="FE8554"/>
                </a:solidFill>
                <a:latin typeface="Trebuchet MS" panose="020B0703020202090204" pitchFamily="34" charset="0"/>
              </a:rPr>
              <a:t>Δικαιοσύνσης</a:t>
            </a:r>
            <a:endParaRPr lang="en-US" sz="2800" b="1" dirty="0">
              <a:solidFill>
                <a:srgbClr val="FE8554"/>
              </a:solidFill>
              <a:latin typeface="Trebuchet MS" panose="020B0703020202090204" pitchFamily="34" charset="0"/>
            </a:endParaRP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3">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Content Placeholder 9"/>
          <p:cNvSpPr>
            <a:spLocks noGrp="1"/>
          </p:cNvSpPr>
          <p:nvPr>
            <p:ph sz="quarter" idx="12"/>
          </p:nvPr>
        </p:nvSpPr>
        <p:spPr>
          <a:xfrm>
            <a:off x="432139" y="872610"/>
            <a:ext cx="11252635" cy="5209486"/>
          </a:xfrm>
        </p:spPr>
        <p:txBody>
          <a:bodyPr/>
          <a:lstStyle/>
          <a:p>
            <a:pPr lvl="0">
              <a:lnSpc>
                <a:spcPct val="150000"/>
              </a:lnSpc>
            </a:pPr>
            <a:r>
              <a:rPr lang="el-GR" sz="1800" b="1" u="sng" dirty="0" err="1">
                <a:solidFill>
                  <a:schemeClr val="tx1"/>
                </a:solidFill>
                <a:latin typeface="Trebuchet MS" panose="020B0603020202020204" pitchFamily="34" charset="0"/>
                <a:sym typeface="Symbol" panose="05050102010706020507" pitchFamily="18" charset="2"/>
              </a:rPr>
              <a:t>Αδ</a:t>
            </a:r>
            <a:r>
              <a:rPr lang="en-US" sz="1800" b="1" u="sng" dirty="0" err="1">
                <a:solidFill>
                  <a:schemeClr val="tx1"/>
                </a:solidFill>
                <a:latin typeface="Trebuchet MS" panose="020B0603020202020204" pitchFamily="34" charset="0"/>
                <a:sym typeface="Symbol" panose="05050102010706020507" pitchFamily="18" charset="2"/>
              </a:rPr>
              <a:t>ί</a:t>
            </a:r>
            <a:r>
              <a:rPr lang="el-GR" sz="1800" b="1" u="sng" dirty="0" err="1">
                <a:solidFill>
                  <a:schemeClr val="tx1"/>
                </a:solidFill>
                <a:latin typeface="Trebuchet MS" panose="020B0603020202020204" pitchFamily="34" charset="0"/>
                <a:sym typeface="Symbol" panose="05050102010706020507" pitchFamily="18" charset="2"/>
              </a:rPr>
              <a:t>κως</a:t>
            </a:r>
            <a:r>
              <a:rPr lang="el-GR" sz="1800" b="1" u="sng" dirty="0">
                <a:solidFill>
                  <a:schemeClr val="tx1"/>
                </a:solidFill>
                <a:latin typeface="Trebuchet MS" panose="020B0603020202020204" pitchFamily="34" charset="0"/>
                <a:sym typeface="Symbol" panose="05050102010706020507" pitchFamily="18" charset="2"/>
              </a:rPr>
              <a:t> Καταδικασθέντα</a:t>
            </a:r>
            <a:r>
              <a:rPr lang="el-GR" sz="1800" dirty="0">
                <a:solidFill>
                  <a:schemeClr val="tx1"/>
                </a:solidFill>
                <a:latin typeface="Trebuchet MS" panose="020B0603020202020204" pitchFamily="34" charset="0"/>
                <a:sym typeface="Symbol" panose="05050102010706020507" pitchFamily="18" charset="2"/>
              </a:rPr>
              <a:t>:</a:t>
            </a:r>
          </a:p>
          <a:p>
            <a:pPr lvl="0">
              <a:lnSpc>
                <a:spcPct val="150000"/>
              </a:lnSpc>
              <a:buFontTx/>
              <a:buChar char="-"/>
            </a:pPr>
            <a:r>
              <a:rPr lang="el-GR" sz="1800" dirty="0">
                <a:latin typeface="Trebuchet MS" panose="020B0603020202020204" pitchFamily="34" charset="0"/>
                <a:sym typeface="Symbol" panose="05050102010706020507" pitchFamily="18" charset="2"/>
              </a:rPr>
              <a:t>ψυχολογικά, σωματικά, οικονομικά, επανένταξης, οικογενειακά</a:t>
            </a:r>
            <a:endParaRPr lang="el-GR" sz="1800" b="1" u="sng" dirty="0">
              <a:solidFill>
                <a:srgbClr val="0070C0"/>
              </a:solidFill>
              <a:latin typeface="Trebuchet MS" panose="020B0603020202020204" pitchFamily="34" charset="0"/>
              <a:sym typeface="Symbol" panose="05050102010706020507" pitchFamily="18" charset="2"/>
            </a:endParaRPr>
          </a:p>
          <a:p>
            <a:pPr lvl="0">
              <a:lnSpc>
                <a:spcPct val="150000"/>
              </a:lnSpc>
            </a:pPr>
            <a:endParaRPr lang="el-GR" sz="1800" b="1" u="sng" dirty="0">
              <a:solidFill>
                <a:schemeClr val="tx1"/>
              </a:solidFill>
              <a:latin typeface="Trebuchet MS" panose="020B0603020202020204" pitchFamily="34" charset="0"/>
              <a:sym typeface="Symbol" panose="05050102010706020507" pitchFamily="18" charset="2"/>
            </a:endParaRPr>
          </a:p>
          <a:p>
            <a:pPr lvl="0">
              <a:lnSpc>
                <a:spcPct val="150000"/>
              </a:lnSpc>
            </a:pPr>
            <a:r>
              <a:rPr lang="el-GR" sz="1800" b="1" u="sng" dirty="0">
                <a:solidFill>
                  <a:schemeClr val="tx1"/>
                </a:solidFill>
                <a:latin typeface="Trebuchet MS" panose="020B0603020202020204" pitchFamily="34" charset="0"/>
                <a:sym typeface="Symbol" panose="05050102010706020507" pitchFamily="18" charset="2"/>
              </a:rPr>
              <a:t>Θύμα και οικογένεια του:</a:t>
            </a:r>
          </a:p>
          <a:p>
            <a:pPr lvl="0">
              <a:lnSpc>
                <a:spcPct val="150000"/>
              </a:lnSpc>
              <a:buFontTx/>
              <a:buChar char="-"/>
            </a:pPr>
            <a:r>
              <a:rPr lang="el-GR" sz="1800" dirty="0">
                <a:latin typeface="Trebuchet MS" panose="020B0603020202020204" pitchFamily="34" charset="0"/>
                <a:sym typeface="Symbol" panose="05050102010706020507" pitchFamily="18" charset="2"/>
              </a:rPr>
              <a:t>ψυχολογικά, απογοήτευση </a:t>
            </a:r>
            <a:endParaRPr lang="el-GR" sz="1800" b="1" u="sng" dirty="0">
              <a:solidFill>
                <a:srgbClr val="0070C0"/>
              </a:solidFill>
              <a:latin typeface="Trebuchet MS" panose="020B0603020202020204" pitchFamily="34" charset="0"/>
              <a:sym typeface="Symbol" panose="05050102010706020507" pitchFamily="18" charset="2"/>
            </a:endParaRPr>
          </a:p>
          <a:p>
            <a:pPr lvl="0">
              <a:lnSpc>
                <a:spcPct val="150000"/>
              </a:lnSpc>
            </a:pPr>
            <a:endParaRPr lang="el-GR" sz="1800" b="1" u="sng" dirty="0">
              <a:solidFill>
                <a:schemeClr val="tx1"/>
              </a:solidFill>
              <a:latin typeface="Trebuchet MS" panose="020B0603020202020204" pitchFamily="34" charset="0"/>
              <a:sym typeface="Symbol" panose="05050102010706020507" pitchFamily="18" charset="2"/>
            </a:endParaRPr>
          </a:p>
          <a:p>
            <a:pPr lvl="0">
              <a:lnSpc>
                <a:spcPct val="150000"/>
              </a:lnSpc>
            </a:pPr>
            <a:r>
              <a:rPr lang="el-GR" sz="1800" b="1" u="sng" dirty="0">
                <a:solidFill>
                  <a:schemeClr val="tx1"/>
                </a:solidFill>
                <a:latin typeface="Trebuchet MS" panose="020B0603020202020204" pitchFamily="34" charset="0"/>
                <a:sym typeface="Symbol" panose="05050102010706020507" pitchFamily="18" charset="2"/>
              </a:rPr>
              <a:t>Σύστημα απονομής ποινικής δικαιοσύνη και κοινωνία:</a:t>
            </a:r>
          </a:p>
          <a:p>
            <a:pPr lvl="0">
              <a:lnSpc>
                <a:spcPct val="150000"/>
              </a:lnSpc>
              <a:buFontTx/>
              <a:buChar char="-"/>
            </a:pPr>
            <a:r>
              <a:rPr lang="el-GR" sz="1800" dirty="0">
                <a:latin typeface="Trebuchet MS" panose="020B0603020202020204" pitchFamily="34" charset="0"/>
                <a:sym typeface="Symbol" panose="05050102010706020507" pitchFamily="18" charset="2"/>
              </a:rPr>
              <a:t>Έλλειψη εμπιστοσύνης του κοινού στο σύστημα </a:t>
            </a:r>
          </a:p>
          <a:p>
            <a:pPr lvl="0">
              <a:lnSpc>
                <a:spcPct val="150000"/>
              </a:lnSpc>
              <a:buFontTx/>
              <a:buChar char="-"/>
            </a:pPr>
            <a:r>
              <a:rPr lang="el-GR" sz="1800" dirty="0">
                <a:latin typeface="Trebuchet MS" panose="020B0603020202020204" pitchFamily="34" charset="0"/>
                <a:sym typeface="Symbol" panose="05050102010706020507" pitchFamily="18" charset="2"/>
              </a:rPr>
              <a:t>πολιτικό σύστημα</a:t>
            </a:r>
            <a:endParaRPr lang="en-US" sz="1800" b="1" dirty="0">
              <a:latin typeface="Trebuchet MS" panose="020B0603020202020204" pitchFamily="34" charset="0"/>
            </a:endParaRPr>
          </a:p>
          <a:p>
            <a:pPr lvl="0">
              <a:lnSpc>
                <a:spcPct val="150000"/>
              </a:lnSpc>
              <a:spcBef>
                <a:spcPts val="600"/>
              </a:spcBef>
            </a:pPr>
            <a:endParaRPr lang="en-US" b="1" dirty="0">
              <a:latin typeface="Trebuchet MS" panose="020B0603020202020204" pitchFamily="34" charset="0"/>
            </a:endParaRPr>
          </a:p>
          <a:p>
            <a:pPr lvl="0">
              <a:lnSpc>
                <a:spcPct val="150000"/>
              </a:lnSpc>
              <a:spcBef>
                <a:spcPts val="600"/>
              </a:spcBef>
            </a:pPr>
            <a:endParaRPr lang="en-US" b="1" dirty="0">
              <a:latin typeface="Trebuchet MS" panose="020B0603020202020204" pitchFamily="34" charset="0"/>
            </a:endParaRPr>
          </a:p>
          <a:p>
            <a:pPr lvl="0">
              <a:lnSpc>
                <a:spcPct val="150000"/>
              </a:lnSpc>
              <a:spcBef>
                <a:spcPts val="600"/>
              </a:spcBef>
            </a:pPr>
            <a:endParaRPr lang="en-US" b="1" dirty="0">
              <a:latin typeface="Trebuchet MS" panose="020B0603020202020204" pitchFamily="34" charset="0"/>
            </a:endParaRPr>
          </a:p>
          <a:p>
            <a:pPr lvl="0">
              <a:lnSpc>
                <a:spcPct val="150000"/>
              </a:lnSpc>
              <a:spcBef>
                <a:spcPts val="600"/>
              </a:spcBef>
            </a:pPr>
            <a:endParaRPr lang="en-US" b="1" dirty="0">
              <a:latin typeface="Trebuchet MS" panose="020B0603020202020204" pitchFamily="34" charset="0"/>
            </a:endParaRPr>
          </a:p>
          <a:p>
            <a:pPr lvl="0">
              <a:lnSpc>
                <a:spcPct val="150000"/>
              </a:lnSpc>
              <a:spcBef>
                <a:spcPts val="600"/>
              </a:spcBef>
            </a:pPr>
            <a:endParaRPr lang="en-US" b="1" dirty="0">
              <a:latin typeface="Trebuchet MS" panose="020B0603020202020204" pitchFamily="34" charset="0"/>
            </a:endParaRPr>
          </a:p>
          <a:p>
            <a:pPr lvl="0">
              <a:lnSpc>
                <a:spcPct val="150000"/>
              </a:lnSpc>
              <a:spcBef>
                <a:spcPts val="600"/>
              </a:spcBef>
            </a:pPr>
            <a:endParaRPr lang="en-US" sz="1800" dirty="0">
              <a:latin typeface="Trebuchet MS" panose="020B0603020202020204" pitchFamily="34" charset="0"/>
            </a:endParaRPr>
          </a:p>
        </p:txBody>
      </p:sp>
      <p:pic>
        <p:nvPicPr>
          <p:cNvPr id="18" name="Picture 17">
            <a:extLst>
              <a:ext uri="{FF2B5EF4-FFF2-40B4-BE49-F238E27FC236}">
                <a16:creationId xmlns:a16="http://schemas.microsoft.com/office/drawing/2014/main" id="{A2167719-7F9F-49DC-AE0C-067127E1BE58}"/>
              </a:ext>
            </a:extLst>
          </p:cNvPr>
          <p:cNvPicPr>
            <a:picLocks noChangeAspect="1"/>
          </p:cNvPicPr>
          <p:nvPr/>
        </p:nvPicPr>
        <p:blipFill rotWithShape="1">
          <a:blip r:embed="rId4">
            <a:duotone>
              <a:schemeClr val="accent3">
                <a:shade val="45000"/>
                <a:satMod val="135000"/>
              </a:schemeClr>
              <a:prstClr val="white"/>
            </a:duotone>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t="54206" r="91006" b="-7006"/>
          <a:stretch/>
        </p:blipFill>
        <p:spPr>
          <a:xfrm>
            <a:off x="409279" y="6118777"/>
            <a:ext cx="871989" cy="678261"/>
          </a:xfrm>
          <a:prstGeom prst="rect">
            <a:avLst/>
          </a:prstGeom>
        </p:spPr>
      </p:pic>
    </p:spTree>
    <p:extLst>
      <p:ext uri="{BB962C8B-B14F-4D97-AF65-F5344CB8AC3E}">
        <p14:creationId xmlns:p14="http://schemas.microsoft.com/office/powerpoint/2010/main" val="465079083"/>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pPr algn="ctr"/>
            <a:r>
              <a:rPr lang="el-GR" sz="2800" b="1" dirty="0" err="1">
                <a:solidFill>
                  <a:srgbClr val="FE8554"/>
                </a:solidFill>
                <a:latin typeface="Trebuchet MS" panose="020B0703020202090204" pitchFamily="34" charset="0"/>
              </a:rPr>
              <a:t>Πηγ</a:t>
            </a:r>
            <a:r>
              <a:rPr lang="en-US" sz="2800" b="1" dirty="0" err="1">
                <a:solidFill>
                  <a:srgbClr val="FE8554"/>
                </a:solidFill>
                <a:latin typeface="Trebuchet MS" panose="020B0703020202090204" pitchFamily="34" charset="0"/>
              </a:rPr>
              <a:t>έ</a:t>
            </a:r>
            <a:r>
              <a:rPr lang="el-GR" sz="2800" b="1" dirty="0">
                <a:solidFill>
                  <a:srgbClr val="FE8554"/>
                </a:solidFill>
                <a:latin typeface="Trebuchet MS" panose="020B0703020202090204" pitchFamily="34" charset="0"/>
              </a:rPr>
              <a:t>ς δικαστικής πλάνης</a:t>
            </a:r>
            <a:endParaRPr lang="en-US" sz="2800" b="1" dirty="0">
              <a:solidFill>
                <a:srgbClr val="FE8554"/>
              </a:solidFill>
              <a:latin typeface="Trebuchet MS" panose="020B0703020202090204" pitchFamily="34" charset="0"/>
            </a:endParaRP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3">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Content Placeholder 9"/>
          <p:cNvSpPr>
            <a:spLocks noGrp="1"/>
          </p:cNvSpPr>
          <p:nvPr>
            <p:ph sz="quarter" idx="12"/>
          </p:nvPr>
        </p:nvSpPr>
        <p:spPr>
          <a:xfrm>
            <a:off x="432139" y="877359"/>
            <a:ext cx="11252635" cy="5284702"/>
          </a:xfrm>
        </p:spPr>
        <p:txBody>
          <a:bodyPr/>
          <a:lstStyle/>
          <a:p>
            <a:pPr>
              <a:lnSpc>
                <a:spcPct val="150000"/>
              </a:lnSpc>
              <a:spcBef>
                <a:spcPts val="600"/>
              </a:spcBef>
            </a:pPr>
            <a:r>
              <a:rPr lang="el-GR" sz="1800" b="1" u="sng" dirty="0">
                <a:latin typeface="Trebuchet MS" panose="020B0603020202020204" pitchFamily="34" charset="0"/>
              </a:rPr>
              <a:t>Πηγές δικαστικής πλάνης </a:t>
            </a:r>
            <a:endParaRPr lang="en-US" sz="1800" b="1" u="sng" dirty="0">
              <a:latin typeface="Trebuchet MS" panose="020B0603020202020204" pitchFamily="34" charset="0"/>
            </a:endParaRPr>
          </a:p>
          <a:p>
            <a:pPr lvl="0">
              <a:lnSpc>
                <a:spcPct val="150000"/>
              </a:lnSpc>
              <a:spcBef>
                <a:spcPts val="600"/>
              </a:spcBef>
            </a:pPr>
            <a:r>
              <a:rPr lang="el-GR" sz="1800" dirty="0">
                <a:latin typeface="Trebuchet MS" panose="020B0603020202020204" pitchFamily="34" charset="0"/>
              </a:rPr>
              <a:t>(α) Λανθασμένη αναγνώριση </a:t>
            </a:r>
            <a:endParaRPr lang="en-US" sz="1800" dirty="0">
              <a:latin typeface="Trebuchet MS" panose="020B0603020202020204" pitchFamily="34" charset="0"/>
            </a:endParaRPr>
          </a:p>
          <a:p>
            <a:pPr lvl="0">
              <a:lnSpc>
                <a:spcPct val="150000"/>
              </a:lnSpc>
              <a:spcBef>
                <a:spcPts val="600"/>
              </a:spcBef>
            </a:pPr>
            <a:r>
              <a:rPr lang="el-GR" sz="1800" dirty="0">
                <a:latin typeface="Trebuchet MS" panose="020B0603020202020204" pitchFamily="34" charset="0"/>
              </a:rPr>
              <a:t>(β) Αναληθείς ομολογίες </a:t>
            </a:r>
            <a:endParaRPr lang="en-US" sz="1800" dirty="0">
              <a:latin typeface="Trebuchet MS" panose="020B0603020202020204" pitchFamily="34" charset="0"/>
            </a:endParaRPr>
          </a:p>
          <a:p>
            <a:pPr lvl="0">
              <a:lnSpc>
                <a:spcPct val="150000"/>
              </a:lnSpc>
              <a:spcBef>
                <a:spcPts val="600"/>
              </a:spcBef>
            </a:pPr>
            <a:r>
              <a:rPr lang="el-GR" sz="1800" dirty="0">
                <a:latin typeface="Trebuchet MS" panose="020B0603020202020204" pitchFamily="34" charset="0"/>
              </a:rPr>
              <a:t>(γ) Ψευδείς/παραπλανητικές επιστημονικές μαρτυρίες </a:t>
            </a:r>
          </a:p>
          <a:p>
            <a:pPr lvl="0">
              <a:lnSpc>
                <a:spcPct val="150000"/>
              </a:lnSpc>
              <a:spcBef>
                <a:spcPts val="600"/>
              </a:spcBef>
            </a:pPr>
            <a:r>
              <a:rPr lang="el-GR" sz="1800" dirty="0">
                <a:latin typeface="Trebuchet MS" panose="020B0603020202020204" pitchFamily="34" charset="0"/>
              </a:rPr>
              <a:t>(δ) Αναληθείς καταθέσεις ή/ και από υπό προστασία μάρτυρες</a:t>
            </a:r>
            <a:endParaRPr lang="en-US" sz="1800" dirty="0">
              <a:latin typeface="Trebuchet MS" panose="020B0603020202020204" pitchFamily="34" charset="0"/>
            </a:endParaRPr>
          </a:p>
          <a:p>
            <a:pPr lvl="0">
              <a:lnSpc>
                <a:spcPct val="150000"/>
              </a:lnSpc>
              <a:spcBef>
                <a:spcPts val="600"/>
              </a:spcBef>
            </a:pPr>
            <a:r>
              <a:rPr lang="el-GR" sz="1800" dirty="0">
                <a:latin typeface="Trebuchet MS" panose="020B0603020202020204" pitchFamily="34" charset="0"/>
              </a:rPr>
              <a:t>(ε) Ελλιπής αστυνομική διερεύνηση – </a:t>
            </a:r>
            <a:r>
              <a:rPr lang="en-US" sz="1800" dirty="0">
                <a:latin typeface="Trebuchet MS" panose="020B0603020202020204" pitchFamily="34" charset="0"/>
              </a:rPr>
              <a:t>tune vision </a:t>
            </a:r>
          </a:p>
          <a:p>
            <a:pPr lvl="0">
              <a:lnSpc>
                <a:spcPct val="150000"/>
              </a:lnSpc>
              <a:spcBef>
                <a:spcPts val="600"/>
              </a:spcBef>
            </a:pPr>
            <a:r>
              <a:rPr lang="el-GR" sz="1800" dirty="0">
                <a:latin typeface="Trebuchet MS" panose="020B0603020202020204" pitchFamily="34" charset="0"/>
              </a:rPr>
              <a:t>(</a:t>
            </a:r>
            <a:r>
              <a:rPr lang="el-GR" sz="1800" dirty="0" err="1">
                <a:latin typeface="Trebuchet MS" panose="020B0603020202020204" pitchFamily="34" charset="0"/>
              </a:rPr>
              <a:t>στ</a:t>
            </a:r>
            <a:r>
              <a:rPr lang="el-GR" sz="1800" dirty="0">
                <a:latin typeface="Trebuchet MS" panose="020B0603020202020204" pitchFamily="34" charset="0"/>
              </a:rPr>
              <a:t>) Ανίκανη δικηγορία </a:t>
            </a:r>
            <a:endParaRPr lang="en-US" sz="1800" dirty="0">
              <a:latin typeface="Trebuchet MS" panose="020B0603020202020204" pitchFamily="34" charset="0"/>
            </a:endParaRPr>
          </a:p>
          <a:p>
            <a:pPr>
              <a:lnSpc>
                <a:spcPct val="150000"/>
              </a:lnSpc>
              <a:spcBef>
                <a:spcPts val="600"/>
              </a:spcBef>
            </a:pPr>
            <a:r>
              <a:rPr lang="en-US" sz="1800" dirty="0">
                <a:latin typeface="Trebuchet MS" panose="020B0603020202020204" pitchFamily="34" charset="0"/>
              </a:rPr>
              <a:t> </a:t>
            </a:r>
          </a:p>
          <a:p>
            <a:pPr algn="ctr">
              <a:lnSpc>
                <a:spcPct val="150000"/>
              </a:lnSpc>
              <a:spcBef>
                <a:spcPts val="600"/>
              </a:spcBef>
            </a:pPr>
            <a:r>
              <a:rPr lang="el-GR" sz="1800" dirty="0">
                <a:latin typeface="Trebuchet MS" panose="020B0603020202020204" pitchFamily="34" charset="0"/>
              </a:rPr>
              <a:t>Στην Αγγλία, οι δικαστικές πλάνες οδήγησαν σε δομικές αλλαγές στο σύστημα της ποινικής δικαιοσύνης</a:t>
            </a:r>
            <a:endParaRPr lang="en-US" sz="2400" dirty="0">
              <a:latin typeface="Trebuchet MS" panose="020B0603020202020204" pitchFamily="34" charset="0"/>
            </a:endParaRPr>
          </a:p>
          <a:p>
            <a:pPr algn="ctr">
              <a:lnSpc>
                <a:spcPct val="150000"/>
              </a:lnSpc>
              <a:spcBef>
                <a:spcPts val="600"/>
              </a:spcBef>
            </a:pPr>
            <a:r>
              <a:rPr lang="el-GR" sz="2400" b="1" dirty="0">
                <a:latin typeface="Trebuchet MS" panose="020B0603020202020204" pitchFamily="34" charset="0"/>
              </a:rPr>
              <a:t>Στην Κύπρο;</a:t>
            </a:r>
            <a:endParaRPr lang="en-US" sz="2400" b="1" dirty="0">
              <a:latin typeface="Trebuchet MS" panose="020B0603020202020204" pitchFamily="34" charset="0"/>
            </a:endParaRPr>
          </a:p>
          <a:p>
            <a:pPr>
              <a:lnSpc>
                <a:spcPct val="150000"/>
              </a:lnSpc>
              <a:spcBef>
                <a:spcPts val="600"/>
              </a:spcBef>
            </a:pPr>
            <a:r>
              <a:rPr lang="el-GR" dirty="0">
                <a:latin typeface="Trebuchet MS" panose="020B0603020202020204" pitchFamily="34" charset="0"/>
              </a:rPr>
              <a:t> </a:t>
            </a:r>
            <a:endParaRPr lang="en-US" dirty="0">
              <a:latin typeface="Trebuchet MS" panose="020B0603020202020204" pitchFamily="34" charset="0"/>
            </a:endParaRPr>
          </a:p>
          <a:p>
            <a:pPr>
              <a:lnSpc>
                <a:spcPct val="150000"/>
              </a:lnSpc>
              <a:spcBef>
                <a:spcPts val="600"/>
              </a:spcBef>
            </a:pPr>
            <a:r>
              <a:rPr lang="el-GR" dirty="0">
                <a:latin typeface="Trebuchet MS" panose="020B0603020202020204" pitchFamily="34" charset="0"/>
              </a:rPr>
              <a:t> </a:t>
            </a:r>
            <a:endParaRPr lang="en-US" dirty="0">
              <a:latin typeface="Trebuchet MS" panose="020B0603020202020204" pitchFamily="34" charset="0"/>
            </a:endParaRPr>
          </a:p>
          <a:p>
            <a:pPr marL="342900" indent="-342900">
              <a:lnSpc>
                <a:spcPct val="150000"/>
              </a:lnSpc>
              <a:spcBef>
                <a:spcPts val="600"/>
              </a:spcBef>
              <a:buAutoNum type="arabicPeriod" startAt="8"/>
            </a:pPr>
            <a:endParaRPr lang="en-US" dirty="0">
              <a:latin typeface="Trebuchet MS" panose="020B0603020202020204" pitchFamily="34" charset="0"/>
            </a:endParaRPr>
          </a:p>
        </p:txBody>
      </p:sp>
      <p:pic>
        <p:nvPicPr>
          <p:cNvPr id="20" name="Picture 19">
            <a:extLst>
              <a:ext uri="{FF2B5EF4-FFF2-40B4-BE49-F238E27FC236}">
                <a16:creationId xmlns:a16="http://schemas.microsoft.com/office/drawing/2014/main" id="{DAFFB352-23CB-408D-9947-39995F7E389A}"/>
              </a:ext>
            </a:extLst>
          </p:cNvPr>
          <p:cNvPicPr>
            <a:picLocks noChangeAspect="1"/>
          </p:cNvPicPr>
          <p:nvPr/>
        </p:nvPicPr>
        <p:blipFill rotWithShape="1">
          <a:blip r:embed="rId4">
            <a:duotone>
              <a:schemeClr val="accent3">
                <a:shade val="45000"/>
                <a:satMod val="135000"/>
              </a:schemeClr>
              <a:prstClr val="white"/>
            </a:duotone>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t="54206" r="91006" b="-7006"/>
          <a:stretch/>
        </p:blipFill>
        <p:spPr>
          <a:xfrm>
            <a:off x="409279" y="6118777"/>
            <a:ext cx="871989" cy="678261"/>
          </a:xfrm>
          <a:prstGeom prst="rect">
            <a:avLst/>
          </a:prstGeom>
        </p:spPr>
      </p:pic>
    </p:spTree>
    <p:extLst>
      <p:ext uri="{BB962C8B-B14F-4D97-AF65-F5344CB8AC3E}">
        <p14:creationId xmlns:p14="http://schemas.microsoft.com/office/powerpoint/2010/main" val="2393215845"/>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xEl>
                                              <p:pRg st="6" end="6"/>
                                            </p:txEl>
                                          </p:spTgt>
                                        </p:tgtEl>
                                        <p:attrNameLst>
                                          <p:attrName>style.visibility</p:attrName>
                                        </p:attrNameLst>
                                      </p:cBhvr>
                                      <p:to>
                                        <p:strVal val="visible"/>
                                      </p:to>
                                    </p:set>
                                  </p:childTnLst>
                                </p:cTn>
                              </p:par>
                            </p:childTnLst>
                          </p:cTn>
                        </p:par>
                        <p:par>
                          <p:cTn id="31" fill="hold">
                            <p:stCondLst>
                              <p:cond delay="0"/>
                            </p:stCondLst>
                            <p:childTnLst>
                              <p:par>
                                <p:cTn id="32" presetID="1" presetClass="entr" presetSubtype="0" fill="hold" grpId="0" nodeType="afterEffect">
                                  <p:stCondLst>
                                    <p:cond delay="0"/>
                                  </p:stCondLst>
                                  <p:childTnLst>
                                    <p:set>
                                      <p:cBhvr>
                                        <p:cTn id="33"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0">
                                            <p:txEl>
                                              <p:pRg st="8" end="8"/>
                                            </p:txEl>
                                          </p:spTgt>
                                        </p:tgtEl>
                                        <p:attrNameLst>
                                          <p:attrName>style.visibility</p:attrName>
                                        </p:attrNameLst>
                                      </p:cBhvr>
                                      <p:to>
                                        <p:strVal val="visible"/>
                                      </p:to>
                                    </p:set>
                                  </p:childTnLst>
                                </p:cTn>
                              </p:par>
                            </p:childTnLst>
                          </p:cTn>
                        </p:par>
                        <p:par>
                          <p:cTn id="38" fill="hold">
                            <p:stCondLst>
                              <p:cond delay="0"/>
                            </p:stCondLst>
                            <p:childTnLst>
                              <p:par>
                                <p:cTn id="39" presetID="1" presetClass="entr" presetSubtype="0" fill="hold" grpId="0" nodeType="afterEffect">
                                  <p:stCondLst>
                                    <p:cond delay="0"/>
                                  </p:stCondLst>
                                  <p:childTnLst>
                                    <p:set>
                                      <p:cBhvr>
                                        <p:cTn id="40"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pPr algn="ctr"/>
            <a:r>
              <a:rPr lang="el-GR" sz="2800" b="1" dirty="0">
                <a:solidFill>
                  <a:srgbClr val="FE8554"/>
                </a:solidFill>
                <a:latin typeface="Trebuchet MS" panose="020B0703020202090204" pitchFamily="34" charset="0"/>
              </a:rPr>
              <a:t>Σκοποί της Ποινικής Διαδικασίας </a:t>
            </a:r>
            <a:r>
              <a:rPr lang="en-US" sz="2800" b="1" dirty="0">
                <a:solidFill>
                  <a:srgbClr val="FE8554"/>
                </a:solidFill>
                <a:latin typeface="Trebuchet MS" panose="020B0703020202090204" pitchFamily="34" charset="0"/>
              </a:rPr>
              <a:t>1</a:t>
            </a:r>
            <a:r>
              <a:rPr lang="el-GR" sz="2800" b="1" dirty="0">
                <a:solidFill>
                  <a:srgbClr val="FE8554"/>
                </a:solidFill>
                <a:latin typeface="Trebuchet MS" panose="020B0703020202090204" pitchFamily="34" charset="0"/>
              </a:rPr>
              <a:t>/7</a:t>
            </a:r>
            <a:endParaRPr lang="en-US" sz="2800" b="1" dirty="0">
              <a:solidFill>
                <a:srgbClr val="FE8554"/>
              </a:solidFill>
              <a:latin typeface="Trebuchet MS" panose="020B0703020202090204" pitchFamily="34" charset="0"/>
            </a:endParaRP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3">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Content Placeholder 9"/>
          <p:cNvSpPr>
            <a:spLocks noGrp="1"/>
          </p:cNvSpPr>
          <p:nvPr>
            <p:ph sz="quarter" idx="12"/>
          </p:nvPr>
        </p:nvSpPr>
        <p:spPr>
          <a:xfrm>
            <a:off x="432139" y="865111"/>
            <a:ext cx="11252635" cy="5175912"/>
          </a:xfrm>
        </p:spPr>
        <p:txBody>
          <a:bodyPr/>
          <a:lstStyle/>
          <a:p>
            <a:pPr lvl="0" algn="ctr">
              <a:lnSpc>
                <a:spcPct val="150000"/>
              </a:lnSpc>
              <a:spcBef>
                <a:spcPts val="600"/>
              </a:spcBef>
            </a:pPr>
            <a:r>
              <a:rPr lang="en-US" sz="2400" b="1" u="sng" dirty="0">
                <a:latin typeface="Trebuchet MS" panose="020B0703020202090204" pitchFamily="34" charset="0"/>
              </a:rPr>
              <a:t>(</a:t>
            </a:r>
            <a:r>
              <a:rPr lang="el-GR" sz="2400" b="1" u="sng" dirty="0">
                <a:latin typeface="Trebuchet MS" panose="020B0703020202090204" pitchFamily="34" charset="0"/>
              </a:rPr>
              <a:t>α)</a:t>
            </a:r>
            <a:r>
              <a:rPr lang="en-US" sz="2400" b="1" u="sng" dirty="0">
                <a:latin typeface="Trebuchet MS" panose="020B0703020202090204" pitchFamily="34" charset="0"/>
              </a:rPr>
              <a:t> </a:t>
            </a:r>
            <a:r>
              <a:rPr lang="el-GR" sz="2400" b="1" u="sng" dirty="0">
                <a:latin typeface="Trebuchet MS" panose="020B0703020202090204" pitchFamily="34" charset="0"/>
              </a:rPr>
              <a:t>Η </a:t>
            </a:r>
            <a:r>
              <a:rPr lang="en-US" sz="2400" b="1" u="sng" dirty="0" err="1">
                <a:latin typeface="Trebuchet MS" panose="020B0703020202090204" pitchFamily="34" charset="0"/>
              </a:rPr>
              <a:t>έκδοση</a:t>
            </a:r>
            <a:r>
              <a:rPr lang="en-US" sz="2400" b="1" u="sng" dirty="0">
                <a:latin typeface="Trebuchet MS" panose="020B0703020202090204" pitchFamily="34" charset="0"/>
              </a:rPr>
              <a:t> </a:t>
            </a:r>
            <a:r>
              <a:rPr lang="el-GR" sz="2400" b="1" u="sng" dirty="0">
                <a:latin typeface="Trebuchet MS" panose="020B0703020202090204" pitchFamily="34" charset="0"/>
              </a:rPr>
              <a:t>νομιμοποιημένης απόφασης</a:t>
            </a:r>
            <a:endParaRPr lang="en-US" sz="2400" b="1" u="sng" dirty="0">
              <a:latin typeface="Trebuchet MS" panose="020B0703020202090204" pitchFamily="34" charset="0"/>
            </a:endParaRPr>
          </a:p>
          <a:p>
            <a:pPr lvl="0">
              <a:lnSpc>
                <a:spcPct val="150000"/>
              </a:lnSpc>
              <a:spcBef>
                <a:spcPts val="600"/>
              </a:spcBef>
            </a:pPr>
            <a:endParaRPr lang="el-GR" b="1" i="1" dirty="0">
              <a:latin typeface="Trebuchet MS" panose="020B0703020202090204" pitchFamily="34" charset="0"/>
            </a:endParaRPr>
          </a:p>
          <a:p>
            <a:pPr lvl="0">
              <a:lnSpc>
                <a:spcPct val="150000"/>
              </a:lnSpc>
              <a:spcBef>
                <a:spcPts val="600"/>
              </a:spcBef>
            </a:pPr>
            <a:r>
              <a:rPr lang="el-GR" dirty="0">
                <a:latin typeface="Trebuchet MS" panose="020B0703020202090204" pitchFamily="34" charset="0"/>
              </a:rPr>
              <a:t>«</a:t>
            </a:r>
            <a:r>
              <a:rPr lang="en-GB" i="1" dirty="0">
                <a:latin typeface="Trebuchet MS" panose="020B0703020202090204" pitchFamily="34" charset="0"/>
              </a:rPr>
              <a:t>accurately to determine whether or not a person has committed a particular criminal offence and to do so fairly</a:t>
            </a:r>
            <a:r>
              <a:rPr lang="en-US" i="1" dirty="0">
                <a:latin typeface="Trebuchet MS" panose="020B0703020202090204" pitchFamily="34" charset="0"/>
              </a:rPr>
              <a:t>» </a:t>
            </a:r>
            <a:endParaRPr lang="el-GR" i="1" dirty="0">
              <a:latin typeface="Trebuchet MS" panose="020B0703020202090204" pitchFamily="34" charset="0"/>
            </a:endParaRPr>
          </a:p>
          <a:p>
            <a:pPr lvl="0" algn="r">
              <a:lnSpc>
                <a:spcPct val="150000"/>
              </a:lnSpc>
              <a:spcBef>
                <a:spcPts val="600"/>
              </a:spcBef>
            </a:pPr>
            <a:r>
              <a:rPr lang="en-US" b="1" i="1" dirty="0">
                <a:latin typeface="Trebuchet MS" panose="020B0703020202090204" pitchFamily="34" charset="0"/>
              </a:rPr>
              <a:t>Ashworth</a:t>
            </a:r>
            <a:r>
              <a:rPr lang="el-GR" b="1" i="1" dirty="0">
                <a:latin typeface="Trebuchet MS" panose="020B0703020202090204" pitchFamily="34" charset="0"/>
              </a:rPr>
              <a:t> Α.</a:t>
            </a:r>
            <a:endParaRPr lang="en-US" dirty="0">
              <a:latin typeface="Trebuchet MS" panose="020B0703020202090204" pitchFamily="34" charset="0"/>
            </a:endParaRPr>
          </a:p>
          <a:p>
            <a:pPr>
              <a:lnSpc>
                <a:spcPct val="150000"/>
              </a:lnSpc>
              <a:spcBef>
                <a:spcPts val="600"/>
              </a:spcBef>
            </a:pPr>
            <a:r>
              <a:rPr lang="el-GR" dirty="0">
                <a:latin typeface="Trebuchet MS" panose="020B0703020202090204" pitchFamily="34" charset="0"/>
              </a:rPr>
              <a:t>«</a:t>
            </a:r>
            <a:r>
              <a:rPr lang="en-GB" dirty="0">
                <a:latin typeface="Trebuchet MS" panose="020B0703020202090204" pitchFamily="34" charset="0"/>
              </a:rPr>
              <a:t>legitimate verdict</a:t>
            </a:r>
            <a:r>
              <a:rPr lang="en-US" dirty="0">
                <a:latin typeface="Trebuchet MS" panose="020B0703020202090204" pitchFamily="34" charset="0"/>
              </a:rPr>
              <a:t>” </a:t>
            </a:r>
            <a:r>
              <a:rPr lang="el-GR" dirty="0">
                <a:latin typeface="Trebuchet MS" panose="020B0703020202090204" pitchFamily="34" charset="0"/>
              </a:rPr>
              <a:t>και </a:t>
            </a:r>
            <a:r>
              <a:rPr lang="en-US" dirty="0">
                <a:latin typeface="Trebuchet MS" panose="020B0703020202090204" pitchFamily="34" charset="0"/>
              </a:rPr>
              <a:t>«</a:t>
            </a:r>
            <a:r>
              <a:rPr lang="en-GB" dirty="0">
                <a:latin typeface="Trebuchet MS" panose="020B0703020202090204" pitchFamily="34" charset="0"/>
              </a:rPr>
              <a:t>accurate verdicts</a:t>
            </a:r>
            <a:r>
              <a:rPr lang="el-GR" dirty="0">
                <a:latin typeface="Trebuchet MS" panose="020B0703020202090204" pitchFamily="34" charset="0"/>
              </a:rPr>
              <a:t>»</a:t>
            </a:r>
          </a:p>
          <a:p>
            <a:pPr>
              <a:lnSpc>
                <a:spcPct val="150000"/>
              </a:lnSpc>
              <a:spcBef>
                <a:spcPts val="600"/>
              </a:spcBef>
            </a:pPr>
            <a:r>
              <a:rPr lang="el-GR" b="1" i="1" dirty="0">
                <a:latin typeface="Trebuchet MS" panose="020B0703020202090204" pitchFamily="34" charset="0"/>
              </a:rPr>
              <a:t>				</a:t>
            </a:r>
            <a:r>
              <a:rPr lang="en-US" b="1" i="1" dirty="0">
                <a:latin typeface="Trebuchet MS" panose="020B0703020202090204" pitchFamily="34" charset="0"/>
              </a:rPr>
              <a:t>        </a:t>
            </a:r>
            <a:r>
              <a:rPr lang="en-GB" b="1" i="1" dirty="0">
                <a:latin typeface="Trebuchet MS" panose="020B0703020202090204" pitchFamily="34" charset="0"/>
              </a:rPr>
              <a:t>Dennis </a:t>
            </a:r>
            <a:r>
              <a:rPr lang="el-GR" b="1" i="1" dirty="0">
                <a:latin typeface="Trebuchet MS" panose="020B0703020202090204" pitchFamily="34" charset="0"/>
              </a:rPr>
              <a:t>Ι. </a:t>
            </a:r>
          </a:p>
          <a:p>
            <a:pPr>
              <a:lnSpc>
                <a:spcPct val="150000"/>
              </a:lnSpc>
              <a:spcBef>
                <a:spcPts val="600"/>
              </a:spcBef>
            </a:pPr>
            <a:endParaRPr lang="en-US" dirty="0">
              <a:latin typeface="Trebuchet MS" panose="020B0703020202090204" pitchFamily="34" charset="0"/>
            </a:endParaRPr>
          </a:p>
          <a:p>
            <a:pPr algn="ctr">
              <a:lnSpc>
                <a:spcPct val="150000"/>
              </a:lnSpc>
              <a:spcBef>
                <a:spcPts val="600"/>
              </a:spcBef>
            </a:pPr>
            <a:r>
              <a:rPr lang="el-GR" sz="1800" b="1" dirty="0">
                <a:latin typeface="Trebuchet MS" panose="020B0703020202090204" pitchFamily="34" charset="0"/>
              </a:rPr>
              <a:t>Η ποινική δικονομία προνοεί τους μηχανισμούς απόκτηση μαρτυρίας και αποδεικτικών στοιχείων, τα οποία θα επιτρέψουν στο Δικαστήριο, στη βάση του ισχύοντος δικαίου της απόδειξης, να </a:t>
            </a:r>
            <a:r>
              <a:rPr lang="el-GR" sz="1800" b="1" dirty="0" err="1">
                <a:latin typeface="Trebuchet MS" panose="020B0703020202090204" pitchFamily="34" charset="0"/>
              </a:rPr>
              <a:t>εξάξει</a:t>
            </a:r>
            <a:r>
              <a:rPr lang="el-GR" sz="1800" b="1" dirty="0">
                <a:latin typeface="Trebuchet MS" panose="020B0703020202090204" pitchFamily="34" charset="0"/>
              </a:rPr>
              <a:t> μια ορθή και ακριβή απόφαση.</a:t>
            </a:r>
            <a:endParaRPr lang="en-US" sz="1800" b="1" dirty="0">
              <a:latin typeface="Trebuchet MS" panose="020B0703020202090204" pitchFamily="34" charset="0"/>
            </a:endParaRPr>
          </a:p>
          <a:p>
            <a:pPr>
              <a:lnSpc>
                <a:spcPct val="150000"/>
              </a:lnSpc>
              <a:spcBef>
                <a:spcPts val="600"/>
              </a:spcBef>
            </a:pPr>
            <a:r>
              <a:rPr lang="el-GR" dirty="0">
                <a:latin typeface="Trebuchet MS" panose="020B0703020202090204" pitchFamily="34" charset="0"/>
              </a:rPr>
              <a:t> </a:t>
            </a:r>
            <a:endParaRPr lang="en-US" dirty="0">
              <a:latin typeface="Trebuchet MS" panose="020B0703020202090204" pitchFamily="34" charset="0"/>
            </a:endParaRPr>
          </a:p>
          <a:p>
            <a:pPr marL="342900" indent="-342900">
              <a:lnSpc>
                <a:spcPct val="150000"/>
              </a:lnSpc>
              <a:spcBef>
                <a:spcPts val="600"/>
              </a:spcBef>
              <a:buAutoNum type="arabicPeriod" startAt="8"/>
            </a:pPr>
            <a:endParaRPr lang="en-US" dirty="0">
              <a:latin typeface="Century Gothic" panose="020B0502020202020204" pitchFamily="34" charset="0"/>
            </a:endParaRPr>
          </a:p>
        </p:txBody>
      </p:sp>
      <p:pic>
        <p:nvPicPr>
          <p:cNvPr id="18" name="Picture 17">
            <a:extLst>
              <a:ext uri="{FF2B5EF4-FFF2-40B4-BE49-F238E27FC236}">
                <a16:creationId xmlns:a16="http://schemas.microsoft.com/office/drawing/2014/main" id="{CA5C79CE-2A91-4EAE-B471-4574959A8631}"/>
              </a:ext>
            </a:extLst>
          </p:cNvPr>
          <p:cNvPicPr>
            <a:picLocks noChangeAspect="1"/>
          </p:cNvPicPr>
          <p:nvPr/>
        </p:nvPicPr>
        <p:blipFill rotWithShape="1">
          <a:blip r:embed="rId4">
            <a:duotone>
              <a:schemeClr val="accent3">
                <a:shade val="45000"/>
                <a:satMod val="135000"/>
              </a:schemeClr>
              <a:prstClr val="white"/>
            </a:duotone>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t="54206" r="91006" b="-7006"/>
          <a:stretch/>
        </p:blipFill>
        <p:spPr>
          <a:xfrm>
            <a:off x="409279" y="6118777"/>
            <a:ext cx="871989" cy="678261"/>
          </a:xfrm>
          <a:prstGeom prst="rect">
            <a:avLst/>
          </a:prstGeom>
        </p:spPr>
      </p:pic>
    </p:spTree>
    <p:extLst>
      <p:ext uri="{BB962C8B-B14F-4D97-AF65-F5344CB8AC3E}">
        <p14:creationId xmlns:p14="http://schemas.microsoft.com/office/powerpoint/2010/main" val="1791447309"/>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childTnLst>
                                </p:cTn>
                              </p:par>
                            </p:childTnLst>
                          </p:cTn>
                        </p:par>
                        <p:par>
                          <p:cTn id="12" fill="hold">
                            <p:stCondLst>
                              <p:cond delay="0"/>
                            </p:stCondLst>
                            <p:childTnLst>
                              <p:par>
                                <p:cTn id="13" presetID="1" presetClass="entr" presetSubtype="0" fill="hold" nodeType="after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nodeType="afterEffect">
                                  <p:stCondLst>
                                    <p:cond delay="0"/>
                                  </p:stCondLst>
                                  <p:childTnLst>
                                    <p:set>
                                      <p:cBhvr>
                                        <p:cTn id="21"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10">
                                            <p:txEl>
                                              <p:pRg st="7" end="7"/>
                                            </p:txEl>
                                          </p:spTgt>
                                        </p:tgtEl>
                                        <p:attrNameLst>
                                          <p:attrName>style.visibility</p:attrName>
                                        </p:attrNameLst>
                                      </p:cBhvr>
                                      <p:to>
                                        <p:strVal val="visible"/>
                                      </p:to>
                                    </p:set>
                                    <p:animEffect transition="in" filter="wipe(down)">
                                      <p:cBhvr>
                                        <p:cTn id="26" dur="500"/>
                                        <p:tgtEl>
                                          <p:spTgt spid="10">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pPr algn="ctr"/>
            <a:r>
              <a:rPr lang="el-GR" sz="2800" b="1" dirty="0">
                <a:solidFill>
                  <a:srgbClr val="FE8554"/>
                </a:solidFill>
                <a:latin typeface="Trebuchet MS" panose="020B0703020202090204" pitchFamily="34" charset="0"/>
              </a:rPr>
              <a:t>Σκοποί της Ποινικής Διαδικασίας 2/7</a:t>
            </a:r>
            <a:endParaRPr lang="en-US" sz="2800" b="1" dirty="0">
              <a:solidFill>
                <a:srgbClr val="FE8554"/>
              </a:solidFill>
              <a:latin typeface="Trebuchet MS" panose="020B0703020202090204" pitchFamily="34" charset="0"/>
            </a:endParaRPr>
          </a:p>
        </p:txBody>
      </p:sp>
      <p:grpSp>
        <p:nvGrpSpPr>
          <p:cNvPr id="5" name="Group 4"/>
          <p:cNvGrpSpPr/>
          <p:nvPr/>
        </p:nvGrpSpPr>
        <p:grpSpPr>
          <a:xfrm>
            <a:off x="0" y="6045415"/>
            <a:ext cx="11995875" cy="729123"/>
            <a:chOff x="0" y="6045415"/>
            <a:chExt cx="11995875" cy="729123"/>
          </a:xfrm>
        </p:grpSpPr>
        <p:grpSp>
          <p:nvGrpSpPr>
            <p:cNvPr id="3" name="Group 2"/>
            <p:cNvGrpSpPr/>
            <p:nvPr/>
          </p:nvGrpSpPr>
          <p:grpSpPr>
            <a:xfrm>
              <a:off x="0" y="6045415"/>
              <a:ext cx="7868558" cy="77488"/>
              <a:chOff x="2155371" y="4701340"/>
              <a:chExt cx="7868558" cy="176748"/>
            </a:xfrm>
          </p:grpSpPr>
          <p:sp>
            <p:nvSpPr>
              <p:cNvPr id="34" name="Rectangle 33"/>
              <p:cNvSpPr/>
              <p:nvPr/>
            </p:nvSpPr>
            <p:spPr>
              <a:xfrm>
                <a:off x="4782457" y="4701340"/>
                <a:ext cx="2627086" cy="176748"/>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Rectangle 34"/>
              <p:cNvSpPr/>
              <p:nvPr/>
            </p:nvSpPr>
            <p:spPr>
              <a:xfrm>
                <a:off x="2155371" y="4701340"/>
                <a:ext cx="2627086" cy="176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6" name="Rectangle 35"/>
              <p:cNvSpPr/>
              <p:nvPr/>
            </p:nvSpPr>
            <p:spPr>
              <a:xfrm>
                <a:off x="7396843" y="4701340"/>
                <a:ext cx="2627086" cy="1767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46" name="Group 45"/>
            <p:cNvGrpSpPr/>
            <p:nvPr/>
          </p:nvGrpSpPr>
          <p:grpSpPr>
            <a:xfrm>
              <a:off x="8043585" y="6423964"/>
              <a:ext cx="3952290" cy="350574"/>
              <a:chOff x="8043585" y="6423964"/>
              <a:chExt cx="3952290" cy="350574"/>
            </a:xfrm>
          </p:grpSpPr>
          <p:cxnSp>
            <p:nvCxnSpPr>
              <p:cNvPr id="47" name="Straight Connector 46"/>
              <p:cNvCxnSpPr/>
              <p:nvPr/>
            </p:nvCxnSpPr>
            <p:spPr>
              <a:xfrm flipH="1">
                <a:off x="9657158" y="6467209"/>
                <a:ext cx="1147763" cy="266"/>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43585" y="6512928"/>
                <a:ext cx="3952290" cy="261610"/>
              </a:xfrm>
              <a:prstGeom prst="rect">
                <a:avLst/>
              </a:prstGeom>
              <a:noFill/>
            </p:spPr>
            <p:txBody>
              <a:bodyPr wrap="square" rtlCol="0">
                <a:spAutoFit/>
              </a:bodyPr>
              <a:lstStyle/>
              <a:p>
                <a:pPr algn="r"/>
                <a:r>
                  <a:rPr lang="en-US" sz="1050" spc="300" dirty="0">
                    <a:solidFill>
                      <a:srgbClr val="FE8554"/>
                    </a:solidFill>
                    <a:latin typeface="Century Gothic" charset="0"/>
                    <a:ea typeface="Century Gothic" charset="0"/>
                    <a:cs typeface="Century Gothic" charset="0"/>
                  </a:rPr>
                  <a:t>www.stephanoullc.com</a:t>
                </a:r>
              </a:p>
            </p:txBody>
          </p:sp>
          <p:pic>
            <p:nvPicPr>
              <p:cNvPr id="49" name="Picture 48"/>
              <p:cNvPicPr>
                <a:picLocks noChangeAspect="1"/>
              </p:cNvPicPr>
              <p:nvPr/>
            </p:nvPicPr>
            <p:blipFill rotWithShape="1">
              <a:blip r:embed="rId3">
                <a:extLst>
                  <a:ext uri="{28A0092B-C50C-407E-A947-70E740481C1C}">
                    <a14:useLocalDpi xmlns:a14="http://schemas.microsoft.com/office/drawing/2010/main" val="0"/>
                  </a:ext>
                </a:extLst>
              </a:blip>
              <a:srcRect l="31872" t="14816" r="38846" b="83531"/>
              <a:stretch/>
            </p:blipFill>
            <p:spPr>
              <a:xfrm>
                <a:off x="10804921" y="6423964"/>
                <a:ext cx="1113462" cy="88964"/>
              </a:xfrm>
              <a:prstGeom prst="rect">
                <a:avLst/>
              </a:prstGeom>
            </p:spPr>
          </p:pic>
        </p:grpSp>
      </p:grpSp>
      <p:sp>
        <p:nvSpPr>
          <p:cNvPr id="8" name="Rectangle 7"/>
          <p:cNvSpPr/>
          <p:nvPr/>
        </p:nvSpPr>
        <p:spPr>
          <a:xfrm>
            <a:off x="409280" y="382630"/>
            <a:ext cx="45719" cy="560176"/>
          </a:xfrm>
          <a:prstGeom prst="rect">
            <a:avLst/>
          </a:prstGeom>
          <a:solidFill>
            <a:srgbClr val="FE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409279" y="910835"/>
            <a:ext cx="45720" cy="26395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Content Placeholder 9"/>
          <p:cNvSpPr>
            <a:spLocks noGrp="1"/>
          </p:cNvSpPr>
          <p:nvPr>
            <p:ph sz="quarter" idx="12"/>
          </p:nvPr>
        </p:nvSpPr>
        <p:spPr>
          <a:xfrm>
            <a:off x="432138" y="932670"/>
            <a:ext cx="11252635" cy="5284702"/>
          </a:xfrm>
        </p:spPr>
        <p:txBody>
          <a:bodyPr/>
          <a:lstStyle/>
          <a:p>
            <a:pPr lvl="0" algn="ctr">
              <a:lnSpc>
                <a:spcPct val="150000"/>
              </a:lnSpc>
              <a:spcBef>
                <a:spcPts val="600"/>
              </a:spcBef>
            </a:pPr>
            <a:r>
              <a:rPr lang="el-GR" sz="2400" b="1" dirty="0">
                <a:latin typeface="Trebuchet MS" panose="020B0603020202020204" pitchFamily="34" charset="0"/>
              </a:rPr>
              <a:t>(β)</a:t>
            </a:r>
            <a:r>
              <a:rPr lang="en-GB" sz="2400" b="1" dirty="0">
                <a:latin typeface="Trebuchet MS" panose="020B0603020202020204" pitchFamily="34" charset="0"/>
              </a:rPr>
              <a:t> </a:t>
            </a:r>
            <a:r>
              <a:rPr lang="el-GR" sz="2400" b="1" dirty="0">
                <a:latin typeface="Trebuchet MS" panose="020B0603020202020204" pitchFamily="34" charset="0"/>
              </a:rPr>
              <a:t>Η ανεύρεση της αλήθειας</a:t>
            </a:r>
            <a:endParaRPr lang="en-GB" sz="2400" b="1" dirty="0">
              <a:latin typeface="Trebuchet MS" panose="020B0603020202020204" pitchFamily="34" charset="0"/>
            </a:endParaRPr>
          </a:p>
          <a:p>
            <a:pPr lvl="0" algn="ctr">
              <a:lnSpc>
                <a:spcPct val="150000"/>
              </a:lnSpc>
              <a:spcBef>
                <a:spcPts val="600"/>
              </a:spcBef>
            </a:pPr>
            <a:r>
              <a:rPr lang="el-GR" sz="2000" b="1" i="1" dirty="0">
                <a:latin typeface="Trebuchet MS" panose="020B0603020202020204" pitchFamily="34" charset="0"/>
              </a:rPr>
              <a:t>Κύπρος</a:t>
            </a:r>
            <a:r>
              <a:rPr lang="el-GR" b="1" i="1" dirty="0">
                <a:latin typeface="Trebuchet MS" panose="020B0603020202020204" pitchFamily="34" charset="0"/>
              </a:rPr>
              <a:t> </a:t>
            </a:r>
            <a:r>
              <a:rPr lang="el-GR" b="1" dirty="0">
                <a:latin typeface="Trebuchet MS" panose="020B0603020202020204" pitchFamily="34" charset="0"/>
              </a:rPr>
              <a:t> </a:t>
            </a:r>
            <a:endParaRPr lang="el-GR" dirty="0">
              <a:latin typeface="Trebuchet MS" panose="020B0603020202020204" pitchFamily="34" charset="0"/>
            </a:endParaRPr>
          </a:p>
          <a:p>
            <a:pPr algn="l">
              <a:lnSpc>
                <a:spcPct val="150000"/>
              </a:lnSpc>
              <a:spcBef>
                <a:spcPts val="600"/>
              </a:spcBef>
            </a:pPr>
            <a:r>
              <a:rPr lang="el-GR" dirty="0">
                <a:latin typeface="Trebuchet MS" panose="020B0603020202020204" pitchFamily="34" charset="0"/>
              </a:rPr>
              <a:t>(1) « </a:t>
            </a:r>
            <a:r>
              <a:rPr lang="el-GR" i="1" dirty="0">
                <a:latin typeface="Trebuchet MS" panose="020B0603020202020204" pitchFamily="34" charset="0"/>
              </a:rPr>
              <a:t>η εύρεση της αλήθειας είναι η σημαντικότερη δικαστική διεργασία»  </a:t>
            </a:r>
          </a:p>
          <a:p>
            <a:pPr algn="ctr">
              <a:lnSpc>
                <a:spcPct val="150000"/>
              </a:lnSpc>
              <a:spcBef>
                <a:spcPts val="600"/>
              </a:spcBef>
            </a:pPr>
            <a:r>
              <a:rPr lang="el-GR" b="1" i="1" dirty="0">
                <a:latin typeface="Trebuchet MS" panose="020B0603020202020204" pitchFamily="34" charset="0"/>
              </a:rPr>
              <a:t>								Ηλιάδης &amp; </a:t>
            </a:r>
            <a:r>
              <a:rPr lang="el-GR" b="1" i="1" dirty="0" err="1">
                <a:latin typeface="Trebuchet MS" panose="020B0603020202020204" pitchFamily="34" charset="0"/>
              </a:rPr>
              <a:t>Σάντη</a:t>
            </a:r>
            <a:endParaRPr lang="el-GR" b="1" i="1" dirty="0">
              <a:latin typeface="Trebuchet MS" panose="020B0603020202020204" pitchFamily="34" charset="0"/>
            </a:endParaRPr>
          </a:p>
          <a:p>
            <a:pPr algn="l">
              <a:lnSpc>
                <a:spcPct val="150000"/>
              </a:lnSpc>
              <a:spcBef>
                <a:spcPts val="600"/>
              </a:spcBef>
            </a:pPr>
            <a:r>
              <a:rPr lang="el-GR" dirty="0">
                <a:latin typeface="Trebuchet MS" panose="020B0603020202020204" pitchFamily="34" charset="0"/>
              </a:rPr>
              <a:t>(2) «Δικονομική αλήθεια»  </a:t>
            </a:r>
          </a:p>
          <a:p>
            <a:pPr>
              <a:lnSpc>
                <a:spcPct val="150000"/>
              </a:lnSpc>
              <a:spcBef>
                <a:spcPts val="600"/>
              </a:spcBef>
            </a:pPr>
            <a:r>
              <a:rPr lang="el-GR" sz="1400" b="1" dirty="0">
                <a:latin typeface="Trebuchet MS" panose="020B0603020202020204" pitchFamily="34" charset="0"/>
              </a:rPr>
              <a:t>							</a:t>
            </a:r>
            <a:r>
              <a:rPr lang="en-GB" sz="1400" b="1" u="sng" dirty="0">
                <a:latin typeface="Trebuchet MS" panose="020B0603020202020204" pitchFamily="34" charset="0"/>
              </a:rPr>
              <a:t>Munteanu v</a:t>
            </a:r>
            <a:r>
              <a:rPr lang="el-GR" sz="1400" b="1" u="sng" dirty="0">
                <a:latin typeface="Trebuchet MS" panose="020B0603020202020204" pitchFamily="34" charset="0"/>
              </a:rPr>
              <a:t>. Δημοκρατίας </a:t>
            </a:r>
            <a:r>
              <a:rPr lang="el-GR" sz="1400" dirty="0">
                <a:latin typeface="Trebuchet MS" panose="020B0603020202020204" pitchFamily="34" charset="0"/>
              </a:rPr>
              <a:t>(2013) 2 ΑΑΔ 459 –</a:t>
            </a:r>
            <a:r>
              <a:rPr lang="el-GR" sz="1400" i="1" dirty="0">
                <a:latin typeface="Trebuchet MS" panose="020B0603020202020204" pitchFamily="34" charset="0"/>
              </a:rPr>
              <a:t>        </a:t>
            </a:r>
          </a:p>
          <a:p>
            <a:pPr>
              <a:lnSpc>
                <a:spcPct val="150000"/>
              </a:lnSpc>
              <a:spcBef>
                <a:spcPts val="600"/>
              </a:spcBef>
            </a:pPr>
            <a:r>
              <a:rPr lang="el-GR" sz="1400" b="1" i="1" dirty="0">
                <a:latin typeface="Trebuchet MS" panose="020B0603020202020204" pitchFamily="34" charset="0"/>
              </a:rPr>
              <a:t>		      		</a:t>
            </a:r>
            <a:r>
              <a:rPr lang="en-US" sz="1400" b="1" u="sng" dirty="0">
                <a:latin typeface="Trebuchet MS" panose="020B0603020202020204" pitchFamily="34" charset="0"/>
              </a:rPr>
              <a:t>C A </a:t>
            </a:r>
            <a:r>
              <a:rPr lang="en-US" sz="1400" b="1" u="sng" dirty="0" err="1">
                <a:latin typeface="Trebuchet MS" panose="020B0603020202020204" pitchFamily="34" charset="0"/>
              </a:rPr>
              <a:t>Pelekanos</a:t>
            </a:r>
            <a:r>
              <a:rPr lang="en-US" sz="1400" b="1" u="sng" dirty="0">
                <a:latin typeface="Trebuchet MS" panose="020B0603020202020204" pitchFamily="34" charset="0"/>
              </a:rPr>
              <a:t> Associates Limited </a:t>
            </a:r>
            <a:r>
              <a:rPr lang="el-GR" sz="1400" b="1" u="sng" dirty="0">
                <a:latin typeface="Trebuchet MS" panose="020B0603020202020204" pitchFamily="34" charset="0"/>
              </a:rPr>
              <a:t>ν. </a:t>
            </a:r>
            <a:r>
              <a:rPr lang="en-US" sz="1400" b="1" u="sng" dirty="0">
                <a:latin typeface="Trebuchet MS" panose="020B0603020202020204" pitchFamily="34" charset="0"/>
              </a:rPr>
              <a:t>A</a:t>
            </a:r>
            <a:r>
              <a:rPr lang="el-GR" sz="1400" b="1" u="sng" dirty="0" err="1">
                <a:latin typeface="Trebuchet MS" panose="020B0603020202020204" pitchFamily="34" charset="0"/>
              </a:rPr>
              <a:t>νδρέα</a:t>
            </a:r>
            <a:r>
              <a:rPr lang="el-GR" sz="1400" b="1" u="sng" dirty="0">
                <a:latin typeface="Trebuchet MS" panose="020B0603020202020204" pitchFamily="34" charset="0"/>
              </a:rPr>
              <a:t> Πελεκάνου</a:t>
            </a:r>
            <a:r>
              <a:rPr lang="el-GR" sz="1400" dirty="0">
                <a:latin typeface="Trebuchet MS" panose="020B0603020202020204" pitchFamily="34" charset="0"/>
              </a:rPr>
              <a:t>(1999)</a:t>
            </a:r>
            <a:r>
              <a:rPr lang="el-GR" sz="1400" i="1" dirty="0">
                <a:latin typeface="Trebuchet MS" panose="020B0603020202020204" pitchFamily="34" charset="0"/>
              </a:rPr>
              <a:t> 1 ΑΑΔ 1273) </a:t>
            </a:r>
          </a:p>
          <a:p>
            <a:pPr algn="l">
              <a:lnSpc>
                <a:spcPct val="150000"/>
              </a:lnSpc>
              <a:spcBef>
                <a:spcPts val="600"/>
              </a:spcBef>
            </a:pPr>
            <a:r>
              <a:rPr lang="el-GR" dirty="0">
                <a:latin typeface="Trebuchet MS" panose="020B0603020202020204" pitchFamily="34" charset="0"/>
              </a:rPr>
              <a:t>(3) Καμία απόφαση δεν εξετάζει το υπόβαθρο σε θεωρητικό επίπεδο </a:t>
            </a:r>
            <a:endParaRPr lang="en-US" dirty="0">
              <a:latin typeface="Trebuchet MS" panose="020B0603020202020204" pitchFamily="34" charset="0"/>
            </a:endParaRPr>
          </a:p>
          <a:p>
            <a:pPr algn="ctr">
              <a:lnSpc>
                <a:spcPct val="150000"/>
              </a:lnSpc>
              <a:spcBef>
                <a:spcPts val="600"/>
              </a:spcBef>
            </a:pPr>
            <a:r>
              <a:rPr lang="el-GR" b="1" i="1" dirty="0">
                <a:latin typeface="Trebuchet MS" panose="020B0603020202020204" pitchFamily="34" charset="0"/>
              </a:rPr>
              <a:t>«…το δικαστικό καθήκον δεν άπτεται τόσο της υποχρέωσης εντοπισμού της αλήθειας </a:t>
            </a:r>
          </a:p>
          <a:p>
            <a:pPr algn="ctr">
              <a:lnSpc>
                <a:spcPct val="150000"/>
              </a:lnSpc>
              <a:spcBef>
                <a:spcPts val="600"/>
              </a:spcBef>
            </a:pPr>
            <a:r>
              <a:rPr lang="el-GR" b="1" i="1" dirty="0">
                <a:latin typeface="Trebuchet MS" panose="020B0603020202020204" pitchFamily="34" charset="0"/>
              </a:rPr>
              <a:t>υπό οποιαδήποτε πραγματική έννοια όσο της δίκαιης απόφασης  </a:t>
            </a:r>
          </a:p>
          <a:p>
            <a:pPr algn="ctr">
              <a:lnSpc>
                <a:spcPct val="150000"/>
              </a:lnSpc>
              <a:spcBef>
                <a:spcPts val="600"/>
              </a:spcBef>
            </a:pPr>
            <a:r>
              <a:rPr lang="el-GR" b="1" i="1" dirty="0">
                <a:latin typeface="Trebuchet MS" panose="020B0603020202020204" pitchFamily="34" charset="0"/>
              </a:rPr>
              <a:t>στη βάση της μαρτυρίας που τέθηκε ενώπιον του Δικαστηρίου και έγινε αποδεκτή» </a:t>
            </a:r>
          </a:p>
          <a:p>
            <a:pPr algn="r">
              <a:lnSpc>
                <a:spcPct val="150000"/>
              </a:lnSpc>
              <a:spcBef>
                <a:spcPts val="600"/>
              </a:spcBef>
            </a:pPr>
            <a:r>
              <a:rPr lang="el-GR" sz="1400" b="1" dirty="0">
                <a:latin typeface="Trebuchet MS" panose="020B0603020202020204" pitchFamily="34" charset="0"/>
              </a:rPr>
              <a:t>Ηλιάδης &amp; </a:t>
            </a:r>
            <a:r>
              <a:rPr lang="el-GR" sz="1400" b="1" dirty="0" err="1">
                <a:latin typeface="Trebuchet MS" panose="020B0603020202020204" pitchFamily="34" charset="0"/>
              </a:rPr>
              <a:t>Σάντης</a:t>
            </a:r>
            <a:endParaRPr lang="en-US" sz="1400" b="1" dirty="0">
              <a:latin typeface="Trebuchet MS" panose="020B0603020202020204" pitchFamily="34" charset="0"/>
            </a:endParaRPr>
          </a:p>
          <a:p>
            <a:pPr>
              <a:lnSpc>
                <a:spcPct val="150000"/>
              </a:lnSpc>
              <a:spcBef>
                <a:spcPts val="600"/>
              </a:spcBef>
            </a:pPr>
            <a:r>
              <a:rPr lang="el-GR" sz="1400" dirty="0">
                <a:latin typeface="Trebuchet MS" panose="020B0603020202020204" pitchFamily="34" charset="0"/>
              </a:rPr>
              <a:t> </a:t>
            </a:r>
            <a:endParaRPr lang="en-US" sz="1400" dirty="0">
              <a:latin typeface="Trebuchet MS" panose="020B0603020202020204" pitchFamily="34" charset="0"/>
            </a:endParaRPr>
          </a:p>
          <a:p>
            <a:pPr>
              <a:lnSpc>
                <a:spcPct val="150000"/>
              </a:lnSpc>
              <a:spcBef>
                <a:spcPts val="600"/>
              </a:spcBef>
            </a:pPr>
            <a:r>
              <a:rPr lang="el-GR" i="1" dirty="0">
                <a:latin typeface="Trebuchet MS" panose="020B0603020202020204" pitchFamily="34" charset="0"/>
              </a:rPr>
              <a:t> </a:t>
            </a:r>
            <a:endParaRPr lang="en-US" dirty="0">
              <a:latin typeface="Trebuchet MS" panose="020B0603020202020204" pitchFamily="34" charset="0"/>
            </a:endParaRPr>
          </a:p>
          <a:p>
            <a:pPr>
              <a:lnSpc>
                <a:spcPct val="150000"/>
              </a:lnSpc>
              <a:spcBef>
                <a:spcPts val="600"/>
              </a:spcBef>
            </a:pPr>
            <a:r>
              <a:rPr lang="el-GR" dirty="0">
                <a:latin typeface="Trebuchet MS" panose="020B0603020202020204" pitchFamily="34" charset="0"/>
              </a:rPr>
              <a:t> </a:t>
            </a:r>
            <a:endParaRPr lang="en-US" dirty="0">
              <a:latin typeface="Trebuchet MS" panose="020B0603020202020204" pitchFamily="34" charset="0"/>
            </a:endParaRPr>
          </a:p>
          <a:p>
            <a:pPr marL="342900" indent="-342900">
              <a:lnSpc>
                <a:spcPct val="150000"/>
              </a:lnSpc>
              <a:spcBef>
                <a:spcPts val="600"/>
              </a:spcBef>
              <a:buAutoNum type="arabicPeriod" startAt="8"/>
            </a:pPr>
            <a:endParaRPr lang="en-US" dirty="0">
              <a:latin typeface="Trebuchet MS" panose="020B0603020202020204" pitchFamily="34" charset="0"/>
            </a:endParaRPr>
          </a:p>
        </p:txBody>
      </p:sp>
      <p:pic>
        <p:nvPicPr>
          <p:cNvPr id="18" name="Picture 17">
            <a:extLst>
              <a:ext uri="{FF2B5EF4-FFF2-40B4-BE49-F238E27FC236}">
                <a16:creationId xmlns:a16="http://schemas.microsoft.com/office/drawing/2014/main" id="{7EE2D655-D45E-44E5-887C-990229EDEAC7}"/>
              </a:ext>
            </a:extLst>
          </p:cNvPr>
          <p:cNvPicPr>
            <a:picLocks noChangeAspect="1"/>
          </p:cNvPicPr>
          <p:nvPr/>
        </p:nvPicPr>
        <p:blipFill rotWithShape="1">
          <a:blip r:embed="rId4">
            <a:duotone>
              <a:schemeClr val="accent3">
                <a:shade val="45000"/>
                <a:satMod val="135000"/>
              </a:schemeClr>
              <a:prstClr val="white"/>
            </a:duotone>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t="54206" r="91006" b="-7006"/>
          <a:stretch/>
        </p:blipFill>
        <p:spPr>
          <a:xfrm>
            <a:off x="409279" y="6118777"/>
            <a:ext cx="871989" cy="678261"/>
          </a:xfrm>
          <a:prstGeom prst="rect">
            <a:avLst/>
          </a:prstGeom>
        </p:spPr>
      </p:pic>
    </p:spTree>
    <p:extLst>
      <p:ext uri="{BB962C8B-B14F-4D97-AF65-F5344CB8AC3E}">
        <p14:creationId xmlns:p14="http://schemas.microsoft.com/office/powerpoint/2010/main" val="1714103212"/>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10">
                                            <p:txEl>
                                              <p:pRg st="2" end="2"/>
                                            </p:txEl>
                                          </p:spTgt>
                                        </p:tgtEl>
                                        <p:attrNameLst>
                                          <p:attrName>style.visibility</p:attrName>
                                        </p:attrNameLst>
                                      </p:cBhvr>
                                      <p:to>
                                        <p:strVal val="visible"/>
                                      </p:to>
                                    </p:set>
                                    <p:animEffect transition="in" filter="fade">
                                      <p:cBhvr>
                                        <p:cTn id="14" dur="500"/>
                                        <p:tgtEl>
                                          <p:spTgt spid="10">
                                            <p:txEl>
                                              <p:pRg st="2" end="2"/>
                                            </p:txEl>
                                          </p:spTgt>
                                        </p:tgtEl>
                                      </p:cBhvr>
                                    </p:animEffect>
                                  </p:childTnLst>
                                </p:cTn>
                              </p:par>
                            </p:childTnLst>
                          </p:cTn>
                        </p:par>
                        <p:par>
                          <p:cTn id="15" fill="hold">
                            <p:stCondLst>
                              <p:cond delay="500"/>
                            </p:stCondLst>
                            <p:childTnLst>
                              <p:par>
                                <p:cTn id="16" presetID="10" presetClass="entr" presetSubtype="0" fill="hold" nodeType="afterEffect">
                                  <p:stCondLst>
                                    <p:cond delay="0"/>
                                  </p:stCondLst>
                                  <p:childTnLst>
                                    <p:set>
                                      <p:cBhvr>
                                        <p:cTn id="17" dur="1" fill="hold">
                                          <p:stCondLst>
                                            <p:cond delay="0"/>
                                          </p:stCondLst>
                                        </p:cTn>
                                        <p:tgtEl>
                                          <p:spTgt spid="10">
                                            <p:txEl>
                                              <p:pRg st="3" end="3"/>
                                            </p:txEl>
                                          </p:spTgt>
                                        </p:tgtEl>
                                        <p:attrNameLst>
                                          <p:attrName>style.visibility</p:attrName>
                                        </p:attrNameLst>
                                      </p:cBhvr>
                                      <p:to>
                                        <p:strVal val="visible"/>
                                      </p:to>
                                    </p:set>
                                    <p:animEffect transition="in" filter="fade">
                                      <p:cBhvr>
                                        <p:cTn id="18" dur="500"/>
                                        <p:tgtEl>
                                          <p:spTgt spid="10">
                                            <p:txEl>
                                              <p:pRg st="3" end="3"/>
                                            </p:txEl>
                                          </p:spTgt>
                                        </p:tgtEl>
                                      </p:cBhvr>
                                    </p:animEffect>
                                  </p:childTnLst>
                                </p:cTn>
                              </p:par>
                            </p:childTnLst>
                          </p:cTn>
                        </p:par>
                        <p:par>
                          <p:cTn id="19" fill="hold">
                            <p:stCondLst>
                              <p:cond delay="1000"/>
                            </p:stCondLst>
                            <p:childTnLst>
                              <p:par>
                                <p:cTn id="20" presetID="10" presetClass="entr" presetSubtype="0" fill="hold" nodeType="afterEffect">
                                  <p:stCondLst>
                                    <p:cond delay="0"/>
                                  </p:stCondLst>
                                  <p:childTnLst>
                                    <p:set>
                                      <p:cBhvr>
                                        <p:cTn id="21" dur="1" fill="hold">
                                          <p:stCondLst>
                                            <p:cond delay="0"/>
                                          </p:stCondLst>
                                        </p:cTn>
                                        <p:tgtEl>
                                          <p:spTgt spid="10">
                                            <p:txEl>
                                              <p:pRg st="4" end="4"/>
                                            </p:txEl>
                                          </p:spTgt>
                                        </p:tgtEl>
                                        <p:attrNameLst>
                                          <p:attrName>style.visibility</p:attrName>
                                        </p:attrNameLst>
                                      </p:cBhvr>
                                      <p:to>
                                        <p:strVal val="visible"/>
                                      </p:to>
                                    </p:set>
                                    <p:animEffect transition="in" filter="fade">
                                      <p:cBhvr>
                                        <p:cTn id="22" dur="500"/>
                                        <p:tgtEl>
                                          <p:spTgt spid="10">
                                            <p:txEl>
                                              <p:pRg st="4" end="4"/>
                                            </p:txEl>
                                          </p:spTgt>
                                        </p:tgtEl>
                                      </p:cBhvr>
                                    </p:animEffect>
                                  </p:childTnLst>
                                </p:cTn>
                              </p:par>
                            </p:childTnLst>
                          </p:cTn>
                        </p:par>
                        <p:par>
                          <p:cTn id="23" fill="hold">
                            <p:stCondLst>
                              <p:cond delay="1500"/>
                            </p:stCondLst>
                            <p:childTnLst>
                              <p:par>
                                <p:cTn id="24" presetID="10" presetClass="entr" presetSubtype="0" fill="hold" nodeType="afterEffect">
                                  <p:stCondLst>
                                    <p:cond delay="0"/>
                                  </p:stCondLst>
                                  <p:childTnLst>
                                    <p:set>
                                      <p:cBhvr>
                                        <p:cTn id="25" dur="1" fill="hold">
                                          <p:stCondLst>
                                            <p:cond delay="0"/>
                                          </p:stCondLst>
                                        </p:cTn>
                                        <p:tgtEl>
                                          <p:spTgt spid="10">
                                            <p:txEl>
                                              <p:pRg st="5" end="5"/>
                                            </p:txEl>
                                          </p:spTgt>
                                        </p:tgtEl>
                                        <p:attrNameLst>
                                          <p:attrName>style.visibility</p:attrName>
                                        </p:attrNameLst>
                                      </p:cBhvr>
                                      <p:to>
                                        <p:strVal val="visible"/>
                                      </p:to>
                                    </p:set>
                                    <p:animEffect transition="in" filter="fade">
                                      <p:cBhvr>
                                        <p:cTn id="26" dur="500"/>
                                        <p:tgtEl>
                                          <p:spTgt spid="10">
                                            <p:txEl>
                                              <p:pRg st="5" end="5"/>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10">
                                            <p:txEl>
                                              <p:pRg st="6" end="6"/>
                                            </p:txEl>
                                          </p:spTgt>
                                        </p:tgtEl>
                                        <p:attrNameLst>
                                          <p:attrName>style.visibility</p:attrName>
                                        </p:attrNameLst>
                                      </p:cBhvr>
                                      <p:to>
                                        <p:strVal val="visible"/>
                                      </p:to>
                                    </p:set>
                                    <p:animEffect transition="in" filter="fade">
                                      <p:cBhvr>
                                        <p:cTn id="29" dur="500"/>
                                        <p:tgtEl>
                                          <p:spTgt spid="10">
                                            <p:txEl>
                                              <p:pRg st="6" end="6"/>
                                            </p:txEl>
                                          </p:spTgt>
                                        </p:tgtEl>
                                      </p:cBhvr>
                                    </p:animEffect>
                                  </p:childTnLst>
                                </p:cTn>
                              </p:par>
                            </p:childTnLst>
                          </p:cTn>
                        </p:par>
                        <p:par>
                          <p:cTn id="30" fill="hold">
                            <p:stCondLst>
                              <p:cond delay="2000"/>
                            </p:stCondLst>
                            <p:childTnLst>
                              <p:par>
                                <p:cTn id="31" presetID="1" presetClass="entr" presetSubtype="0" fill="hold" nodeType="afterEffect">
                                  <p:stCondLst>
                                    <p:cond delay="0"/>
                                  </p:stCondLst>
                                  <p:childTnLst>
                                    <p:set>
                                      <p:cBhvr>
                                        <p:cTn id="32" dur="1" fill="hold">
                                          <p:stCondLst>
                                            <p:cond delay="0"/>
                                          </p:stCondLst>
                                        </p:cTn>
                                        <p:tgtEl>
                                          <p:spTgt spid="10">
                                            <p:txEl>
                                              <p:pRg st="7" end="7"/>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0">
                                            <p:txEl>
                                              <p:pRg st="8" end="8"/>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0">
                                            <p:txEl>
                                              <p:pRg st="9" end="9"/>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0">
                                            <p:txEl>
                                              <p:pRg st="10" end="10"/>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0">
                                            <p:txEl>
                                              <p:pRg st="11" end="11"/>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0">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asic Slid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Basic Slid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10773</TotalTime>
  <Words>4917</Words>
  <Application>Microsoft Office PowerPoint</Application>
  <PresentationFormat>Widescreen</PresentationFormat>
  <Paragraphs>413</Paragraphs>
  <Slides>38</Slides>
  <Notes>36</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38</vt:i4>
      </vt:variant>
    </vt:vector>
  </HeadingPairs>
  <TitlesOfParts>
    <vt:vector size="49" baseType="lpstr">
      <vt:lpstr>Arial</vt:lpstr>
      <vt:lpstr>Calibri</vt:lpstr>
      <vt:lpstr>Calibri Light</vt:lpstr>
      <vt:lpstr>Century Gothic</vt:lpstr>
      <vt:lpstr>Lato</vt:lpstr>
      <vt:lpstr>Lato Light</vt:lpstr>
      <vt:lpstr>Lato Medium</vt:lpstr>
      <vt:lpstr>Trebuchet MS</vt:lpstr>
      <vt:lpstr>Office Theme</vt:lpstr>
      <vt:lpstr>Basic Slide</vt:lpstr>
      <vt:lpstr>1_Basic Slide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 Danny</dc:creator>
  <cp:lastModifiedBy>Nicosia Bar Association</cp:lastModifiedBy>
  <cp:revision>556</cp:revision>
  <cp:lastPrinted>2023-01-18T13:39:10Z</cp:lastPrinted>
  <dcterms:created xsi:type="dcterms:W3CDTF">2014-12-09T04:02:55Z</dcterms:created>
  <dcterms:modified xsi:type="dcterms:W3CDTF">2023-01-24T10:11:31Z</dcterms:modified>
</cp:coreProperties>
</file>