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97" r:id="rId4"/>
    <p:sldId id="286" r:id="rId5"/>
    <p:sldId id="287" r:id="rId6"/>
    <p:sldId id="268" r:id="rId7"/>
    <p:sldId id="25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5" r:id="rId24"/>
    <p:sldId id="261" r:id="rId25"/>
    <p:sldId id="265" r:id="rId26"/>
    <p:sldId id="267" r:id="rId27"/>
    <p:sldId id="266" r:id="rId28"/>
    <p:sldId id="288" r:id="rId29"/>
    <p:sldId id="289" r:id="rId30"/>
    <p:sldId id="290" r:id="rId31"/>
    <p:sldId id="292" r:id="rId32"/>
    <p:sldId id="293" r:id="rId33"/>
    <p:sldId id="294" r:id="rId34"/>
    <p:sldId id="295" r:id="rId35"/>
    <p:sldId id="296" r:id="rId36"/>
    <p:sldId id="291" r:id="rId37"/>
    <p:sldId id="299" r:id="rId38"/>
    <p:sldId id="300" r:id="rId39"/>
    <p:sldId id="301" r:id="rId40"/>
    <p:sldId id="302" r:id="rId41"/>
    <p:sldId id="303" r:id="rId42"/>
    <p:sldId id="304" r:id="rId43"/>
    <p:sldId id="306" r:id="rId44"/>
    <p:sldId id="307" r:id="rId45"/>
    <p:sldId id="308"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4154-4951-4194-77A2-657C4F40E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9DB40E-3818-CBE8-4BE0-945185855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E4F839B-21DD-A61A-DAAE-EB69A65C97AD}"/>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5" name="Footer Placeholder 4">
            <a:extLst>
              <a:ext uri="{FF2B5EF4-FFF2-40B4-BE49-F238E27FC236}">
                <a16:creationId xmlns:a16="http://schemas.microsoft.com/office/drawing/2014/main" id="{817EDF06-0B6F-CD88-2ED5-9A2E3CD9B1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9FB8CD-1858-4591-2CC7-4FD47D4E0C41}"/>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81915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1074A-CED6-73B5-98ED-AAC3ACB91AA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4A7C6E4-28A4-8B67-B6AF-84AF193E57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7D2BF6-131B-EF28-5227-8E0BAD6E97B5}"/>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5" name="Footer Placeholder 4">
            <a:extLst>
              <a:ext uri="{FF2B5EF4-FFF2-40B4-BE49-F238E27FC236}">
                <a16:creationId xmlns:a16="http://schemas.microsoft.com/office/drawing/2014/main" id="{4EB66E80-D293-169D-8801-42813DD68D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314E8E-93C3-C1D5-7D6A-13D18EF5A8A3}"/>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3159378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39DE91-7952-2BC4-2783-93767CF406B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B887BB-0067-22D2-C652-FBFDD617D6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5465E9-BF2F-41D5-5088-8B5C26C6CFA1}"/>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5" name="Footer Placeholder 4">
            <a:extLst>
              <a:ext uri="{FF2B5EF4-FFF2-40B4-BE49-F238E27FC236}">
                <a16:creationId xmlns:a16="http://schemas.microsoft.com/office/drawing/2014/main" id="{DB247AB9-A338-00A4-3C19-4FCE093B5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D756B3-9BD9-22D3-0698-672C5A8EC1D8}"/>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28380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CCD7-8383-68E7-FDE6-15F5B4D5BB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46F88A-DBC9-4EFE-630E-E166F2CB7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CFBBC0-C5F2-168F-7FBB-54C8A216C1CC}"/>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5" name="Footer Placeholder 4">
            <a:extLst>
              <a:ext uri="{FF2B5EF4-FFF2-40B4-BE49-F238E27FC236}">
                <a16:creationId xmlns:a16="http://schemas.microsoft.com/office/drawing/2014/main" id="{BE8E95F2-6231-8337-FB01-7F80099B6A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85A4F2-3F18-4065-D995-42FAF40ACEE5}"/>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1086678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00504-9BB1-DFFE-B62B-22C2C0CF61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0DFE20-4196-EBDE-6EFE-AC9D400D56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33C574-071E-D218-B3F5-099CFF24476F}"/>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5" name="Footer Placeholder 4">
            <a:extLst>
              <a:ext uri="{FF2B5EF4-FFF2-40B4-BE49-F238E27FC236}">
                <a16:creationId xmlns:a16="http://schemas.microsoft.com/office/drawing/2014/main" id="{A9C07DF9-60E3-1612-4186-D1DFAD87C7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A9CC3C-C9B5-57CE-5B04-034B34B8E307}"/>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953355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CF5B0-A94C-966B-B82A-3CA9D96855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15DCA2-AA56-0B63-6EDD-F4A290FD51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7DBDD5-0A13-9F44-1517-DEF29822A4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32BFB0-FCE3-FDB1-D13D-C96BF1A7FCE7}"/>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6" name="Footer Placeholder 5">
            <a:extLst>
              <a:ext uri="{FF2B5EF4-FFF2-40B4-BE49-F238E27FC236}">
                <a16:creationId xmlns:a16="http://schemas.microsoft.com/office/drawing/2014/main" id="{F793C41D-E4DC-482F-FA2B-E0F7743D86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65C01C-73D3-6CA9-3138-96EAC37496CD}"/>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1299417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A8F44-B562-83AE-F327-EB81283545E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EE431D-AF27-4AEB-DFC6-EEEF5F973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0E640E-4FD9-AF1B-92F6-3C934CD44A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663FA9-D536-CB4F-DC2E-A7B8F31B0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07B18C-7A28-5ADF-40A0-48853125BE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73F18FF-AD5C-0A3A-25AF-14FA60613B3C}"/>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8" name="Footer Placeholder 7">
            <a:extLst>
              <a:ext uri="{FF2B5EF4-FFF2-40B4-BE49-F238E27FC236}">
                <a16:creationId xmlns:a16="http://schemas.microsoft.com/office/drawing/2014/main" id="{CE25C415-FFC2-000C-533B-6E110ADAC47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295B77E-C76E-C3CB-F1A3-AE6A905658A6}"/>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39456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0395E-0F84-740C-594D-1C8C116CAA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547593E-E7B0-7AB8-151F-F629E40BEE10}"/>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4" name="Footer Placeholder 3">
            <a:extLst>
              <a:ext uri="{FF2B5EF4-FFF2-40B4-BE49-F238E27FC236}">
                <a16:creationId xmlns:a16="http://schemas.microsoft.com/office/drawing/2014/main" id="{1CC53EC8-BEE6-34A0-BFEF-A8381BEA685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007A2B-B5B0-118C-EA80-EB92A629B991}"/>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421372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AEB5AE-C7AA-E7E6-95AB-C3C88A9CC7D8}"/>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3" name="Footer Placeholder 2">
            <a:extLst>
              <a:ext uri="{FF2B5EF4-FFF2-40B4-BE49-F238E27FC236}">
                <a16:creationId xmlns:a16="http://schemas.microsoft.com/office/drawing/2014/main" id="{484D5AB9-AA93-AE93-57E7-C0EAD13C1E6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36CF22-2745-1A17-7A20-E92C713F443B}"/>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412112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A9BB1-9A5D-95DE-25DE-E804E70FD9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3095BF6-72ED-D024-7670-11D766BD1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6B6723-729E-277A-F1D9-0C1C98D93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584430-9F6D-EEE7-4F79-2498DA06FC07}"/>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6" name="Footer Placeholder 5">
            <a:extLst>
              <a:ext uri="{FF2B5EF4-FFF2-40B4-BE49-F238E27FC236}">
                <a16:creationId xmlns:a16="http://schemas.microsoft.com/office/drawing/2014/main" id="{D9290F46-13A0-00D5-1956-91FA432FCC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C2EEDA-B1DB-F3CD-4BA8-E5888C1B7786}"/>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226461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56206-7472-53AC-9D57-33766C117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4F63745-7973-3F6B-CA24-2C1329490E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31F611-CCC5-1620-1C12-FB9496478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FA9EFE-A0FE-7512-23E8-558E33248892}"/>
              </a:ext>
            </a:extLst>
          </p:cNvPr>
          <p:cNvSpPr>
            <a:spLocks noGrp="1"/>
          </p:cNvSpPr>
          <p:nvPr>
            <p:ph type="dt" sz="half" idx="10"/>
          </p:nvPr>
        </p:nvSpPr>
        <p:spPr/>
        <p:txBody>
          <a:bodyPr/>
          <a:lstStyle/>
          <a:p>
            <a:fld id="{A783A050-9D39-44DB-B064-1CEEC60B4E2E}" type="datetimeFigureOut">
              <a:rPr lang="en-GB" smtClean="0"/>
              <a:t>13/12/2022</a:t>
            </a:fld>
            <a:endParaRPr lang="en-GB"/>
          </a:p>
        </p:txBody>
      </p:sp>
      <p:sp>
        <p:nvSpPr>
          <p:cNvPr id="6" name="Footer Placeholder 5">
            <a:extLst>
              <a:ext uri="{FF2B5EF4-FFF2-40B4-BE49-F238E27FC236}">
                <a16:creationId xmlns:a16="http://schemas.microsoft.com/office/drawing/2014/main" id="{E403F8EF-706A-2EF1-EDEC-7CA21016B4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3DDC91-C8F8-6324-4390-D57DAD2278A9}"/>
              </a:ext>
            </a:extLst>
          </p:cNvPr>
          <p:cNvSpPr>
            <a:spLocks noGrp="1"/>
          </p:cNvSpPr>
          <p:nvPr>
            <p:ph type="sldNum" sz="quarter" idx="12"/>
          </p:nvPr>
        </p:nvSpPr>
        <p:spPr/>
        <p:txBody>
          <a:bodyPr/>
          <a:lstStyle/>
          <a:p>
            <a:fld id="{5A3C752D-ED18-479E-9023-9B1BEFDD0F6C}" type="slidenum">
              <a:rPr lang="en-GB" smtClean="0"/>
              <a:t>‹#›</a:t>
            </a:fld>
            <a:endParaRPr lang="en-GB"/>
          </a:p>
        </p:txBody>
      </p:sp>
    </p:spTree>
    <p:extLst>
      <p:ext uri="{BB962C8B-B14F-4D97-AF65-F5344CB8AC3E}">
        <p14:creationId xmlns:p14="http://schemas.microsoft.com/office/powerpoint/2010/main" val="160364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255424-03B1-E01C-31B5-E65C516478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1689B6-41D2-EB37-E370-8BA8A1EA6C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F6B713-945F-8C23-FEF3-A3E082ED76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3A050-9D39-44DB-B064-1CEEC60B4E2E}" type="datetimeFigureOut">
              <a:rPr lang="en-GB" smtClean="0"/>
              <a:t>13/12/2022</a:t>
            </a:fld>
            <a:endParaRPr lang="en-GB"/>
          </a:p>
        </p:txBody>
      </p:sp>
      <p:sp>
        <p:nvSpPr>
          <p:cNvPr id="5" name="Footer Placeholder 4">
            <a:extLst>
              <a:ext uri="{FF2B5EF4-FFF2-40B4-BE49-F238E27FC236}">
                <a16:creationId xmlns:a16="http://schemas.microsoft.com/office/drawing/2014/main" id="{E2D7A844-2C6B-02B9-F94A-609018FB62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B8C6F5-5D18-C71D-190F-B4715FC373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C752D-ED18-479E-9023-9B1BEFDD0F6C}" type="slidenum">
              <a:rPr lang="en-GB" smtClean="0"/>
              <a:t>‹#›</a:t>
            </a:fld>
            <a:endParaRPr lang="en-GB"/>
          </a:p>
        </p:txBody>
      </p:sp>
    </p:spTree>
    <p:extLst>
      <p:ext uri="{BB962C8B-B14F-4D97-AF65-F5344CB8AC3E}">
        <p14:creationId xmlns:p14="http://schemas.microsoft.com/office/powerpoint/2010/main" val="34602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exisnexis.com/uk/legal/citationlinkHandler.faces?bct=A&amp;service=citation&amp;risb=&amp;UK_ACTS&amp;$num!%251975_63a_Title%25"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ylaw.org/cgi-bin/open.pl?file=/apofaseis/aad/meros_1/1981/rep/1981_1_0349.htm" TargetMode="External"/><Relationship Id="rId2" Type="http://schemas.openxmlformats.org/officeDocument/2006/relationships/hyperlink" Target="http://www.cylaw.org/cgi-bin/open.pl?file=/apofaseis/aad/meros_1/1980/rep/1980_1_0441.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ylaw.org/cgi-bin/open.pl?file=/apofaseis/aad/meros_1/2021/1-202104-107-15PolEf.htm" TargetMode="External"/><Relationship Id="rId2" Type="http://schemas.openxmlformats.org/officeDocument/2006/relationships/hyperlink" Target="http://www.cylaw.org/cgi-bin/open.pl?file=/apofaseis/aad/meros_4/2002/4-200207-839-99.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cylaw.org/cgi-bin/open.pl?file=/apofaseis/aad/meros_1/1969/rep/1969_1_0547.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25B04-9867-15F3-6987-59AEF94BC251}"/>
              </a:ext>
            </a:extLst>
          </p:cNvPr>
          <p:cNvSpPr>
            <a:spLocks noGrp="1"/>
          </p:cNvSpPr>
          <p:nvPr>
            <p:ph type="ctrTitle"/>
          </p:nvPr>
        </p:nvSpPr>
        <p:spPr/>
        <p:txBody>
          <a:bodyPr/>
          <a:lstStyle/>
          <a:p>
            <a:r>
              <a:rPr lang="el-GR" b="1" dirty="0"/>
              <a:t>ΘΕΜΑΤΑ</a:t>
            </a:r>
            <a:r>
              <a:rPr lang="el-GR" dirty="0"/>
              <a:t> ΚΛΗΡΟΝΟΜΙΚΟΥ ΔΙΚΑΙΟΥ</a:t>
            </a:r>
            <a:endParaRPr lang="en-GB" dirty="0"/>
          </a:p>
        </p:txBody>
      </p:sp>
      <p:sp>
        <p:nvSpPr>
          <p:cNvPr id="3" name="Subtitle 2">
            <a:extLst>
              <a:ext uri="{FF2B5EF4-FFF2-40B4-BE49-F238E27FC236}">
                <a16:creationId xmlns:a16="http://schemas.microsoft.com/office/drawing/2014/main" id="{E659391A-91E5-26C8-1EAE-453105E9D05A}"/>
              </a:ext>
            </a:extLst>
          </p:cNvPr>
          <p:cNvSpPr>
            <a:spLocks noGrp="1"/>
          </p:cNvSpPr>
          <p:nvPr>
            <p:ph type="subTitle" idx="1"/>
          </p:nvPr>
        </p:nvSpPr>
        <p:spPr/>
        <p:txBody>
          <a:bodyPr>
            <a:normAutofit fontScale="92500" lnSpcReduction="20000"/>
          </a:bodyPr>
          <a:lstStyle/>
          <a:p>
            <a:endParaRPr lang="el-GR" sz="2800" dirty="0"/>
          </a:p>
          <a:p>
            <a:r>
              <a:rPr lang="el-GR" sz="2800" b="1" dirty="0"/>
              <a:t>ΝΟΜΙΜΟΙ ΜΕΡΙΔΟΥΧΟΙ </a:t>
            </a:r>
            <a:endParaRPr lang="en-GB" sz="2800" b="1" dirty="0"/>
          </a:p>
          <a:p>
            <a:r>
              <a:rPr lang="el-GR" sz="2800" b="1" dirty="0"/>
              <a:t>ΕΞ ΑΔΙΑΘΕΤΟΥ ΚΛΗΡΟΝΟΜΟΙ </a:t>
            </a:r>
            <a:endParaRPr lang="en-GB" sz="2800" b="1" dirty="0"/>
          </a:p>
          <a:p>
            <a:r>
              <a:rPr lang="el-GR" sz="2800" b="1" dirty="0"/>
              <a:t>ΣΥΝΕΙΣΦΟΡΑ</a:t>
            </a:r>
            <a:endParaRPr lang="en-GB" sz="2800" b="1" dirty="0"/>
          </a:p>
        </p:txBody>
      </p:sp>
    </p:spTree>
    <p:extLst>
      <p:ext uri="{BB962C8B-B14F-4D97-AF65-F5344CB8AC3E}">
        <p14:creationId xmlns:p14="http://schemas.microsoft.com/office/powerpoint/2010/main" val="1024193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rmAutofit fontScale="25000" lnSpcReduction="20000"/>
          </a:bodyPr>
          <a:lstStyle/>
          <a:p>
            <a:pPr algn="just">
              <a:lnSpc>
                <a:spcPct val="120000"/>
              </a:lnSpc>
              <a:spcAft>
                <a:spcPts val="800"/>
              </a:spcAft>
            </a:pPr>
            <a:r>
              <a:rPr lang="el-GR" sz="8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Συνεπώς δια του άρθρου 41 καθιερώνονται δύο τάξεις αναγκαστικής διαδοχής.  Στην πρώτη τάξη ανήκουν οι </a:t>
            </a:r>
            <a:r>
              <a:rPr lang="el-GR" sz="8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κατιόντες</a:t>
            </a:r>
            <a:r>
              <a:rPr lang="el-GR" sz="8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και στη δεύτερη οι γονείς που καθίστανται αναγκαίοι κληρονόμοι όταν δεν υπάρχουν </a:t>
            </a:r>
            <a:r>
              <a:rPr lang="el-GR" sz="8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κατιόντες</a:t>
            </a:r>
            <a:r>
              <a:rPr lang="el-GR" sz="8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ενώ ο/η σύζυγος είναι πάντοτε αναγκαίος κληρονόμος.  Τα αδέλφια δεν περιλαμβάνονται.</a:t>
            </a:r>
            <a:endParaRPr lang="en-GB" sz="8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800"/>
              </a:spcAft>
            </a:pPr>
            <a:r>
              <a:rPr lang="el-GR" sz="8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Παρατηρούμε  ότι η νόμιμη μοίρα περιορίζεται σε στενά πλαίσια συγγένειας, με το ποσοστό της να αυξάνεται και αντιστρόφως να περιορίζεται η εξουσία διάθεσης, σε συνάρτηση με το πόσο στενή αναμένεται να είναι η εξάρτιση.   Έξω από τα στενά αυτά πλαίσια, νόμιμη μοίρα δεν υπάρχει, εφόσον εάν ο κληρονομούμενος δεν καταλείπει σύζυγο, </a:t>
            </a:r>
            <a:r>
              <a:rPr lang="el-GR" sz="8000" u="sng"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κατιόντες</a:t>
            </a:r>
            <a:r>
              <a:rPr lang="el-GR" sz="80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ή γονείς μπορεί να διαθέσει ελεύθερα το σύνολο της περιουσίας του (εδάφιο 1(γ) του άρθρου 41). </a:t>
            </a:r>
            <a:endParaRPr lang="en-GB" sz="8000" u="sng"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854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lstStyle/>
          <a:p>
            <a:pPr algn="just"/>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Θεωρούμε ότι ήδη προκύπτει ο σκοπός και η φύση των διατάξεων του άρθρου 41 και της νόμιμης μοίρας.  Χρήσιμη όμως είναι η περαιτέρω αναδρομή στην ελληνική βιβλιογραφία εφόσον ο ελληνικός Αστικός Κώδικας έχει παρομοίως υιοθετήσει το σύστημα περιορισμού του διαθέσιμου μέρους της κληρονομιάς με διατάξεις περί νόμιμης μοίρας (άρθρα 1825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επ</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Το άρθρο 1825 ειδικότερα προβλέπει ότι οι δικαιούμενοι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νομίμου</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μοίρας είναι οι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κατιόντες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και οι γονείς του κληρονομούμενου, καθώς και ο σύζυγος που επιζεί και η νόμιμη μοίρα καθορίζεται στο μισό της εξ αδιαθέτου νόμιμης μοίρας. </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561235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spcBef>
                <a:spcPts val="1200"/>
              </a:spcBef>
              <a:spcAft>
                <a:spcPts val="1200"/>
              </a:spcAft>
            </a:pPr>
            <a:r>
              <a:rPr lang="el-GR" sz="2000" b="0" i="0" dirty="0">
                <a:solidFill>
                  <a:srgbClr val="000000"/>
                </a:solidFill>
                <a:effectLst/>
                <a:latin typeface="Arial" panose="020B0604020202020204" pitchFamily="34" charset="0"/>
                <a:cs typeface="Arial" panose="020B0604020202020204" pitchFamily="34" charset="0"/>
              </a:rPr>
              <a:t>Η έννοια, ο σκοπός και η νομική φύση της νόμιμης μοίρας επεξηγούνται στο σύγγραμμα </a:t>
            </a:r>
            <a:r>
              <a:rPr lang="el-GR" sz="2000" b="1" i="1" dirty="0">
                <a:solidFill>
                  <a:srgbClr val="000000"/>
                </a:solidFill>
                <a:effectLst/>
                <a:latin typeface="Arial" panose="020B0604020202020204" pitchFamily="34" charset="0"/>
                <a:cs typeface="Arial" panose="020B0604020202020204" pitchFamily="34" charset="0"/>
              </a:rPr>
              <a:t>Κληρονομικό Δίκαιο Ι, Νίκη </a:t>
            </a:r>
            <a:r>
              <a:rPr lang="el-GR" sz="2000" b="1" i="1" dirty="0" err="1">
                <a:solidFill>
                  <a:srgbClr val="000000"/>
                </a:solidFill>
                <a:effectLst/>
                <a:latin typeface="Arial" panose="020B0604020202020204" pitchFamily="34" charset="0"/>
                <a:cs typeface="Arial" panose="020B0604020202020204" pitchFamily="34" charset="0"/>
              </a:rPr>
              <a:t>Ψούνη</a:t>
            </a:r>
            <a:r>
              <a:rPr lang="el-GR" sz="2000" b="1" i="1" dirty="0">
                <a:solidFill>
                  <a:srgbClr val="000000"/>
                </a:solidFill>
                <a:effectLst/>
                <a:latin typeface="Arial" panose="020B0604020202020204" pitchFamily="34" charset="0"/>
                <a:cs typeface="Arial" panose="020B0604020202020204" pitchFamily="34" charset="0"/>
              </a:rPr>
              <a:t>, Ε΄ έκδοση, Εκδόσεις </a:t>
            </a:r>
            <a:r>
              <a:rPr lang="el-GR" sz="2000" b="1" i="1" dirty="0" err="1">
                <a:solidFill>
                  <a:srgbClr val="000000"/>
                </a:solidFill>
                <a:effectLst/>
                <a:latin typeface="Arial" panose="020B0604020202020204" pitchFamily="34" charset="0"/>
                <a:cs typeface="Arial" panose="020B0604020202020204" pitchFamily="34" charset="0"/>
              </a:rPr>
              <a:t>Σάκκουλα</a:t>
            </a:r>
            <a:r>
              <a:rPr lang="el-GR" sz="2000" b="1" i="1" dirty="0">
                <a:solidFill>
                  <a:srgbClr val="000000"/>
                </a:solidFill>
                <a:effectLst/>
                <a:latin typeface="Arial" panose="020B0604020202020204" pitchFamily="34" charset="0"/>
                <a:cs typeface="Arial" panose="020B0604020202020204" pitchFamily="34" charset="0"/>
              </a:rPr>
              <a:t>, Αθήνα-Θεσσαλονίκη</a:t>
            </a:r>
            <a:r>
              <a:rPr lang="el-GR" sz="2000" b="0" i="0" dirty="0">
                <a:solidFill>
                  <a:srgbClr val="000000"/>
                </a:solidFill>
                <a:effectLst/>
                <a:latin typeface="Arial" panose="020B0604020202020204" pitchFamily="34" charset="0"/>
                <a:cs typeface="Arial" panose="020B0604020202020204" pitchFamily="34" charset="0"/>
              </a:rPr>
              <a:t>, σελ. 436 </a:t>
            </a:r>
            <a:r>
              <a:rPr lang="el-GR" sz="2000" b="0" i="0" dirty="0" err="1">
                <a:solidFill>
                  <a:srgbClr val="000000"/>
                </a:solidFill>
                <a:effectLst/>
                <a:latin typeface="Arial" panose="020B0604020202020204" pitchFamily="34" charset="0"/>
                <a:cs typeface="Arial" panose="020B0604020202020204" pitchFamily="34" charset="0"/>
              </a:rPr>
              <a:t>επ</a:t>
            </a:r>
            <a:r>
              <a:rPr lang="el-GR" sz="2000" b="0" i="0" dirty="0">
                <a:solidFill>
                  <a:srgbClr val="000000"/>
                </a:solidFill>
                <a:effectLst/>
                <a:latin typeface="Arial" panose="020B0604020202020204" pitchFamily="34" charset="0"/>
                <a:cs typeface="Arial" panose="020B0604020202020204" pitchFamily="34" charset="0"/>
              </a:rPr>
              <a:t>. Οι σχετικές πρόνοιες (ΑΚ 1825 </a:t>
            </a:r>
            <a:r>
              <a:rPr lang="el-GR" sz="2000" b="0" i="0" dirty="0" err="1">
                <a:solidFill>
                  <a:srgbClr val="000000"/>
                </a:solidFill>
                <a:effectLst/>
                <a:latin typeface="Arial" panose="020B0604020202020204" pitchFamily="34" charset="0"/>
                <a:cs typeface="Arial" panose="020B0604020202020204" pitchFamily="34" charset="0"/>
              </a:rPr>
              <a:t>επ</a:t>
            </a:r>
            <a:r>
              <a:rPr lang="el-GR" sz="2000" b="0" i="0" dirty="0">
                <a:solidFill>
                  <a:srgbClr val="000000"/>
                </a:solidFill>
                <a:effectLst/>
                <a:latin typeface="Arial" panose="020B0604020202020204" pitchFamily="34" charset="0"/>
                <a:cs typeface="Arial" panose="020B0604020202020204" pitchFamily="34" charset="0"/>
              </a:rPr>
              <a:t>.) περί αναγκαστικής διαδοχής εισάγουν </a:t>
            </a:r>
            <a:r>
              <a:rPr lang="el-GR" sz="2000" b="0" i="0" u="sng" dirty="0">
                <a:solidFill>
                  <a:srgbClr val="000000"/>
                </a:solidFill>
                <a:effectLst/>
                <a:latin typeface="Arial" panose="020B0604020202020204" pitchFamily="34" charset="0"/>
                <a:cs typeface="Arial" panose="020B0604020202020204" pitchFamily="34" charset="0"/>
              </a:rPr>
              <a:t>αναγκαστικό δίκαιο</a:t>
            </a:r>
            <a:r>
              <a:rPr lang="el-GR" sz="2000" b="0" i="0" dirty="0">
                <a:solidFill>
                  <a:srgbClr val="000000"/>
                </a:solidFill>
                <a:effectLst/>
                <a:latin typeface="Arial" panose="020B0604020202020204" pitchFamily="34" charset="0"/>
                <a:cs typeface="Arial" panose="020B0604020202020204" pitchFamily="34" charset="0"/>
              </a:rPr>
              <a:t> (</a:t>
            </a:r>
            <a:r>
              <a:rPr lang="el-GR" sz="2000" b="0" i="0" dirty="0" err="1">
                <a:solidFill>
                  <a:srgbClr val="000000"/>
                </a:solidFill>
                <a:effectLst/>
                <a:latin typeface="Arial" panose="020B0604020202020204" pitchFamily="34" charset="0"/>
                <a:cs typeface="Arial" panose="020B0604020202020204" pitchFamily="34" charset="0"/>
              </a:rPr>
              <a:t>ius</a:t>
            </a:r>
            <a:r>
              <a:rPr lang="el-GR" sz="2000" b="0" i="0" dirty="0">
                <a:solidFill>
                  <a:srgbClr val="000000"/>
                </a:solidFill>
                <a:effectLst/>
                <a:latin typeface="Arial" panose="020B0604020202020204" pitchFamily="34" charset="0"/>
                <a:cs typeface="Arial" panose="020B0604020202020204" pitchFamily="34" charset="0"/>
              </a:rPr>
              <a:t> </a:t>
            </a:r>
            <a:r>
              <a:rPr lang="el-GR" sz="2000" b="0" i="0" dirty="0" err="1">
                <a:solidFill>
                  <a:srgbClr val="000000"/>
                </a:solidFill>
                <a:effectLst/>
                <a:latin typeface="Arial" panose="020B0604020202020204" pitchFamily="34" charset="0"/>
                <a:cs typeface="Arial" panose="020B0604020202020204" pitchFamily="34" charset="0"/>
              </a:rPr>
              <a:t>cogens</a:t>
            </a:r>
            <a:r>
              <a:rPr lang="el-GR" sz="2000" b="0" i="0" dirty="0">
                <a:solidFill>
                  <a:srgbClr val="000000"/>
                </a:solidFill>
                <a:effectLst/>
                <a:latin typeface="Arial" panose="020B0604020202020204" pitchFamily="34" charset="0"/>
                <a:cs typeface="Arial" panose="020B0604020202020204" pitchFamily="34" charset="0"/>
              </a:rPr>
              <a:t>), στα πλαίσια του οποίου ο κληρονομούμενος δεν μπορεί να αποκλείσει με τη διαθήκη του από την κληρονομική διαδοχή τα συγκεκριμένα εκείνα πρόσωπα που καθορίζονται από το Νόμο ως αναγκαίοι ή νόμιμοι </a:t>
            </a:r>
            <a:r>
              <a:rPr lang="el-GR" sz="2000" b="0" i="0" dirty="0" err="1">
                <a:solidFill>
                  <a:srgbClr val="000000"/>
                </a:solidFill>
                <a:effectLst/>
                <a:latin typeface="Arial" panose="020B0604020202020204" pitchFamily="34" charset="0"/>
                <a:cs typeface="Arial" panose="020B0604020202020204" pitchFamily="34" charset="0"/>
              </a:rPr>
              <a:t>μεριδούχοι</a:t>
            </a:r>
            <a:r>
              <a:rPr lang="el-GR" sz="2000" b="0" i="0" dirty="0">
                <a:solidFill>
                  <a:srgbClr val="000000"/>
                </a:solidFill>
                <a:effectLst/>
                <a:latin typeface="Arial" panose="020B0604020202020204" pitchFamily="34" charset="0"/>
                <a:cs typeface="Arial" panose="020B0604020202020204" pitchFamily="34" charset="0"/>
              </a:rPr>
              <a:t> του.  </a:t>
            </a:r>
            <a:r>
              <a:rPr lang="el-GR" sz="2000" b="0" i="0" u="sng" dirty="0">
                <a:solidFill>
                  <a:srgbClr val="000000"/>
                </a:solidFill>
                <a:effectLst/>
                <a:latin typeface="Arial" panose="020B0604020202020204" pitchFamily="34" charset="0"/>
                <a:cs typeface="Arial" panose="020B0604020202020204" pitchFamily="34" charset="0"/>
              </a:rPr>
              <a:t>Πρόκειται για πρόσωπα με τα οποία η εξ αίματος, αλλά και η </a:t>
            </a:r>
            <a:r>
              <a:rPr lang="el-GR" sz="2000" b="0" i="0" u="sng" dirty="0" err="1">
                <a:solidFill>
                  <a:srgbClr val="000000"/>
                </a:solidFill>
                <a:effectLst/>
                <a:latin typeface="Arial" panose="020B0604020202020204" pitchFamily="34" charset="0"/>
                <a:cs typeface="Arial" panose="020B0604020202020204" pitchFamily="34" charset="0"/>
              </a:rPr>
              <a:t>κοινωνικοσυναισθηματική</a:t>
            </a:r>
            <a:r>
              <a:rPr lang="el-GR" sz="2000" b="0" i="0" u="sng" dirty="0">
                <a:solidFill>
                  <a:srgbClr val="000000"/>
                </a:solidFill>
                <a:effectLst/>
                <a:latin typeface="Arial" panose="020B0604020202020204" pitchFamily="34" charset="0"/>
                <a:cs typeface="Arial" panose="020B0604020202020204" pitchFamily="34" charset="0"/>
              </a:rPr>
              <a:t> συγγένεια, όπως και η ένωση και συμβίωση των συζύγων, δημιουργεί ψυχική, αλλά και υλική συμπαράσταση τέτοια, ώστε μετά το θάνατο του μέλους της οικογένειας να δικαιολογείται η συμμετοχή των άλλων στην περιουσία του, στη δημιουργία της οποίας δεν αποκλείεται να έχει συμβάλει και ο </a:t>
            </a:r>
            <a:r>
              <a:rPr lang="el-GR" sz="2000" b="0" i="0" u="sng" dirty="0" err="1">
                <a:solidFill>
                  <a:srgbClr val="000000"/>
                </a:solidFill>
                <a:effectLst/>
                <a:latin typeface="Arial" panose="020B0604020202020204" pitchFamily="34" charset="0"/>
                <a:cs typeface="Arial" panose="020B0604020202020204" pitchFamily="34" charset="0"/>
              </a:rPr>
              <a:t>μεριδούχος</a:t>
            </a:r>
            <a:r>
              <a:rPr lang="el-GR" sz="2000" b="0" i="0" u="sng" dirty="0">
                <a:solidFill>
                  <a:srgbClr val="000000"/>
                </a:solidFill>
                <a:effectLst/>
                <a:latin typeface="Arial" panose="020B0604020202020204" pitchFamily="34" charset="0"/>
                <a:cs typeface="Arial" panose="020B0604020202020204" pitchFamily="34" charset="0"/>
              </a:rPr>
              <a:t>.  </a:t>
            </a:r>
            <a:r>
              <a:rPr lang="el-GR" sz="2000" b="0" i="0" dirty="0">
                <a:solidFill>
                  <a:srgbClr val="000000"/>
                </a:solidFill>
                <a:effectLst/>
                <a:latin typeface="Arial" panose="020B0604020202020204" pitchFamily="34" charset="0"/>
                <a:cs typeface="Arial" panose="020B0604020202020204" pitchFamily="34" charset="0"/>
              </a:rPr>
              <a:t>Ο σκοπός της νόμιμης μοίρας άπτεται του θεσμού της οικογένειας υπ'  αυτή τη στενή έννοια. Όπως αναφέρεται στη σελ. 437:</a:t>
            </a:r>
          </a:p>
          <a:p>
            <a:pPr marL="457200" algn="just">
              <a:spcBef>
                <a:spcPts val="1200"/>
              </a:spcBef>
              <a:spcAft>
                <a:spcPts val="1200"/>
              </a:spcAft>
            </a:pPr>
            <a:r>
              <a:rPr lang="el-GR" sz="2000" b="0" i="0" dirty="0">
                <a:solidFill>
                  <a:srgbClr val="000000"/>
                </a:solidFill>
                <a:effectLst/>
                <a:latin typeface="Arial" panose="020B0604020202020204" pitchFamily="34" charset="0"/>
                <a:cs typeface="Arial" panose="020B0604020202020204" pitchFamily="34" charset="0"/>
              </a:rPr>
              <a:t>«</a:t>
            </a:r>
            <a:r>
              <a:rPr lang="el-GR" sz="2000" b="0" i="1" dirty="0">
                <a:solidFill>
                  <a:srgbClr val="000000"/>
                </a:solidFill>
                <a:effectLst/>
                <a:latin typeface="Arial" panose="020B0604020202020204" pitchFamily="34" charset="0"/>
                <a:cs typeface="Arial" panose="020B0604020202020204" pitchFamily="34" charset="0"/>
              </a:rPr>
              <a:t>Σκοπός του θεσμού της νόμιμης μοίρας είναι η προστασία των στενών συγγενών και του συζύγου του κληρονομουμένου, ουσιαστικά δηλαδή του θεσμού της οικογένειας [.]</a:t>
            </a:r>
            <a:r>
              <a:rPr lang="el-GR" sz="2000" b="0" i="0" dirty="0">
                <a:solidFill>
                  <a:srgbClr val="000000"/>
                </a:solidFill>
                <a:effectLst/>
                <a:latin typeface="Arial" panose="020B0604020202020204" pitchFamily="34" charset="0"/>
                <a:cs typeface="Arial" panose="020B0604020202020204" pitchFamily="34" charset="0"/>
              </a:rPr>
              <a:t> </a:t>
            </a:r>
            <a:r>
              <a:rPr lang="el-GR" sz="2000" b="0" i="1" dirty="0">
                <a:solidFill>
                  <a:srgbClr val="000000"/>
                </a:solidFill>
                <a:effectLst/>
                <a:latin typeface="Arial" panose="020B0604020202020204" pitchFamily="34" charset="0"/>
                <a:cs typeface="Arial" panose="020B0604020202020204" pitchFamily="34" charset="0"/>
              </a:rPr>
              <a:t>Η προστασία της οικογένειας, έτσι - με την κοινωνική λειτουργία που επιτελεί και την ηθική σημασία που έχει - αποτελεί την κύρια δικαιολογία του θεσμού της νόμιμης μοίρας. </a:t>
            </a:r>
            <a:r>
              <a:rPr lang="el-GR" sz="2000" b="0" i="0" dirty="0">
                <a:solidFill>
                  <a:srgbClr val="000000"/>
                </a:solidFill>
                <a:effectLst/>
                <a:latin typeface="Arial" panose="020B060402020202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086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lstStyle/>
          <a:p>
            <a:pPr algn="just">
              <a:spcAft>
                <a:spcPts val="800"/>
              </a:spcAft>
            </a:pPr>
            <a:r>
              <a:rPr lang="el-GR" sz="2000" b="0" i="0" dirty="0">
                <a:solidFill>
                  <a:srgbClr val="000000"/>
                </a:solidFill>
                <a:effectLst/>
                <a:latin typeface="Arial" panose="020B0604020202020204" pitchFamily="34" charset="0"/>
                <a:cs typeface="Arial" panose="020B0604020202020204" pitchFamily="34" charset="0"/>
              </a:rPr>
              <a:t>Οι διατάξεις για την αναγκαστική διαδοχή και ο περιορισμός που επιβάλλουν στην ελευθερία του κληρονομούμενου να διαθέσει την περιουσία του κατά τη βούληση του δικαιολογείται από την ανάγκη προστασίας της οικογένειας του κληρονομούμενου και από το ηθικό καθήκον του απέναντι στους νόμιμους </a:t>
            </a:r>
            <a:r>
              <a:rPr lang="el-GR" sz="2000" b="0" i="0" dirty="0" err="1">
                <a:solidFill>
                  <a:srgbClr val="000000"/>
                </a:solidFill>
                <a:effectLst/>
                <a:latin typeface="Arial" panose="020B0604020202020204" pitchFamily="34" charset="0"/>
                <a:cs typeface="Arial" panose="020B0604020202020204" pitchFamily="34" charset="0"/>
              </a:rPr>
              <a:t>μεριδούχους</a:t>
            </a:r>
            <a:r>
              <a:rPr lang="el-GR" sz="2000" b="0" i="0" dirty="0">
                <a:solidFill>
                  <a:srgbClr val="000000"/>
                </a:solidFill>
                <a:effectLst/>
                <a:latin typeface="Arial" panose="020B0604020202020204" pitchFamily="34" charset="0"/>
                <a:cs typeface="Arial" panose="020B0604020202020204" pitchFamily="34" charset="0"/>
              </a:rPr>
              <a:t>  (</a:t>
            </a:r>
            <a:r>
              <a:rPr lang="el-GR" sz="2000" b="1" i="1" dirty="0">
                <a:solidFill>
                  <a:srgbClr val="000000"/>
                </a:solidFill>
                <a:effectLst/>
                <a:latin typeface="Arial" panose="020B0604020202020204" pitchFamily="34" charset="0"/>
                <a:cs typeface="Arial" panose="020B0604020202020204" pitchFamily="34" charset="0"/>
              </a:rPr>
              <a:t>Ι.Σ. Σπυριδάκη, Εγχειρίδιο Αστικού Δικαίου 5, Κληρονομικό Δίκαιο, </a:t>
            </a:r>
            <a:r>
              <a:rPr lang="el-GR" sz="2000" b="0" i="0" dirty="0">
                <a:solidFill>
                  <a:srgbClr val="000000"/>
                </a:solidFill>
                <a:effectLst/>
                <a:latin typeface="Arial" panose="020B0604020202020204" pitchFamily="34" charset="0"/>
                <a:cs typeface="Arial" panose="020B0604020202020204" pitchFamily="34" charset="0"/>
              </a:rPr>
              <a:t>σελ. 112). </a:t>
            </a:r>
          </a:p>
          <a:p>
            <a:pPr algn="just">
              <a:spcAft>
                <a:spcPts val="800"/>
              </a:spcAft>
            </a:pPr>
            <a:r>
              <a:rPr lang="el-GR" sz="2000" b="0" i="0" dirty="0">
                <a:solidFill>
                  <a:srgbClr val="000000"/>
                </a:solidFill>
                <a:effectLst/>
                <a:latin typeface="Arial" panose="020B0604020202020204" pitchFamily="34" charset="0"/>
                <a:cs typeface="Arial" panose="020B0604020202020204" pitchFamily="34" charset="0"/>
              </a:rPr>
              <a:t>Στο σύγγραμμα </a:t>
            </a:r>
            <a:r>
              <a:rPr lang="el-GR" sz="2000" b="1" i="1" dirty="0" err="1">
                <a:solidFill>
                  <a:srgbClr val="000000"/>
                </a:solidFill>
                <a:effectLst/>
                <a:latin typeface="Arial" panose="020B0604020202020204" pitchFamily="34" charset="0"/>
                <a:cs typeface="Arial" panose="020B0604020202020204" pitchFamily="34" charset="0"/>
              </a:rPr>
              <a:t>Νικ</a:t>
            </a:r>
            <a:r>
              <a:rPr lang="el-GR" sz="2000" b="1" i="1" dirty="0">
                <a:solidFill>
                  <a:srgbClr val="000000"/>
                </a:solidFill>
                <a:effectLst/>
                <a:latin typeface="Arial" panose="020B0604020202020204" pitchFamily="34" charset="0"/>
                <a:cs typeface="Arial" panose="020B0604020202020204" pitchFamily="34" charset="0"/>
              </a:rPr>
              <a:t>. Σ. Παπαντωνίου, </a:t>
            </a:r>
            <a:r>
              <a:rPr lang="el-GR" sz="2000" b="1" i="1" dirty="0" err="1">
                <a:solidFill>
                  <a:srgbClr val="000000"/>
                </a:solidFill>
                <a:effectLst/>
                <a:latin typeface="Arial" panose="020B0604020202020204" pitchFamily="34" charset="0"/>
                <a:cs typeface="Arial" panose="020B0604020202020204" pitchFamily="34" charset="0"/>
              </a:rPr>
              <a:t>Κληρονομικόν</a:t>
            </a:r>
            <a:r>
              <a:rPr lang="el-GR" sz="2000" b="1" i="1" dirty="0">
                <a:solidFill>
                  <a:srgbClr val="000000"/>
                </a:solidFill>
                <a:effectLst/>
                <a:latin typeface="Arial" panose="020B0604020202020204" pitchFamily="34" charset="0"/>
                <a:cs typeface="Arial" panose="020B0604020202020204" pitchFamily="34" charset="0"/>
              </a:rPr>
              <a:t> Δίκαιον, 4</a:t>
            </a:r>
            <a:r>
              <a:rPr lang="el-GR" sz="2000" b="1" i="1" baseline="30000" dirty="0">
                <a:solidFill>
                  <a:srgbClr val="000000"/>
                </a:solidFill>
                <a:effectLst/>
                <a:latin typeface="Arial" panose="020B0604020202020204" pitchFamily="34" charset="0"/>
                <a:cs typeface="Arial" panose="020B0604020202020204" pitchFamily="34" charset="0"/>
              </a:rPr>
              <a:t>η</a:t>
            </a:r>
            <a:r>
              <a:rPr lang="el-GR" sz="2000" b="1" i="1" dirty="0">
                <a:solidFill>
                  <a:srgbClr val="000000"/>
                </a:solidFill>
                <a:effectLst/>
                <a:latin typeface="Arial" panose="020B0604020202020204" pitchFamily="34" charset="0"/>
                <a:cs typeface="Arial" panose="020B0604020202020204" pitchFamily="34" charset="0"/>
              </a:rPr>
              <a:t> </a:t>
            </a:r>
            <a:r>
              <a:rPr lang="el-GR" sz="2000" b="1" i="1" dirty="0" err="1">
                <a:solidFill>
                  <a:srgbClr val="000000"/>
                </a:solidFill>
                <a:effectLst/>
                <a:latin typeface="Arial" panose="020B0604020202020204" pitchFamily="34" charset="0"/>
                <a:cs typeface="Arial" panose="020B0604020202020204" pitchFamily="34" charset="0"/>
              </a:rPr>
              <a:t>έκδοσις</a:t>
            </a:r>
            <a:r>
              <a:rPr lang="el-GR" sz="2000" b="1" i="1" dirty="0">
                <a:solidFill>
                  <a:srgbClr val="000000"/>
                </a:solidFill>
                <a:effectLst/>
                <a:latin typeface="Arial" panose="020B0604020202020204" pitchFamily="34" charset="0"/>
                <a:cs typeface="Arial" panose="020B0604020202020204" pitchFamily="34" charset="0"/>
              </a:rPr>
              <a:t> Αναθεωρημένη, </a:t>
            </a:r>
            <a:r>
              <a:rPr lang="el-GR" sz="2000" b="0" i="0" dirty="0">
                <a:solidFill>
                  <a:srgbClr val="000000"/>
                </a:solidFill>
                <a:effectLst/>
                <a:latin typeface="Arial" panose="020B0604020202020204" pitchFamily="34" charset="0"/>
                <a:cs typeface="Arial" panose="020B0604020202020204" pitchFamily="34" charset="0"/>
              </a:rPr>
              <a:t>σελ. 334 εξηγείται περαιτέρω ότι οι, κατά το άρθρο 1825, αναγκαίοι κληρονόμοι ορίζονται ως τέτοιοι in </a:t>
            </a:r>
            <a:r>
              <a:rPr lang="el-GR" sz="2000" b="0" i="0" dirty="0" err="1">
                <a:solidFill>
                  <a:srgbClr val="000000"/>
                </a:solidFill>
                <a:effectLst/>
                <a:latin typeface="Arial" panose="020B0604020202020204" pitchFamily="34" charset="0"/>
                <a:cs typeface="Arial" panose="020B0604020202020204" pitchFamily="34" charset="0"/>
              </a:rPr>
              <a:t>abstracto</a:t>
            </a:r>
            <a:r>
              <a:rPr lang="el-GR" sz="2000" b="0" i="0" dirty="0">
                <a:solidFill>
                  <a:srgbClr val="000000"/>
                </a:solidFill>
                <a:effectLst/>
                <a:latin typeface="Arial" panose="020B0604020202020204" pitchFamily="34" charset="0"/>
                <a:cs typeface="Arial" panose="020B0604020202020204" pitchFamily="34" charset="0"/>
              </a:rPr>
              <a:t> και καθίστανται in </a:t>
            </a:r>
            <a:r>
              <a:rPr lang="el-GR" sz="2000" b="0" i="0" dirty="0" err="1">
                <a:solidFill>
                  <a:srgbClr val="000000"/>
                </a:solidFill>
                <a:effectLst/>
                <a:latin typeface="Arial" panose="020B0604020202020204" pitchFamily="34" charset="0"/>
                <a:cs typeface="Arial" panose="020B0604020202020204" pitchFamily="34" charset="0"/>
              </a:rPr>
              <a:t>concreto</a:t>
            </a:r>
            <a:r>
              <a:rPr lang="el-GR" sz="2000" b="0" i="0" dirty="0">
                <a:solidFill>
                  <a:srgbClr val="000000"/>
                </a:solidFill>
                <a:effectLst/>
                <a:latin typeface="Arial" panose="020B0604020202020204" pitchFamily="34" charset="0"/>
                <a:cs typeface="Arial" panose="020B0604020202020204" pitchFamily="34" charset="0"/>
              </a:rPr>
              <a:t> </a:t>
            </a:r>
            <a:r>
              <a:rPr lang="el-GR" sz="2000" b="0" i="0" dirty="0" err="1">
                <a:solidFill>
                  <a:srgbClr val="000000"/>
                </a:solidFill>
                <a:effectLst/>
                <a:latin typeface="Arial" panose="020B0604020202020204" pitchFamily="34" charset="0"/>
                <a:cs typeface="Arial" panose="020B0604020202020204" pitchFamily="34" charset="0"/>
              </a:rPr>
              <a:t>μεριδούχοι</a:t>
            </a:r>
            <a:r>
              <a:rPr lang="el-GR" sz="2000" b="0" i="0" dirty="0">
                <a:solidFill>
                  <a:srgbClr val="000000"/>
                </a:solidFill>
                <a:effectLst/>
                <a:latin typeface="Arial" panose="020B0604020202020204" pitchFamily="34" charset="0"/>
                <a:cs typeface="Arial" panose="020B0604020202020204" pitchFamily="34" charset="0"/>
              </a:rPr>
              <a:t> στη συγκεκριμένη περίπτωση εάν θα </a:t>
            </a:r>
            <a:r>
              <a:rPr lang="el-GR" sz="2000" b="0" i="0" dirty="0" err="1">
                <a:solidFill>
                  <a:srgbClr val="000000"/>
                </a:solidFill>
                <a:effectLst/>
                <a:latin typeface="Arial" panose="020B0604020202020204" pitchFamily="34" charset="0"/>
                <a:cs typeface="Arial" panose="020B0604020202020204" pitchFamily="34" charset="0"/>
              </a:rPr>
              <a:t>εκαλούντο</a:t>
            </a:r>
            <a:r>
              <a:rPr lang="el-GR" sz="2000" b="0" i="0" dirty="0">
                <a:solidFill>
                  <a:srgbClr val="000000"/>
                </a:solidFill>
                <a:effectLst/>
                <a:latin typeface="Arial" panose="020B0604020202020204" pitchFamily="34" charset="0"/>
                <a:cs typeface="Arial" panose="020B0604020202020204" pitchFamily="34" charset="0"/>
              </a:rPr>
              <a:t> ως εξ αδιαθέτου κληρονόμοι.  Τούτο σημαίνει ότι εάν ο κληρονομούμενος καταλείπει ένα τέκνο, τον πατέρα του και την επιζώσα σύζυγο του, νόμιμη μοίρα αποκτούν το τέκνο και η σύζυγος του, αφού η ύπαρξη τέκνου αποκλείει την κλήση του γονέα ως εξ αδιαθέτου κληρονόμου (άρθρο 1819, Διαδοχή τάξεων σε εξ αδιαθέτου διαδοχή.  Αντίστοιχες είναι οι πρόνοιες του δικού μας άρθρου 46, περί διαδοχής συγγενών στο μη διαθέσιμο μέρος της κληρονομίας ή στο τυχόν αδιάθετο μέρος).</a:t>
            </a:r>
          </a:p>
          <a:p>
            <a:endParaRPr lang="en-GB" dirty="0"/>
          </a:p>
        </p:txBody>
      </p:sp>
    </p:spTree>
    <p:extLst>
      <p:ext uri="{BB962C8B-B14F-4D97-AF65-F5344CB8AC3E}">
        <p14:creationId xmlns:p14="http://schemas.microsoft.com/office/powerpoint/2010/main" val="1582064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spcAft>
                <a:spcPts val="800"/>
              </a:spcAft>
            </a:pPr>
            <a:r>
              <a:rPr lang="el-GR" sz="2000" b="0" i="0" u="sng" dirty="0">
                <a:solidFill>
                  <a:srgbClr val="000000"/>
                </a:solidFill>
                <a:effectLst/>
                <a:latin typeface="Arial" panose="020B0604020202020204" pitchFamily="34" charset="0"/>
                <a:cs typeface="Arial" panose="020B0604020202020204" pitchFamily="34" charset="0"/>
              </a:rPr>
              <a:t>Αντίθετα, η απόλυτη ελευθερία διάθεσης με διαθήκη (</a:t>
            </a:r>
            <a:r>
              <a:rPr lang="en-GB" sz="2000" b="0" i="0" u="sng" dirty="0">
                <a:solidFill>
                  <a:srgbClr val="000000"/>
                </a:solidFill>
                <a:effectLst/>
                <a:latin typeface="Arial" panose="020B0604020202020204" pitchFamily="34" charset="0"/>
                <a:cs typeface="Arial" panose="020B0604020202020204" pitchFamily="34" charset="0"/>
              </a:rPr>
              <a:t>testamentary disposition) </a:t>
            </a:r>
            <a:r>
              <a:rPr lang="el-GR" sz="2000" b="0" i="0" u="sng" dirty="0">
                <a:solidFill>
                  <a:srgbClr val="000000"/>
                </a:solidFill>
                <a:effectLst/>
                <a:latin typeface="Arial" panose="020B0604020202020204" pitchFamily="34" charset="0"/>
                <a:cs typeface="Arial" panose="020B0604020202020204" pitchFamily="34" charset="0"/>
              </a:rPr>
              <a:t>αποτελούσε χαρακτηριστικό του αγγλικού δικαίου.  Τούτο όμως είχε ως αποτέλεσμα σε κάποιες περιπτώσεις να </a:t>
            </a:r>
            <a:r>
              <a:rPr lang="el-GR" sz="2000" b="0" i="0" u="sng" dirty="0" err="1">
                <a:solidFill>
                  <a:srgbClr val="000000"/>
                </a:solidFill>
                <a:effectLst/>
                <a:latin typeface="Arial" panose="020B0604020202020204" pitchFamily="34" charset="0"/>
                <a:cs typeface="Arial" panose="020B0604020202020204" pitchFamily="34" charset="0"/>
              </a:rPr>
              <a:t>παραβλέπονται</a:t>
            </a:r>
            <a:r>
              <a:rPr lang="el-GR" sz="2000" b="0" i="0" u="sng" dirty="0">
                <a:solidFill>
                  <a:srgbClr val="000000"/>
                </a:solidFill>
                <a:effectLst/>
                <a:latin typeface="Arial" panose="020B0604020202020204" pitchFamily="34" charset="0"/>
                <a:cs typeface="Arial" panose="020B0604020202020204" pitchFamily="34" charset="0"/>
              </a:rPr>
              <a:t> οι υποχρεώσεις προς την οικογένεια με αποτέλεσμα να προβλεφθεί μια εκ των υστέρων δυνατότητα περιορισμού με παρέμβαση του δικαστηρίου. </a:t>
            </a:r>
            <a:r>
              <a:rPr lang="el-GR" sz="2000" b="0" i="0" dirty="0">
                <a:solidFill>
                  <a:srgbClr val="000000"/>
                </a:solidFill>
                <a:effectLst/>
                <a:latin typeface="Arial" panose="020B0604020202020204" pitchFamily="34" charset="0"/>
                <a:cs typeface="Arial" panose="020B0604020202020204" pitchFamily="34" charset="0"/>
              </a:rPr>
              <a:t>Η διαφορά του δικού μας συστήματος από το αγγλικό δίκαιο εξηγείται </a:t>
            </a:r>
            <a:r>
              <a:rPr lang="en-GB" sz="2000" b="1" i="1" dirty="0">
                <a:solidFill>
                  <a:srgbClr val="000000"/>
                </a:solidFill>
                <a:effectLst/>
                <a:latin typeface="Arial" panose="020B0604020202020204" pitchFamily="34" charset="0"/>
                <a:cs typeface="Arial" panose="020B0604020202020204" pitchFamily="34" charset="0"/>
              </a:rPr>
              <a:t>Halsbury's Laws of England, Vol. 102, (2021), </a:t>
            </a:r>
            <a:r>
              <a:rPr lang="en-GB" sz="2000" b="0" i="1" dirty="0">
                <a:solidFill>
                  <a:srgbClr val="000000"/>
                </a:solidFill>
                <a:effectLst/>
                <a:latin typeface="Arial" panose="020B0604020202020204" pitchFamily="34" charset="0"/>
                <a:cs typeface="Arial" panose="020B0604020202020204" pitchFamily="34" charset="0"/>
              </a:rPr>
              <a:t>para. 567,</a:t>
            </a:r>
            <a:r>
              <a:rPr lang="en-GB" sz="2000" b="1" i="1" dirty="0">
                <a:solidFill>
                  <a:srgbClr val="000000"/>
                </a:solidFill>
                <a:effectLst/>
                <a:latin typeface="Arial" panose="020B0604020202020204" pitchFamily="34" charset="0"/>
                <a:cs typeface="Arial" panose="020B0604020202020204" pitchFamily="34" charset="0"/>
              </a:rPr>
              <a:t> </a:t>
            </a:r>
            <a:r>
              <a:rPr lang="el-GR" sz="2000" b="0" i="0" dirty="0">
                <a:solidFill>
                  <a:srgbClr val="000000"/>
                </a:solidFill>
                <a:effectLst/>
                <a:latin typeface="Arial" panose="020B0604020202020204" pitchFamily="34" charset="0"/>
                <a:cs typeface="Arial" panose="020B0604020202020204" pitchFamily="34" charset="0"/>
              </a:rPr>
              <a:t>ως ακολούθως:</a:t>
            </a:r>
          </a:p>
          <a:p>
            <a:pPr marL="0" indent="0" algn="just">
              <a:spcAft>
                <a:spcPts val="800"/>
              </a:spcAft>
              <a:buNone/>
            </a:pPr>
            <a:r>
              <a:rPr lang="el-GR" sz="2000" b="1" i="0" dirty="0">
                <a:solidFill>
                  <a:srgbClr val="000000"/>
                </a:solidFill>
                <a:effectLst/>
                <a:latin typeface="Arial" panose="020B0604020202020204" pitchFamily="34" charset="0"/>
                <a:cs typeface="Arial" panose="020B0604020202020204" pitchFamily="34" charset="0"/>
              </a:rPr>
              <a:t>«</a:t>
            </a:r>
            <a:r>
              <a:rPr lang="el-GR" sz="2000" b="1" i="1" dirty="0">
                <a:solidFill>
                  <a:srgbClr val="000000"/>
                </a:solidFill>
                <a:effectLst/>
                <a:latin typeface="Arial" panose="020B0604020202020204" pitchFamily="34" charset="0"/>
                <a:cs typeface="Arial" panose="020B0604020202020204" pitchFamily="34" charset="0"/>
              </a:rPr>
              <a:t>567. </a:t>
            </a:r>
            <a:r>
              <a:rPr lang="en-GB" sz="2000" b="1" i="1" dirty="0">
                <a:solidFill>
                  <a:srgbClr val="000000"/>
                </a:solidFill>
                <a:effectLst/>
                <a:latin typeface="Arial" panose="020B0604020202020204" pitchFamily="34" charset="0"/>
                <a:cs typeface="Arial" panose="020B0604020202020204" pitchFamily="34" charset="0"/>
              </a:rPr>
              <a:t>Restrictions on freedom of testamentary disposition.</a:t>
            </a:r>
            <a:r>
              <a:rPr lang="el-GR" sz="2000" dirty="0">
                <a:solidFill>
                  <a:srgbClr val="000000"/>
                </a:solidFill>
                <a:latin typeface="Arial" panose="020B0604020202020204" pitchFamily="34" charset="0"/>
                <a:cs typeface="Arial" panose="020B0604020202020204" pitchFamily="34" charset="0"/>
              </a:rPr>
              <a:t> </a:t>
            </a:r>
            <a:r>
              <a:rPr lang="en-GB" sz="2000" b="0" i="1" dirty="0">
                <a:solidFill>
                  <a:srgbClr val="000000"/>
                </a:solidFill>
                <a:effectLst/>
                <a:latin typeface="Arial" panose="020B0604020202020204" pitchFamily="34" charset="0"/>
                <a:cs typeface="Arial" panose="020B0604020202020204" pitchFamily="34" charset="0"/>
              </a:rPr>
              <a:t>The complete freedom of testamentary disposition which was a characteristic of English law sometimes resulted in a testator disregarding his family obligations and making insufficient provision or no provision for his wife and children. This is prevented in systems of law which are founded on the Roman Civil Law by setting aside for the widow and children definite shares of the estate. The duty of providing maintenance for them is imposed by statute in some Commonwealth jurisdictions. The principle of restriction on freedom of testamentary disposition is reflected in English law by the </a:t>
            </a:r>
            <a:r>
              <a:rPr lang="en-GB" sz="2000" b="0" i="1" u="none" strike="noStrike" dirty="0">
                <a:solidFill>
                  <a:srgbClr val="000000"/>
                </a:solidFill>
                <a:effectLst/>
                <a:latin typeface="Arial" panose="020B0604020202020204" pitchFamily="34" charset="0"/>
                <a:cs typeface="Arial" panose="020B0604020202020204" pitchFamily="34" charset="0"/>
                <a:hlinkClick r:id="rId2"/>
              </a:rPr>
              <a:t>Inheritance (Provision for Family and Dependants) Act 1975</a:t>
            </a:r>
            <a:r>
              <a:rPr lang="en-GB" sz="2000" b="0" i="1" baseline="30000" dirty="0">
                <a:solidFill>
                  <a:srgbClr val="000000"/>
                </a:solidFill>
                <a:effectLst/>
                <a:latin typeface="Arial" panose="020B0604020202020204" pitchFamily="34" charset="0"/>
                <a:cs typeface="Arial" panose="020B0604020202020204" pitchFamily="34" charset="0"/>
              </a:rPr>
              <a:t>1</a:t>
            </a:r>
            <a:r>
              <a:rPr lang="en-GB" sz="2000" b="0" i="1" dirty="0">
                <a:solidFill>
                  <a:srgbClr val="000000"/>
                </a:solidFill>
                <a:effectLst/>
                <a:latin typeface="Arial" panose="020B0604020202020204" pitchFamily="34" charset="0"/>
                <a:cs typeface="Arial" panose="020B0604020202020204" pitchFamily="34" charset="0"/>
              </a:rPr>
              <a:t>. This Act, which governs applications for provision out of the estates of persons dying on or after 1 April 1976</a:t>
            </a:r>
            <a:r>
              <a:rPr lang="en-GB" sz="2000" b="0" i="1" baseline="30000" dirty="0">
                <a:solidFill>
                  <a:srgbClr val="000000"/>
                </a:solidFill>
                <a:effectLst/>
                <a:latin typeface="Arial" panose="020B0604020202020204" pitchFamily="34" charset="0"/>
                <a:cs typeface="Arial" panose="020B0604020202020204" pitchFamily="34" charset="0"/>
              </a:rPr>
              <a:t>2</a:t>
            </a:r>
            <a:r>
              <a:rPr lang="en-GB" sz="2000" b="0" i="1" dirty="0">
                <a:solidFill>
                  <a:srgbClr val="000000"/>
                </a:solidFill>
                <a:effectLst/>
                <a:latin typeface="Arial" panose="020B0604020202020204" pitchFamily="34" charset="0"/>
                <a:cs typeface="Arial" panose="020B0604020202020204" pitchFamily="34" charset="0"/>
              </a:rPr>
              <a:t>, repealed and replaced the Inheritance (Family Provision) Act 1938 and applies whether the deceased made a will or died intestate</a:t>
            </a:r>
            <a:r>
              <a:rPr lang="en-GB" sz="2000" b="0" i="0" baseline="30000" dirty="0">
                <a:solidFill>
                  <a:srgbClr val="000000"/>
                </a:solidFill>
                <a:effectLst/>
                <a:latin typeface="Arial" panose="020B0604020202020204" pitchFamily="34" charset="0"/>
                <a:cs typeface="Arial" panose="020B0604020202020204" pitchFamily="34" charset="0"/>
              </a:rPr>
              <a:t>3</a:t>
            </a:r>
            <a:r>
              <a:rPr lang="en-GB" sz="2000" b="0" i="0" dirty="0">
                <a:solidFill>
                  <a:srgbClr val="000000"/>
                </a:solidFill>
                <a:effectLst/>
                <a:latin typeface="Arial" panose="020B0604020202020204" pitchFamily="34" charset="0"/>
                <a:cs typeface="Arial" panose="020B0604020202020204" pitchFamily="34" charset="0"/>
              </a:rPr>
              <a:t>.»</a:t>
            </a:r>
            <a:r>
              <a:rPr lang="el-GR" sz="2000" b="0" i="0" dirty="0">
                <a:solidFill>
                  <a:srgbClr val="000000"/>
                </a:solidFill>
                <a:effectLst/>
                <a:latin typeface="Arial" panose="020B0604020202020204" pitchFamily="34" charset="0"/>
                <a:cs typeface="Arial" panose="020B0604020202020204" pitchFamily="34" charset="0"/>
              </a:rPr>
              <a:t> </a:t>
            </a:r>
            <a:r>
              <a:rPr lang="en-GB" sz="2000" b="0" i="0" dirty="0">
                <a:solidFill>
                  <a:srgbClr val="000000"/>
                </a:solidFill>
                <a:effectLst/>
                <a:latin typeface="Arial" panose="020B0604020202020204" pitchFamily="34" charset="0"/>
                <a:cs typeface="Arial" panose="020B0604020202020204" pitchFamily="34" charset="0"/>
              </a:rPr>
              <a:t>(</a:t>
            </a:r>
            <a:r>
              <a:rPr lang="el-GR" sz="2000" b="0" i="0" dirty="0" err="1">
                <a:solidFill>
                  <a:srgbClr val="000000"/>
                </a:solidFill>
                <a:effectLst/>
                <a:latin typeface="Arial" panose="020B0604020202020204" pitchFamily="34" charset="0"/>
                <a:cs typeface="Arial" panose="020B0604020202020204" pitchFamily="34" charset="0"/>
              </a:rPr>
              <a:t>παραβλέπονται</a:t>
            </a:r>
            <a:r>
              <a:rPr lang="el-GR" sz="2000" b="0" i="0" dirty="0">
                <a:solidFill>
                  <a:srgbClr val="000000"/>
                </a:solidFill>
                <a:effectLst/>
                <a:latin typeface="Arial" panose="020B0604020202020204" pitchFamily="34" charset="0"/>
                <a:cs typeface="Arial" panose="020B0604020202020204" pitchFamily="34" charset="0"/>
              </a:rPr>
              <a:t> οι υποσημειώσεις).</a:t>
            </a:r>
          </a:p>
          <a:p>
            <a:endParaRPr lang="en-GB" sz="2000" dirty="0"/>
          </a:p>
        </p:txBody>
      </p:sp>
    </p:spTree>
    <p:extLst>
      <p:ext uri="{BB962C8B-B14F-4D97-AF65-F5344CB8AC3E}">
        <p14:creationId xmlns:p14="http://schemas.microsoft.com/office/powerpoint/2010/main" val="236126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rmAutofit/>
          </a:bodyPr>
          <a:lstStyle/>
          <a:p>
            <a:pPr algn="just">
              <a:spcBef>
                <a:spcPts val="1200"/>
              </a:spcBef>
              <a:spcAft>
                <a:spcPts val="1200"/>
              </a:spcAft>
            </a:pPr>
            <a:r>
              <a:rPr lang="el-GR" sz="2000" b="0" i="0" dirty="0">
                <a:solidFill>
                  <a:srgbClr val="000000"/>
                </a:solidFill>
                <a:effectLst/>
                <a:latin typeface="Arial" panose="020B0604020202020204" pitchFamily="34" charset="0"/>
                <a:cs typeface="Arial" panose="020B0604020202020204" pitchFamily="34" charset="0"/>
              </a:rPr>
              <a:t>Με βάση τον αγγλικό νόμο και το αγγλικό σύστημα τα καθοριζόμενα από το νόμο πρόσωπα, βασικά σύζυγος και τέκνα ή εξαρτώμενα πρόσωπα, έχουν δικαίωμα να αποταθούν εκ των υστέρων στο δικαστήριο και να ισχυριστούν ότι η διαθήκη και/ή ο νόμος είχε ως αποτέλεσμα μια μη εύλογη οικονομική πρόβλεψη για τους ίδιους, εγείροντας ανάλογη αξίωση (</a:t>
            </a:r>
            <a:r>
              <a:rPr lang="el-GR" sz="2000" b="1" i="1" dirty="0" err="1">
                <a:solidFill>
                  <a:srgbClr val="000000"/>
                </a:solidFill>
                <a:effectLst/>
                <a:latin typeface="Arial" panose="020B0604020202020204" pitchFamily="34" charset="0"/>
                <a:cs typeface="Arial" panose="020B0604020202020204" pitchFamily="34" charset="0"/>
              </a:rPr>
              <a:t>Halsbury's</a:t>
            </a:r>
            <a:r>
              <a:rPr lang="el-GR" sz="2000" b="0" i="0" dirty="0">
                <a:solidFill>
                  <a:srgbClr val="000000"/>
                </a:solidFill>
                <a:effectLst/>
                <a:latin typeface="Arial" panose="020B0604020202020204" pitchFamily="34" charset="0"/>
                <a:cs typeface="Arial" panose="020B0604020202020204" pitchFamily="34" charset="0"/>
              </a:rPr>
              <a:t>,</a:t>
            </a:r>
            <a:r>
              <a:rPr lang="el-GR" sz="2000" b="1" i="1" dirty="0">
                <a:solidFill>
                  <a:srgbClr val="000000"/>
                </a:solidFill>
                <a:effectLst/>
                <a:latin typeface="Arial" panose="020B0604020202020204" pitchFamily="34" charset="0"/>
                <a:cs typeface="Arial" panose="020B0604020202020204" pitchFamily="34" charset="0"/>
              </a:rPr>
              <a:t> </a:t>
            </a:r>
            <a:r>
              <a:rPr lang="el-GR" sz="2000" b="0" i="0" dirty="0" err="1">
                <a:solidFill>
                  <a:srgbClr val="000000"/>
                </a:solidFill>
                <a:effectLst/>
                <a:latin typeface="Arial" panose="020B0604020202020204" pitchFamily="34" charset="0"/>
                <a:cs typeface="Arial" panose="020B0604020202020204" pitchFamily="34" charset="0"/>
              </a:rPr>
              <a:t>ibid</a:t>
            </a:r>
            <a:r>
              <a:rPr lang="el-GR" sz="2000" b="0" i="0" dirty="0">
                <a:solidFill>
                  <a:srgbClr val="000000"/>
                </a:solidFill>
                <a:effectLst/>
                <a:latin typeface="Arial" panose="020B0604020202020204" pitchFamily="34" charset="0"/>
                <a:cs typeface="Arial" panose="020B0604020202020204" pitchFamily="34" charset="0"/>
              </a:rPr>
              <a:t>, para. 568).</a:t>
            </a:r>
          </a:p>
          <a:p>
            <a:pPr algn="just">
              <a:spcBef>
                <a:spcPts val="1200"/>
              </a:spcBef>
              <a:spcAft>
                <a:spcPts val="1200"/>
              </a:spcAft>
            </a:pPr>
            <a:r>
              <a:rPr lang="el-GR" sz="2000" b="0" i="0" u="sng" dirty="0">
                <a:solidFill>
                  <a:srgbClr val="000000"/>
                </a:solidFill>
                <a:effectLst/>
                <a:latin typeface="Arial" panose="020B0604020202020204" pitchFamily="34" charset="0"/>
                <a:cs typeface="Arial" panose="020B0604020202020204" pitchFamily="34" charset="0"/>
              </a:rPr>
              <a:t>Επανερχόμενοι στο δικό μας σύστημα και το δικό μας Νόμο έχουμε ήδη αναφέρει ότι τα αδέλφια δεν συγκαταλέγονται στα πρόσωπα που τυγχάνουν εκ του Νόμου προστασίας ως αναγκαστικοί κληρονόμοι. </a:t>
            </a:r>
          </a:p>
          <a:p>
            <a:pPr algn="just">
              <a:spcAft>
                <a:spcPts val="800"/>
              </a:spcAft>
            </a:pPr>
            <a:r>
              <a:rPr lang="el-GR" sz="2000" b="0" i="0" dirty="0">
                <a:solidFill>
                  <a:srgbClr val="000000"/>
                </a:solidFill>
                <a:effectLst/>
                <a:latin typeface="Arial" panose="020B0604020202020204" pitchFamily="34" charset="0"/>
                <a:cs typeface="Arial" panose="020B0604020202020204" pitchFamily="34" charset="0"/>
              </a:rPr>
              <a:t>Τα αδέλφια αναγνωρίζονται ως εξ αδιαθέτου κληρονόμοι με βάση το άρθρο 46 του Νόμου, δηλαδή σε περίπτωση που δεν υπάρχει διαθήκη ή όταν παραμένει μη διαθέσιμο ή τυχόν αδιάθετο μέρος της κληρονομιάς.  Καλούνται δε στη δεύτερη τάξη, ομού μαζί με τους γονείς, εάν δεν υπάρχουν κληρονόμοι της πρώτης τάξης (</a:t>
            </a:r>
            <a:r>
              <a:rPr lang="el-GR" sz="2000" b="0" i="0" dirty="0" err="1">
                <a:solidFill>
                  <a:srgbClr val="000000"/>
                </a:solidFill>
                <a:effectLst/>
                <a:latin typeface="Arial" panose="020B0604020202020204" pitchFamily="34" charset="0"/>
                <a:cs typeface="Arial" panose="020B0604020202020204" pitchFamily="34" charset="0"/>
              </a:rPr>
              <a:t>κατιόντες</a:t>
            </a:r>
            <a:r>
              <a:rPr lang="el-GR" sz="2000" b="0" i="0" dirty="0">
                <a:solidFill>
                  <a:srgbClr val="000000"/>
                </a:solidFill>
                <a:effectLst/>
                <a:latin typeface="Arial" panose="020B0604020202020204" pitchFamily="34" charset="0"/>
                <a:cs typeface="Arial" panose="020B0604020202020204" pitchFamily="34" charset="0"/>
              </a:rPr>
              <a:t>) εφόσον τα πρόσωπα της μιας τάξης αποκλείουν πρόσωπα απώτερης.  </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4520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rmAutofit/>
          </a:bodyPr>
          <a:lstStyle/>
          <a:p>
            <a:pPr algn="just">
              <a:spcAft>
                <a:spcPts val="800"/>
              </a:spcAft>
            </a:pPr>
            <a:r>
              <a:rPr lang="el-GR" sz="2400" b="0" i="0" dirty="0">
                <a:solidFill>
                  <a:srgbClr val="000000"/>
                </a:solidFill>
                <a:effectLst/>
                <a:latin typeface="Arial" panose="020B0604020202020204" pitchFamily="34" charset="0"/>
                <a:cs typeface="Arial" panose="020B0604020202020204" pitchFamily="34" charset="0"/>
              </a:rPr>
              <a:t>Το άρθρο 46 έχει ως ακολούθως:</a:t>
            </a:r>
          </a:p>
          <a:p>
            <a:pPr marL="0" indent="0" algn="just">
              <a:buNone/>
            </a:pPr>
            <a:r>
              <a:rPr lang="el-GR" sz="2400" b="0" i="0" dirty="0">
                <a:solidFill>
                  <a:srgbClr val="000000"/>
                </a:solidFill>
                <a:effectLst/>
                <a:latin typeface="Arial" panose="020B0604020202020204" pitchFamily="34" charset="0"/>
                <a:cs typeface="Arial" panose="020B0604020202020204" pitchFamily="34" charset="0"/>
              </a:rPr>
              <a:t> </a:t>
            </a:r>
          </a:p>
          <a:p>
            <a:pPr marL="57150" indent="0" algn="just">
              <a:buNone/>
            </a:pPr>
            <a:r>
              <a:rPr lang="el-GR" sz="2400" b="0" i="0" dirty="0">
                <a:solidFill>
                  <a:srgbClr val="000000"/>
                </a:solidFill>
                <a:effectLst/>
                <a:latin typeface="Arial" panose="020B0604020202020204" pitchFamily="34" charset="0"/>
                <a:cs typeface="Arial" panose="020B0604020202020204" pitchFamily="34" charset="0"/>
              </a:rPr>
              <a:t>«46. </a:t>
            </a:r>
            <a:r>
              <a:rPr lang="el-GR" sz="2400" b="0" i="0" dirty="0" err="1">
                <a:solidFill>
                  <a:srgbClr val="000000"/>
                </a:solidFill>
                <a:effectLst/>
                <a:latin typeface="Arial" panose="020B0604020202020204" pitchFamily="34" charset="0"/>
                <a:cs typeface="Arial" panose="020B0604020202020204" pitchFamily="34" charset="0"/>
              </a:rPr>
              <a:t>Τηρ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υμέ</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ω</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τω</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err="1">
                <a:solidFill>
                  <a:srgbClr val="000000"/>
                </a:solidFill>
                <a:effectLst/>
                <a:latin typeface="Arial" panose="020B0604020202020204" pitchFamily="34" charset="0"/>
                <a:cs typeface="Arial" panose="020B0604020202020204" pitchFamily="34" charset="0"/>
              </a:rPr>
              <a:t>διατάξεω</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Νόμ</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αυτ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ύ ως </a:t>
            </a:r>
            <a:r>
              <a:rPr lang="el-GR" sz="2400" b="0" i="0" dirty="0" err="1">
                <a:solidFill>
                  <a:srgbClr val="000000"/>
                </a:solidFill>
                <a:effectLst/>
                <a:latin typeface="Arial" panose="020B0604020202020204" pitchFamily="34" charset="0"/>
                <a:cs typeface="Arial" panose="020B0604020202020204" pitchFamily="34" charset="0"/>
              </a:rPr>
              <a:t>πρ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 τη</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α</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αξιότητα </a:t>
            </a:r>
            <a:r>
              <a:rPr lang="el-GR" sz="2400" b="0" i="0" dirty="0" err="1">
                <a:solidFill>
                  <a:srgbClr val="000000"/>
                </a:solidFill>
                <a:effectLst/>
                <a:latin typeface="Arial" panose="020B0604020202020204" pitchFamily="34" charset="0"/>
                <a:cs typeface="Arial" panose="020B0604020202020204" pitchFamily="34" charset="0"/>
              </a:rPr>
              <a:t>πρ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σώπω</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για </a:t>
            </a:r>
            <a:r>
              <a:rPr lang="el-GR" sz="2400" b="0" i="0" dirty="0" err="1">
                <a:solidFill>
                  <a:srgbClr val="000000"/>
                </a:solidFill>
                <a:effectLst/>
                <a:latin typeface="Arial" panose="020B0604020202020204" pitchFamily="34" charset="0"/>
                <a:cs typeface="Arial" panose="020B0604020202020204" pitchFamily="34" charset="0"/>
              </a:rPr>
              <a:t>διαδ</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χή</a:t>
            </a:r>
            <a:r>
              <a:rPr lang="el-GR" sz="2400" b="0" i="0" dirty="0">
                <a:solidFill>
                  <a:srgbClr val="000000"/>
                </a:solidFill>
                <a:effectLst/>
                <a:latin typeface="Arial" panose="020B0604020202020204" pitchFamily="34" charset="0"/>
                <a:cs typeface="Arial" panose="020B0604020202020204" pitchFamily="34" charset="0"/>
              </a:rPr>
              <a:t> σε </a:t>
            </a:r>
            <a:r>
              <a:rPr lang="el-GR" sz="2400" b="0" i="0" dirty="0" err="1">
                <a:solidFill>
                  <a:srgbClr val="000000"/>
                </a:solidFill>
                <a:effectLst/>
                <a:latin typeface="Arial" panose="020B0604020202020204" pitchFamily="34" charset="0"/>
                <a:cs typeface="Arial" panose="020B0604020202020204" pitchFamily="34" charset="0"/>
              </a:rPr>
              <a:t>κληρ</a:t>
            </a:r>
            <a:r>
              <a:rPr lang="en-GB" sz="2400" b="0" i="0" dirty="0" err="1">
                <a:solidFill>
                  <a:srgbClr val="000000"/>
                </a:solidFill>
                <a:effectLst/>
                <a:latin typeface="Arial" panose="020B0604020202020204" pitchFamily="34" charset="0"/>
                <a:cs typeface="Arial" panose="020B0604020202020204" pitchFamily="34" charset="0"/>
              </a:rPr>
              <a:t>ovo</a:t>
            </a:r>
            <a:r>
              <a:rPr lang="el-GR" sz="2400" b="0" i="0" dirty="0" err="1">
                <a:solidFill>
                  <a:srgbClr val="000000"/>
                </a:solidFill>
                <a:effectLst/>
                <a:latin typeface="Arial" panose="020B0604020202020204" pitchFamily="34" charset="0"/>
                <a:cs typeface="Arial" panose="020B0604020202020204" pitchFamily="34" charset="0"/>
              </a:rPr>
              <a:t>μιά</a:t>
            </a:r>
            <a:r>
              <a:rPr lang="el-GR" sz="2400" b="0" i="0" dirty="0">
                <a:solidFill>
                  <a:srgbClr val="000000"/>
                </a:solidFill>
                <a:effectLst/>
                <a:latin typeface="Arial" panose="020B0604020202020204" pitchFamily="34" charset="0"/>
                <a:cs typeface="Arial" panose="020B0604020202020204" pitchFamily="34" charset="0"/>
              </a:rPr>
              <a:t> και με τη</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επιφύλαξη της μερίδας επιζώ</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 </a:t>
            </a:r>
            <a:r>
              <a:rPr lang="el-GR" sz="2400" b="0" i="0" dirty="0" err="1">
                <a:solidFill>
                  <a:srgbClr val="000000"/>
                </a:solidFill>
                <a:effectLst/>
                <a:latin typeface="Arial" panose="020B0604020202020204" pitchFamily="34" charset="0"/>
                <a:cs typeface="Arial" panose="020B0604020202020204" pitchFamily="34" charset="0"/>
              </a:rPr>
              <a:t>συζύγ</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απ</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βιώσα</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 η τάξη </a:t>
            </a:r>
            <a:r>
              <a:rPr lang="el-GR" sz="2400" b="0" i="0" dirty="0" err="1">
                <a:solidFill>
                  <a:srgbClr val="000000"/>
                </a:solidFill>
                <a:effectLst/>
                <a:latin typeface="Arial" panose="020B0604020202020204" pitchFamily="34" charset="0"/>
                <a:cs typeface="Arial" panose="020B0604020202020204" pitchFamily="34" charset="0"/>
              </a:rPr>
              <a:t>πρ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σώπ</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ή </a:t>
            </a:r>
            <a:r>
              <a:rPr lang="el-GR" sz="2400" b="0" i="0" dirty="0" err="1">
                <a:solidFill>
                  <a:srgbClr val="000000"/>
                </a:solidFill>
                <a:effectLst/>
                <a:latin typeface="Arial" panose="020B0604020202020204" pitchFamily="34" charset="0"/>
                <a:cs typeface="Arial" panose="020B0604020202020204" pitchFamily="34" charset="0"/>
              </a:rPr>
              <a:t>πρ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σώπω</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τα </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π</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ία με τ</a:t>
            </a:r>
            <a:r>
              <a:rPr lang="en-GB" sz="2400" b="0" i="0" dirty="0">
                <a:solidFill>
                  <a:srgbClr val="000000"/>
                </a:solidFill>
                <a:effectLst/>
                <a:latin typeface="Arial" panose="020B0604020202020204" pitchFamily="34" charset="0"/>
                <a:cs typeface="Arial" panose="020B0604020202020204" pitchFamily="34" charset="0"/>
              </a:rPr>
              <a:t>o </a:t>
            </a:r>
            <a:r>
              <a:rPr lang="el-GR" sz="2400" b="0" i="0" dirty="0" err="1">
                <a:solidFill>
                  <a:srgbClr val="000000"/>
                </a:solidFill>
                <a:effectLst/>
                <a:latin typeface="Arial" panose="020B0604020202020204" pitchFamily="34" charset="0"/>
                <a:cs typeface="Arial" panose="020B0604020202020204" pitchFamily="34" charset="0"/>
              </a:rPr>
              <a:t>θά</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err="1">
                <a:solidFill>
                  <a:srgbClr val="000000"/>
                </a:solidFill>
                <a:effectLst/>
                <a:latin typeface="Arial" panose="020B0604020202020204" pitchFamily="34" charset="0"/>
                <a:cs typeface="Arial" panose="020B0604020202020204" pitchFamily="34" charset="0"/>
              </a:rPr>
              <a:t>ατ</a:t>
            </a:r>
            <a:r>
              <a:rPr lang="en-GB" sz="2400" b="0" i="0" dirty="0">
                <a:solidFill>
                  <a:srgbClr val="000000"/>
                </a:solidFill>
                <a:effectLst/>
                <a:latin typeface="Arial" panose="020B0604020202020204" pitchFamily="34" charset="0"/>
                <a:cs typeface="Arial" panose="020B0604020202020204" pitchFamily="34" charset="0"/>
              </a:rPr>
              <a:t>o </a:t>
            </a:r>
            <a:r>
              <a:rPr lang="el-GR" sz="2400" b="0" i="0" dirty="0">
                <a:solidFill>
                  <a:srgbClr val="000000"/>
                </a:solidFill>
                <a:effectLst/>
                <a:latin typeface="Arial" panose="020B0604020202020204" pitchFamily="34" charset="0"/>
                <a:cs typeface="Arial" panose="020B0604020202020204" pitchFamily="34" charset="0"/>
              </a:rPr>
              <a:t>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απ</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βιώσα</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 </a:t>
            </a:r>
            <a:r>
              <a:rPr lang="el-GR" sz="2400" b="0" i="0" dirty="0" err="1">
                <a:solidFill>
                  <a:srgbClr val="000000"/>
                </a:solidFill>
                <a:effectLst/>
                <a:latin typeface="Arial" panose="020B0604020202020204" pitchFamily="34" charset="0"/>
                <a:cs typeface="Arial" panose="020B0604020202020204" pitchFamily="34" charset="0"/>
              </a:rPr>
              <a:t>καθίστα</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err="1">
                <a:solidFill>
                  <a:srgbClr val="000000"/>
                </a:solidFill>
                <a:effectLst/>
                <a:latin typeface="Arial" panose="020B0604020202020204" pitchFamily="34" charset="0"/>
                <a:cs typeface="Arial" panose="020B0604020202020204" pitchFamily="34" charset="0"/>
              </a:rPr>
              <a:t>ται</a:t>
            </a:r>
            <a:r>
              <a:rPr lang="el-GR" sz="2400" b="0" i="0" dirty="0">
                <a:solidFill>
                  <a:srgbClr val="000000"/>
                </a:solidFill>
                <a:effectLst/>
                <a:latin typeface="Arial" panose="020B0604020202020204" pitchFamily="34" charset="0"/>
                <a:cs typeface="Arial" panose="020B0604020202020204" pitchFamily="34" charset="0"/>
              </a:rPr>
              <a:t> </a:t>
            </a:r>
            <a:r>
              <a:rPr lang="el-GR" sz="2400" b="0" i="0" dirty="0" err="1">
                <a:solidFill>
                  <a:srgbClr val="000000"/>
                </a:solidFill>
                <a:effectLst/>
                <a:latin typeface="Arial" panose="020B0604020202020204" pitchFamily="34" charset="0"/>
                <a:cs typeface="Arial" panose="020B0604020202020204" pitchFamily="34" charset="0"/>
              </a:rPr>
              <a:t>δικαι</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ύχα</a:t>
            </a:r>
            <a:r>
              <a:rPr lang="el-GR" sz="2400" b="0" i="0" dirty="0">
                <a:solidFill>
                  <a:srgbClr val="000000"/>
                </a:solidFill>
                <a:effectLst/>
                <a:latin typeface="Arial" panose="020B0604020202020204" pitchFamily="34" charset="0"/>
                <a:cs typeface="Arial" panose="020B0604020202020204" pitchFamily="34" charset="0"/>
              </a:rPr>
              <a:t> βάσει 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err="1">
                <a:solidFill>
                  <a:srgbClr val="000000"/>
                </a:solidFill>
                <a:effectLst/>
                <a:latin typeface="Arial" panose="020B0604020202020204" pitchFamily="34" charset="0"/>
                <a:cs typeface="Arial" panose="020B0604020202020204" pitchFamily="34" charset="0"/>
              </a:rPr>
              <a:t>όμ</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στ</a:t>
            </a:r>
            <a:r>
              <a:rPr lang="en-GB" sz="2400" b="0" i="0" dirty="0">
                <a:solidFill>
                  <a:srgbClr val="000000"/>
                </a:solidFill>
                <a:effectLst/>
                <a:latin typeface="Arial" panose="020B0604020202020204" pitchFamily="34" charset="0"/>
                <a:cs typeface="Arial" panose="020B0604020202020204" pitchFamily="34" charset="0"/>
              </a:rPr>
              <a:t>o </a:t>
            </a:r>
            <a:r>
              <a:rPr lang="el-GR" sz="2400" b="0" i="0" dirty="0">
                <a:solidFill>
                  <a:srgbClr val="000000"/>
                </a:solidFill>
                <a:effectLst/>
                <a:latin typeface="Arial" panose="020B0604020202020204" pitchFamily="34" charset="0"/>
                <a:cs typeface="Arial" panose="020B0604020202020204" pitchFamily="34" charset="0"/>
              </a:rPr>
              <a:t>μη </a:t>
            </a:r>
            <a:r>
              <a:rPr lang="el-GR" sz="2400" b="0" i="0" dirty="0" err="1">
                <a:solidFill>
                  <a:srgbClr val="000000"/>
                </a:solidFill>
                <a:effectLst/>
                <a:latin typeface="Arial" panose="020B0604020202020204" pitchFamily="34" charset="0"/>
                <a:cs typeface="Arial" panose="020B0604020202020204" pitchFamily="34" charset="0"/>
              </a:rPr>
              <a:t>διαθέσιμ</a:t>
            </a:r>
            <a:r>
              <a:rPr lang="en-GB" sz="2400" b="0" i="0" dirty="0">
                <a:solidFill>
                  <a:srgbClr val="000000"/>
                </a:solidFill>
                <a:effectLst/>
                <a:latin typeface="Arial" panose="020B0604020202020204" pitchFamily="34" charset="0"/>
                <a:cs typeface="Arial" panose="020B0604020202020204" pitchFamily="34" charset="0"/>
              </a:rPr>
              <a:t>o </a:t>
            </a:r>
            <a:r>
              <a:rPr lang="el-GR" sz="2400" b="0" i="0" dirty="0" err="1">
                <a:solidFill>
                  <a:srgbClr val="000000"/>
                </a:solidFill>
                <a:effectLst/>
                <a:latin typeface="Arial" panose="020B0604020202020204" pitchFamily="34" charset="0"/>
                <a:cs typeface="Arial" panose="020B0604020202020204" pitchFamily="34" charset="0"/>
              </a:rPr>
              <a:t>μέρ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 της </a:t>
            </a:r>
            <a:r>
              <a:rPr lang="el-GR" sz="2400" b="0" i="0" dirty="0" err="1">
                <a:solidFill>
                  <a:srgbClr val="000000"/>
                </a:solidFill>
                <a:effectLst/>
                <a:latin typeface="Arial" panose="020B0604020202020204" pitchFamily="34" charset="0"/>
                <a:cs typeface="Arial" panose="020B0604020202020204" pitchFamily="34" charset="0"/>
              </a:rPr>
              <a:t>κληρ</a:t>
            </a:r>
            <a:r>
              <a:rPr lang="en-GB" sz="2400" b="0" i="0" dirty="0" err="1">
                <a:solidFill>
                  <a:srgbClr val="000000"/>
                </a:solidFill>
                <a:effectLst/>
                <a:latin typeface="Arial" panose="020B0604020202020204" pitchFamily="34" charset="0"/>
                <a:cs typeface="Arial" panose="020B0604020202020204" pitchFamily="34" charset="0"/>
              </a:rPr>
              <a:t>ovo</a:t>
            </a:r>
            <a:r>
              <a:rPr lang="el-GR" sz="2400" b="0" i="0" dirty="0" err="1">
                <a:solidFill>
                  <a:srgbClr val="000000"/>
                </a:solidFill>
                <a:effectLst/>
                <a:latin typeface="Arial" panose="020B0604020202020204" pitchFamily="34" charset="0"/>
                <a:cs typeface="Arial" panose="020B0604020202020204" pitchFamily="34" charset="0"/>
              </a:rPr>
              <a:t>μιάς</a:t>
            </a:r>
            <a:r>
              <a:rPr lang="el-GR" sz="2400" b="0" i="0" dirty="0">
                <a:solidFill>
                  <a:srgbClr val="000000"/>
                </a:solidFill>
                <a:effectLst/>
                <a:latin typeface="Arial" panose="020B0604020202020204" pitchFamily="34" charset="0"/>
                <a:cs typeface="Arial" panose="020B0604020202020204" pitchFamily="34" charset="0"/>
              </a:rPr>
              <a:t> και </a:t>
            </a:r>
            <a:r>
              <a:rPr lang="el-GR" sz="2400" b="0" i="0" dirty="0" err="1">
                <a:solidFill>
                  <a:srgbClr val="000000"/>
                </a:solidFill>
                <a:effectLst/>
                <a:latin typeface="Arial" panose="020B0604020202020204" pitchFamily="34" charset="0"/>
                <a:cs typeface="Arial" panose="020B0604020202020204" pitchFamily="34" charset="0"/>
              </a:rPr>
              <a:t>στ</a:t>
            </a:r>
            <a:r>
              <a:rPr lang="en-GB" sz="2400" b="0" i="0" dirty="0">
                <a:solidFill>
                  <a:srgbClr val="000000"/>
                </a:solidFill>
                <a:effectLst/>
                <a:latin typeface="Arial" panose="020B0604020202020204" pitchFamily="34" charset="0"/>
                <a:cs typeface="Arial" panose="020B0604020202020204" pitchFamily="34" charset="0"/>
              </a:rPr>
              <a:t>o </a:t>
            </a:r>
            <a:r>
              <a:rPr lang="el-GR" sz="2400" b="0" i="0" dirty="0" err="1">
                <a:solidFill>
                  <a:srgbClr val="000000"/>
                </a:solidFill>
                <a:effectLst/>
                <a:latin typeface="Arial" panose="020B0604020202020204" pitchFamily="34" charset="0"/>
                <a:cs typeface="Arial" panose="020B0604020202020204" pitchFamily="34" charset="0"/>
              </a:rPr>
              <a:t>τυχό</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err="1">
                <a:solidFill>
                  <a:srgbClr val="000000"/>
                </a:solidFill>
                <a:effectLst/>
                <a:latin typeface="Arial" panose="020B0604020202020204" pitchFamily="34" charset="0"/>
                <a:cs typeface="Arial" panose="020B0604020202020204" pitchFamily="34" charset="0"/>
              </a:rPr>
              <a:t>αδιάθετ</a:t>
            </a:r>
            <a:r>
              <a:rPr lang="en-GB" sz="2400" b="0" i="0" dirty="0">
                <a:solidFill>
                  <a:srgbClr val="000000"/>
                </a:solidFill>
                <a:effectLst/>
                <a:latin typeface="Arial" panose="020B0604020202020204" pitchFamily="34" charset="0"/>
                <a:cs typeface="Arial" panose="020B0604020202020204" pitchFamily="34" charset="0"/>
              </a:rPr>
              <a:t>o </a:t>
            </a:r>
            <a:r>
              <a:rPr lang="el-GR" sz="2400" b="0" i="0" dirty="0" err="1">
                <a:solidFill>
                  <a:srgbClr val="000000"/>
                </a:solidFill>
                <a:effectLst/>
                <a:latin typeface="Arial" panose="020B0604020202020204" pitchFamily="34" charset="0"/>
                <a:cs typeface="Arial" panose="020B0604020202020204" pitchFamily="34" charset="0"/>
              </a:rPr>
              <a:t>μέρ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 της </a:t>
            </a:r>
            <a:r>
              <a:rPr lang="el-GR" sz="2400" b="0" i="0" dirty="0" err="1">
                <a:solidFill>
                  <a:srgbClr val="000000"/>
                </a:solidFill>
                <a:effectLst/>
                <a:latin typeface="Arial" panose="020B0604020202020204" pitchFamily="34" charset="0"/>
                <a:cs typeface="Arial" panose="020B0604020202020204" pitchFamily="34" charset="0"/>
              </a:rPr>
              <a:t>κληρ</a:t>
            </a:r>
            <a:r>
              <a:rPr lang="en-GB" sz="2400" b="0" i="0" dirty="0" err="1">
                <a:solidFill>
                  <a:srgbClr val="000000"/>
                </a:solidFill>
                <a:effectLst/>
                <a:latin typeface="Arial" panose="020B0604020202020204" pitchFamily="34" charset="0"/>
                <a:cs typeface="Arial" panose="020B0604020202020204" pitchFamily="34" charset="0"/>
              </a:rPr>
              <a:t>ovo</a:t>
            </a:r>
            <a:r>
              <a:rPr lang="el-GR" sz="2400" b="0" i="0" dirty="0" err="1">
                <a:solidFill>
                  <a:srgbClr val="000000"/>
                </a:solidFill>
                <a:effectLst/>
                <a:latin typeface="Arial" panose="020B0604020202020204" pitchFamily="34" charset="0"/>
                <a:cs typeface="Arial" panose="020B0604020202020204" pitchFamily="34" charset="0"/>
              </a:rPr>
              <a:t>μιάς</a:t>
            </a:r>
            <a:r>
              <a:rPr lang="el-GR" sz="2400" b="0" i="0" dirty="0">
                <a:solidFill>
                  <a:srgbClr val="000000"/>
                </a:solidFill>
                <a:effectLst/>
                <a:latin typeface="Arial" panose="020B0604020202020204" pitchFamily="34" charset="0"/>
                <a:cs typeface="Arial" panose="020B0604020202020204" pitchFamily="34" charset="0"/>
              </a:rPr>
              <a:t> και </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ι μερίδες στις </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π</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ίες</a:t>
            </a:r>
            <a:r>
              <a:rPr lang="el-GR" sz="2400" b="0" i="0" dirty="0">
                <a:solidFill>
                  <a:srgbClr val="000000"/>
                </a:solidFill>
                <a:effectLst/>
                <a:latin typeface="Arial" panose="020B0604020202020204" pitchFamily="34" charset="0"/>
                <a:cs typeface="Arial" panose="020B0604020202020204" pitchFamily="34" charset="0"/>
              </a:rPr>
              <a:t> </a:t>
            </a:r>
            <a:r>
              <a:rPr lang="el-GR" sz="2400" b="0" i="0" dirty="0" err="1">
                <a:solidFill>
                  <a:srgbClr val="000000"/>
                </a:solidFill>
                <a:effectLst/>
                <a:latin typeface="Arial" panose="020B0604020202020204" pitchFamily="34" charset="0"/>
                <a:cs typeface="Arial" panose="020B0604020202020204" pitchFamily="34" charset="0"/>
              </a:rPr>
              <a:t>αυτ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ί </a:t>
            </a:r>
            <a:r>
              <a:rPr lang="el-GR" sz="2400" b="0" i="0" dirty="0" err="1">
                <a:solidFill>
                  <a:srgbClr val="000000"/>
                </a:solidFill>
                <a:effectLst/>
                <a:latin typeface="Arial" panose="020B0604020202020204" pitchFamily="34" charset="0"/>
                <a:cs typeface="Arial" panose="020B0604020202020204" pitchFamily="34" charset="0"/>
              </a:rPr>
              <a:t>δικαι</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ύ</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err="1">
                <a:solidFill>
                  <a:srgbClr val="000000"/>
                </a:solidFill>
                <a:effectLst/>
                <a:latin typeface="Arial" panose="020B0604020202020204" pitchFamily="34" charset="0"/>
                <a:cs typeface="Arial" panose="020B0604020202020204" pitchFamily="34" charset="0"/>
              </a:rPr>
              <a:t>ται</a:t>
            </a:r>
            <a:r>
              <a:rPr lang="el-GR" sz="2400" b="0" i="0" dirty="0">
                <a:solidFill>
                  <a:srgbClr val="000000"/>
                </a:solidFill>
                <a:effectLst/>
                <a:latin typeface="Arial" panose="020B0604020202020204" pitchFamily="34" charset="0"/>
                <a:cs typeface="Arial" panose="020B0604020202020204" pitchFamily="34" charset="0"/>
              </a:rPr>
              <a:t>, α</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err="1">
                <a:solidFill>
                  <a:srgbClr val="000000"/>
                </a:solidFill>
                <a:effectLst/>
                <a:latin typeface="Arial" panose="020B0604020202020204" pitchFamily="34" charset="0"/>
                <a:cs typeface="Arial" panose="020B0604020202020204" pitchFamily="34" charset="0"/>
              </a:rPr>
              <a:t>εί</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αι </a:t>
            </a:r>
            <a:r>
              <a:rPr lang="el-GR" sz="2400" b="0" i="0" dirty="0" err="1">
                <a:solidFill>
                  <a:srgbClr val="000000"/>
                </a:solidFill>
                <a:effectLst/>
                <a:latin typeface="Arial" panose="020B0604020202020204" pitchFamily="34" charset="0"/>
                <a:cs typeface="Arial" panose="020B0604020202020204" pitchFamily="34" charset="0"/>
              </a:rPr>
              <a:t>περισσότερ</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ι από έ</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ας, </a:t>
            </a:r>
            <a:r>
              <a:rPr lang="el-GR" sz="2400" b="0" i="0" dirty="0" err="1">
                <a:solidFill>
                  <a:srgbClr val="000000"/>
                </a:solidFill>
                <a:effectLst/>
                <a:latin typeface="Arial" panose="020B0604020202020204" pitchFamily="34" charset="0"/>
                <a:cs typeface="Arial" panose="020B0604020202020204" pitchFamily="34" charset="0"/>
              </a:rPr>
              <a:t>εί</a:t>
            </a:r>
            <a:r>
              <a:rPr lang="en-GB" sz="2400" b="0" i="0" dirty="0">
                <a:solidFill>
                  <a:srgbClr val="000000"/>
                </a:solidFill>
                <a:effectLst/>
                <a:latin typeface="Arial" panose="020B0604020202020204" pitchFamily="34" charset="0"/>
                <a:cs typeface="Arial" panose="020B0604020202020204" pitchFamily="34" charset="0"/>
              </a:rPr>
              <a:t>v</a:t>
            </a:r>
            <a:r>
              <a:rPr lang="el-GR" sz="2400" b="0" i="0" dirty="0">
                <a:solidFill>
                  <a:srgbClr val="000000"/>
                </a:solidFill>
                <a:effectLst/>
                <a:latin typeface="Arial" panose="020B0604020202020204" pitchFamily="34" charset="0"/>
                <a:cs typeface="Arial" panose="020B0604020202020204" pitchFamily="34" charset="0"/>
              </a:rPr>
              <a:t>αι όπως </a:t>
            </a:r>
            <a:r>
              <a:rPr lang="el-GR" sz="2400" b="0" i="0" dirty="0" err="1">
                <a:solidFill>
                  <a:srgbClr val="000000"/>
                </a:solidFill>
                <a:effectLst/>
                <a:latin typeface="Arial" panose="020B0604020202020204" pitchFamily="34" charset="0"/>
                <a:cs typeface="Arial" panose="020B0604020202020204" pitchFamily="34" charset="0"/>
              </a:rPr>
              <a:t>καθ</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ρίζ</a:t>
            </a:r>
            <a:r>
              <a:rPr lang="en-GB" sz="2400" b="0" i="0" dirty="0" err="1">
                <a:solidFill>
                  <a:srgbClr val="000000"/>
                </a:solidFill>
                <a:effectLst/>
                <a:latin typeface="Arial" panose="020B0604020202020204" pitchFamily="34" charset="0"/>
                <a:cs typeface="Arial" panose="020B0604020202020204" pitchFamily="34" charset="0"/>
              </a:rPr>
              <a:t>ov</a:t>
            </a:r>
            <a:r>
              <a:rPr lang="el-GR" sz="2400" b="0" i="0" dirty="0" err="1">
                <a:solidFill>
                  <a:srgbClr val="000000"/>
                </a:solidFill>
                <a:effectLst/>
                <a:latin typeface="Arial" panose="020B0604020202020204" pitchFamily="34" charset="0"/>
                <a:cs typeface="Arial" panose="020B0604020202020204" pitchFamily="34" charset="0"/>
              </a:rPr>
              <a:t>ται</a:t>
            </a:r>
            <a:r>
              <a:rPr lang="el-GR" sz="2400" b="0" i="0" dirty="0">
                <a:solidFill>
                  <a:srgbClr val="000000"/>
                </a:solidFill>
                <a:effectLst/>
                <a:latin typeface="Arial" panose="020B0604020202020204" pitchFamily="34" charset="0"/>
                <a:cs typeface="Arial" panose="020B0604020202020204" pitchFamily="34" charset="0"/>
              </a:rPr>
              <a:t> στις </a:t>
            </a:r>
            <a:r>
              <a:rPr lang="el-GR" sz="2400" b="0" i="0" dirty="0" err="1">
                <a:solidFill>
                  <a:srgbClr val="000000"/>
                </a:solidFill>
                <a:effectLst/>
                <a:latin typeface="Arial" panose="020B0604020202020204" pitchFamily="34" charset="0"/>
                <a:cs typeface="Arial" panose="020B0604020202020204" pitchFamily="34" charset="0"/>
              </a:rPr>
              <a:t>διάφ</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ρες</a:t>
            </a:r>
            <a:r>
              <a:rPr lang="el-GR" sz="2400" b="0" i="0" dirty="0">
                <a:solidFill>
                  <a:srgbClr val="000000"/>
                </a:solidFill>
                <a:effectLst/>
                <a:latin typeface="Arial" panose="020B0604020202020204" pitchFamily="34" charset="0"/>
                <a:cs typeface="Arial" panose="020B0604020202020204" pitchFamily="34" charset="0"/>
              </a:rPr>
              <a:t> στήλες 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Πρώτ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 </a:t>
            </a:r>
            <a:r>
              <a:rPr lang="el-GR" sz="2400" b="0" i="0" dirty="0" err="1">
                <a:solidFill>
                  <a:srgbClr val="000000"/>
                </a:solidFill>
                <a:effectLst/>
                <a:latin typeface="Arial" panose="020B0604020202020204" pitchFamily="34" charset="0"/>
                <a:cs typeface="Arial" panose="020B0604020202020204" pitchFamily="34" charset="0"/>
              </a:rPr>
              <a:t>Παραρτήματ</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ς:</a:t>
            </a:r>
          </a:p>
          <a:p>
            <a:pPr marL="57150" indent="0" algn="just">
              <a:buNone/>
            </a:pPr>
            <a:r>
              <a:rPr lang="el-GR" sz="2400" b="0" i="0" dirty="0">
                <a:solidFill>
                  <a:srgbClr val="000000"/>
                </a:solidFill>
                <a:effectLst/>
                <a:latin typeface="Arial" panose="020B0604020202020204" pitchFamily="34" charset="0"/>
                <a:cs typeface="Arial" panose="020B0604020202020204" pitchFamily="34" charset="0"/>
              </a:rPr>
              <a:t>Ν</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είται</a:t>
            </a:r>
            <a:r>
              <a:rPr lang="el-GR" sz="2400" b="0" i="0" dirty="0">
                <a:solidFill>
                  <a:srgbClr val="000000"/>
                </a:solidFill>
                <a:effectLst/>
                <a:latin typeface="Arial" panose="020B0604020202020204" pitchFamily="34" charset="0"/>
                <a:cs typeface="Arial" panose="020B0604020202020204" pitchFamily="34" charset="0"/>
              </a:rPr>
              <a:t> ότι πρόσωπα μιας τάξης </a:t>
            </a:r>
            <a:r>
              <a:rPr lang="el-GR" sz="2400" b="0" i="0" dirty="0" err="1">
                <a:solidFill>
                  <a:srgbClr val="000000"/>
                </a:solidFill>
                <a:effectLst/>
                <a:latin typeface="Arial" panose="020B0604020202020204" pitchFamily="34" charset="0"/>
                <a:cs typeface="Arial" panose="020B0604020202020204" pitchFamily="34" charset="0"/>
              </a:rPr>
              <a:t>απ</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err="1">
                <a:solidFill>
                  <a:srgbClr val="000000"/>
                </a:solidFill>
                <a:effectLst/>
                <a:latin typeface="Arial" panose="020B0604020202020204" pitchFamily="34" charset="0"/>
                <a:cs typeface="Arial" panose="020B0604020202020204" pitchFamily="34" charset="0"/>
              </a:rPr>
              <a:t>κλεί</a:t>
            </a:r>
            <a:r>
              <a:rPr lang="en-GB" sz="2400" b="0" i="0" dirty="0">
                <a:solidFill>
                  <a:srgbClr val="000000"/>
                </a:solidFill>
                <a:effectLst/>
                <a:latin typeface="Arial" panose="020B0604020202020204" pitchFamily="34" charset="0"/>
                <a:cs typeface="Arial" panose="020B0604020202020204" pitchFamily="34" charset="0"/>
              </a:rPr>
              <a:t>o</a:t>
            </a:r>
            <a:r>
              <a:rPr lang="el-GR" sz="2400" b="0" i="0" dirty="0">
                <a:solidFill>
                  <a:srgbClr val="000000"/>
                </a:solidFill>
                <a:effectLst/>
                <a:latin typeface="Arial" panose="020B0604020202020204" pitchFamily="34" charset="0"/>
                <a:cs typeface="Arial" panose="020B0604020202020204" pitchFamily="34" charset="0"/>
              </a:rPr>
              <a:t>υ</a:t>
            </a:r>
            <a:r>
              <a:rPr lang="en-GB" sz="2400" b="0" i="0" dirty="0">
                <a:solidFill>
                  <a:srgbClr val="000000"/>
                </a:solidFill>
                <a:effectLst/>
                <a:latin typeface="Arial" panose="020B0604020202020204" pitchFamily="34" charset="0"/>
                <a:cs typeface="Arial" panose="020B0604020202020204" pitchFamily="34" charset="0"/>
              </a:rPr>
              <a:t>v </a:t>
            </a:r>
            <a:r>
              <a:rPr lang="el-GR" sz="2400" b="0" i="0" dirty="0">
                <a:solidFill>
                  <a:srgbClr val="000000"/>
                </a:solidFill>
                <a:effectLst/>
                <a:latin typeface="Arial" panose="020B0604020202020204" pitchFamily="34" charset="0"/>
                <a:cs typeface="Arial" panose="020B0604020202020204" pitchFamily="34" charset="0"/>
              </a:rPr>
              <a:t>πρόσωπα απώτερης.»</a:t>
            </a: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6550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spcAft>
                <a:spcPts val="800"/>
              </a:spcAft>
            </a:pPr>
            <a:endParaRPr lang="el-GR" sz="2000" b="0" i="0" dirty="0">
              <a:solidFill>
                <a:srgbClr val="000000"/>
              </a:solidFill>
              <a:effectLst/>
              <a:latin typeface="Arial" panose="020B0604020202020204" pitchFamily="34" charset="0"/>
              <a:cs typeface="Arial" panose="020B0604020202020204" pitchFamily="34" charset="0"/>
            </a:endParaRPr>
          </a:p>
          <a:p>
            <a:pPr algn="just">
              <a:spcAft>
                <a:spcPts val="800"/>
              </a:spcAft>
            </a:pPr>
            <a:r>
              <a:rPr lang="el-GR" sz="2000" b="0" i="0" dirty="0">
                <a:solidFill>
                  <a:srgbClr val="000000"/>
                </a:solidFill>
                <a:effectLst/>
                <a:latin typeface="Arial" panose="020B0604020202020204" pitchFamily="34" charset="0"/>
                <a:cs typeface="Arial" panose="020B0604020202020204" pitchFamily="34" charset="0"/>
              </a:rPr>
              <a:t>Το πρωτόδικο δικαστήριο παρέπεμψε σχετικά στην υπόθεση </a:t>
            </a:r>
            <a:r>
              <a:rPr lang="el-GR" sz="2000" b="1" i="1" dirty="0" err="1">
                <a:solidFill>
                  <a:srgbClr val="000000"/>
                </a:solidFill>
                <a:effectLst/>
                <a:latin typeface="Arial" panose="020B0604020202020204" pitchFamily="34" charset="0"/>
                <a:cs typeface="Arial" panose="020B0604020202020204" pitchFamily="34" charset="0"/>
              </a:rPr>
              <a:t>Antoniades</a:t>
            </a:r>
            <a:r>
              <a:rPr lang="el-GR" sz="2000" b="1" i="1" dirty="0">
                <a:solidFill>
                  <a:srgbClr val="000000"/>
                </a:solidFill>
                <a:effectLst/>
                <a:latin typeface="Arial" panose="020B0604020202020204" pitchFamily="34" charset="0"/>
                <a:cs typeface="Arial" panose="020B0604020202020204" pitchFamily="34" charset="0"/>
              </a:rPr>
              <a:t> and </a:t>
            </a:r>
            <a:r>
              <a:rPr lang="el-GR" sz="2000" b="1" i="1" dirty="0" err="1">
                <a:solidFill>
                  <a:srgbClr val="000000"/>
                </a:solidFill>
                <a:effectLst/>
                <a:latin typeface="Arial" panose="020B0604020202020204" pitchFamily="34" charset="0"/>
                <a:cs typeface="Arial" panose="020B0604020202020204" pitchFamily="34" charset="0"/>
              </a:rPr>
              <a:t>another</a:t>
            </a:r>
            <a:r>
              <a:rPr lang="el-GR" sz="2000" b="1" i="1" dirty="0">
                <a:solidFill>
                  <a:srgbClr val="000000"/>
                </a:solidFill>
                <a:effectLst/>
                <a:latin typeface="Arial" panose="020B0604020202020204" pitchFamily="34" charset="0"/>
                <a:cs typeface="Arial" panose="020B0604020202020204" pitchFamily="34" charset="0"/>
              </a:rPr>
              <a:t> v. </a:t>
            </a:r>
            <a:r>
              <a:rPr lang="el-GR" sz="2000" b="1" i="1" dirty="0" err="1">
                <a:solidFill>
                  <a:srgbClr val="000000"/>
                </a:solidFill>
                <a:effectLst/>
                <a:latin typeface="Arial" panose="020B0604020202020204" pitchFamily="34" charset="0"/>
                <a:cs typeface="Arial" panose="020B0604020202020204" pitchFamily="34" charset="0"/>
              </a:rPr>
              <a:t>Solomonidou</a:t>
            </a:r>
            <a:r>
              <a:rPr lang="el-GR" sz="2000" b="1" i="1" dirty="0">
                <a:solidFill>
                  <a:srgbClr val="000000"/>
                </a:solidFill>
                <a:effectLst/>
                <a:latin typeface="Arial" panose="020B0604020202020204" pitchFamily="34" charset="0"/>
                <a:cs typeface="Arial" panose="020B0604020202020204" pitchFamily="34" charset="0"/>
              </a:rPr>
              <a:t> </a:t>
            </a:r>
            <a:r>
              <a:rPr lang="el-GR" sz="2000" b="1" i="1" dirty="0">
                <a:solidFill>
                  <a:srgbClr val="000000"/>
                </a:solidFill>
                <a:effectLst/>
                <a:latin typeface="Arial" panose="020B0604020202020204" pitchFamily="34" charset="0"/>
                <a:cs typeface="Arial" panose="020B0604020202020204" pitchFamily="34" charset="0"/>
                <a:hlinkClick r:id="rId2"/>
              </a:rPr>
              <a:t>(1980) 1 CLR 441</a:t>
            </a:r>
            <a:r>
              <a:rPr lang="el-GR" sz="2000" b="1" i="1" dirty="0">
                <a:solidFill>
                  <a:srgbClr val="000000"/>
                </a:solidFill>
                <a:effectLst/>
                <a:latin typeface="Arial" panose="020B0604020202020204" pitchFamily="34" charset="0"/>
                <a:cs typeface="Arial" panose="020B0604020202020204" pitchFamily="34" charset="0"/>
              </a:rPr>
              <a:t>, </a:t>
            </a:r>
            <a:r>
              <a:rPr lang="el-GR" sz="2000" b="0" i="0" dirty="0">
                <a:solidFill>
                  <a:srgbClr val="000000"/>
                </a:solidFill>
                <a:effectLst/>
                <a:latin typeface="Arial" panose="020B0604020202020204" pitchFamily="34" charset="0"/>
                <a:cs typeface="Arial" panose="020B0604020202020204" pitchFamily="34" charset="0"/>
              </a:rPr>
              <a:t>στην οποία ο αποβιώσας, ο οποίος κατέλειπε σύζυγο και αδελφή, άφησε όλη του την περιουσία με διαθήκη στη σύζυγο του.  Η απαίτηση της αδελφής του για κληρονομικό μερίδιο απορρίφθηκε κατ'  έφεση, χωρίς όμως να αποφασιστεί ευθέως ότι η αδελφή δεν ήταν νόμιμη </a:t>
            </a:r>
            <a:r>
              <a:rPr lang="el-GR" sz="2000" b="0" i="0" dirty="0" err="1">
                <a:solidFill>
                  <a:srgbClr val="000000"/>
                </a:solidFill>
                <a:effectLst/>
                <a:latin typeface="Arial" panose="020B0604020202020204" pitchFamily="34" charset="0"/>
                <a:cs typeface="Arial" panose="020B0604020202020204" pitchFamily="34" charset="0"/>
              </a:rPr>
              <a:t>μεριδούχος</a:t>
            </a:r>
            <a:r>
              <a:rPr lang="el-GR" sz="2000" b="0" i="0" dirty="0">
                <a:solidFill>
                  <a:srgbClr val="000000"/>
                </a:solidFill>
                <a:effectLst/>
                <a:latin typeface="Arial" panose="020B0604020202020204" pitchFamily="34" charset="0"/>
                <a:cs typeface="Arial" panose="020B0604020202020204" pitchFamily="34" charset="0"/>
              </a:rPr>
              <a:t>.  Το Εφετείο βασίστηκε στην επιφύλαξη του εδαφίου (2) του άρθρου 41, σύμφωνα με την οποία ακόμα και το σύνολο της νόμιμης μοίρας μπορεί να κληροδοτηθεί στον επιζώντα σύζυγο αν δεν υπάρχουν </a:t>
            </a:r>
            <a:r>
              <a:rPr lang="el-GR" sz="2000" b="0" i="0" dirty="0" err="1">
                <a:solidFill>
                  <a:srgbClr val="000000"/>
                </a:solidFill>
                <a:effectLst/>
                <a:latin typeface="Arial" panose="020B0604020202020204" pitchFamily="34" charset="0"/>
                <a:cs typeface="Arial" panose="020B0604020202020204" pitchFamily="34" charset="0"/>
              </a:rPr>
              <a:t>κατιόντες</a:t>
            </a:r>
            <a:r>
              <a:rPr lang="el-GR" sz="2000" b="0" i="0" dirty="0">
                <a:solidFill>
                  <a:srgbClr val="000000"/>
                </a:solidFill>
                <a:effectLst/>
                <a:latin typeface="Arial" panose="020B0604020202020204" pitchFamily="34" charset="0"/>
                <a:cs typeface="Arial" panose="020B0604020202020204" pitchFamily="34" charset="0"/>
              </a:rPr>
              <a:t> ή γονείς.  Το ίδιο και στην υπόθεση </a:t>
            </a:r>
            <a:r>
              <a:rPr lang="el-GR" sz="2000" b="1" i="1" dirty="0" err="1">
                <a:solidFill>
                  <a:srgbClr val="000000"/>
                </a:solidFill>
                <a:effectLst/>
                <a:latin typeface="Arial" panose="020B0604020202020204" pitchFamily="34" charset="0"/>
                <a:cs typeface="Arial" panose="020B0604020202020204" pitchFamily="34" charset="0"/>
              </a:rPr>
              <a:t>Ιοαnnou</a:t>
            </a:r>
            <a:r>
              <a:rPr lang="el-GR" sz="2000" b="1" i="1" dirty="0">
                <a:solidFill>
                  <a:srgbClr val="000000"/>
                </a:solidFill>
                <a:effectLst/>
                <a:latin typeface="Arial" panose="020B0604020202020204" pitchFamily="34" charset="0"/>
                <a:cs typeface="Arial" panose="020B0604020202020204" pitchFamily="34" charset="0"/>
              </a:rPr>
              <a:t> and </a:t>
            </a:r>
            <a:r>
              <a:rPr lang="el-GR" sz="2000" b="1" i="1" dirty="0" err="1">
                <a:solidFill>
                  <a:srgbClr val="000000"/>
                </a:solidFill>
                <a:effectLst/>
                <a:latin typeface="Arial" panose="020B0604020202020204" pitchFamily="34" charset="0"/>
                <a:cs typeface="Arial" panose="020B0604020202020204" pitchFamily="34" charset="0"/>
              </a:rPr>
              <a:t>others</a:t>
            </a:r>
            <a:r>
              <a:rPr lang="el-GR" sz="2000" b="1" i="1" dirty="0">
                <a:solidFill>
                  <a:srgbClr val="000000"/>
                </a:solidFill>
                <a:effectLst/>
                <a:latin typeface="Arial" panose="020B0604020202020204" pitchFamily="34" charset="0"/>
                <a:cs typeface="Arial" panose="020B0604020202020204" pitchFamily="34" charset="0"/>
              </a:rPr>
              <a:t> v. </a:t>
            </a:r>
            <a:r>
              <a:rPr lang="el-GR" sz="2000" b="1" i="1" dirty="0" err="1">
                <a:solidFill>
                  <a:srgbClr val="000000"/>
                </a:solidFill>
                <a:effectLst/>
                <a:latin typeface="Arial" panose="020B0604020202020204" pitchFamily="34" charset="0"/>
                <a:cs typeface="Arial" panose="020B0604020202020204" pitchFamily="34" charset="0"/>
              </a:rPr>
              <a:t>Marcou</a:t>
            </a:r>
            <a:r>
              <a:rPr lang="el-GR" sz="2000" b="1" i="1" dirty="0">
                <a:solidFill>
                  <a:srgbClr val="000000"/>
                </a:solidFill>
                <a:effectLst/>
                <a:latin typeface="Arial" panose="020B0604020202020204" pitchFamily="34" charset="0"/>
                <a:cs typeface="Arial" panose="020B0604020202020204" pitchFamily="34" charset="0"/>
              </a:rPr>
              <a:t> </a:t>
            </a:r>
            <a:r>
              <a:rPr lang="el-GR" sz="2000" b="1" i="1" dirty="0">
                <a:solidFill>
                  <a:srgbClr val="000000"/>
                </a:solidFill>
                <a:effectLst/>
                <a:latin typeface="Arial" panose="020B0604020202020204" pitchFamily="34" charset="0"/>
                <a:cs typeface="Arial" panose="020B0604020202020204" pitchFamily="34" charset="0"/>
                <a:hlinkClick r:id="rId3"/>
              </a:rPr>
              <a:t>(1981) 1 CLR 349</a:t>
            </a:r>
            <a:r>
              <a:rPr lang="el-GR" sz="2000" b="1" i="1" dirty="0">
                <a:solidFill>
                  <a:srgbClr val="000000"/>
                </a:solidFill>
                <a:effectLst/>
                <a:latin typeface="Arial" panose="020B0604020202020204" pitchFamily="34" charset="0"/>
                <a:cs typeface="Arial" panose="020B0604020202020204" pitchFamily="34" charset="0"/>
              </a:rPr>
              <a:t>,</a:t>
            </a:r>
            <a:r>
              <a:rPr lang="el-GR" sz="2000" b="0" i="0" dirty="0">
                <a:solidFill>
                  <a:srgbClr val="000000"/>
                </a:solidFill>
                <a:effectLst/>
                <a:latin typeface="Arial" panose="020B0604020202020204" pitchFamily="34" charset="0"/>
                <a:cs typeface="Arial" panose="020B0604020202020204" pitchFamily="34" charset="0"/>
              </a:rPr>
              <a:t> όπου ο αποβιώσας άφησε όλη του την περιουσία στη σύζυγο του, ενώ είχε ανίψια.  Παρομοίως αποφασίστηκε ότι η σύζυγος εδικαιούτο το σύνολο της περιουσίας ως η μόνη κληρονόμος με βάση τη διαθήκη,  αλλά και πάλι με αναφορά στην εν λόγω επιφύλαξη.  </a:t>
            </a:r>
          </a:p>
          <a:p>
            <a:pPr marL="0" indent="0" algn="just">
              <a:spcAft>
                <a:spcPts val="800"/>
              </a:spcAft>
              <a:buNone/>
            </a:pPr>
            <a:endParaRPr lang="el-GR" sz="2000" b="0" i="0" dirty="0">
              <a:solidFill>
                <a:srgbClr val="000000"/>
              </a:solidFill>
              <a:effectLst/>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5219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rmAutofit/>
          </a:bodyPr>
          <a:lstStyle/>
          <a:p>
            <a:pPr algn="just"/>
            <a:r>
              <a:rPr lang="el-GR" sz="2000" b="0" i="0" dirty="0">
                <a:solidFill>
                  <a:srgbClr val="000000"/>
                </a:solidFill>
                <a:effectLst/>
                <a:latin typeface="Arial" panose="020B0604020202020204" pitchFamily="34" charset="0"/>
              </a:rPr>
              <a:t>Εν προκειμένω ο αποβιώσας διέθεσε το σύνολο της κληρονομιάς του, ενώ υπήρχε περιορισμός με βάση το άρθρο 41(1)(β) υπέρ της μητέρας του εφόσον δεν άφησε σύζυγο ή τέκνα ή </a:t>
            </a:r>
            <a:r>
              <a:rPr lang="el-GR" sz="2000" b="0" i="0" dirty="0" err="1">
                <a:solidFill>
                  <a:srgbClr val="000000"/>
                </a:solidFill>
                <a:effectLst/>
                <a:latin typeface="Arial" panose="020B0604020202020204" pitchFamily="34" charset="0"/>
              </a:rPr>
              <a:t>κατιόντες</a:t>
            </a:r>
            <a:r>
              <a:rPr lang="el-GR" sz="2000" b="0" i="0" dirty="0">
                <a:solidFill>
                  <a:srgbClr val="000000"/>
                </a:solidFill>
                <a:effectLst/>
                <a:latin typeface="Arial" panose="020B0604020202020204" pitchFamily="34" charset="0"/>
              </a:rPr>
              <a:t> τέκνων.  </a:t>
            </a:r>
            <a:r>
              <a:rPr lang="el-GR" sz="2000" b="0" i="0" u="sng" dirty="0">
                <a:solidFill>
                  <a:srgbClr val="000000"/>
                </a:solidFill>
                <a:effectLst/>
                <a:latin typeface="Arial" panose="020B0604020202020204" pitchFamily="34" charset="0"/>
              </a:rPr>
              <a:t>Η παράβαση τέτοιου περιορισμού δεν καθιστά τη διαθήκη άκυρη, αλλά η καθ'  υπέρβαση διάθεση μειώνεται και αποκόπτεται αναλόγως ώστε να περιοριστεί στο διαθέσιμο μέρος της κληρονομιάς (άρθρο 41(2)), εκτός εάν το καθ'  υπέρβαση μέρος, το οποίο δυνατόν να ανέρχεται μέχρι του συνόλου της νόμιμης μοίρας, κληροδοτήθηκε στον επιζώντα σύζυγο και δεν υπάρχουν </a:t>
            </a:r>
            <a:r>
              <a:rPr lang="el-GR" sz="2000" b="0" i="0" u="sng" dirty="0" err="1">
                <a:solidFill>
                  <a:srgbClr val="000000"/>
                </a:solidFill>
                <a:effectLst/>
                <a:latin typeface="Arial" panose="020B0604020202020204" pitchFamily="34" charset="0"/>
              </a:rPr>
              <a:t>κατιόντες</a:t>
            </a:r>
            <a:r>
              <a:rPr lang="el-GR" sz="2000" b="0" i="0" u="sng" dirty="0">
                <a:solidFill>
                  <a:srgbClr val="000000"/>
                </a:solidFill>
                <a:effectLst/>
                <a:latin typeface="Arial" panose="020B0604020202020204" pitchFamily="34" charset="0"/>
              </a:rPr>
              <a:t> ή γονείς (επιφύλαξη άρθρου 41(2)) (</a:t>
            </a:r>
            <a:r>
              <a:rPr lang="en-US" sz="2000" b="0" i="1" u="sng" dirty="0" err="1">
                <a:solidFill>
                  <a:srgbClr val="000000"/>
                </a:solidFill>
                <a:effectLst/>
                <a:latin typeface="Arial" panose="020B0604020202020204" pitchFamily="34" charset="0"/>
              </a:rPr>
              <a:t>Antoniades</a:t>
            </a:r>
            <a:r>
              <a:rPr lang="en-US" sz="2000" b="0" i="1" u="sng" dirty="0">
                <a:solidFill>
                  <a:srgbClr val="000000"/>
                </a:solidFill>
                <a:effectLst/>
                <a:latin typeface="Arial" panose="020B0604020202020204" pitchFamily="34" charset="0"/>
              </a:rPr>
              <a:t> and another </a:t>
            </a:r>
            <a:r>
              <a:rPr lang="el-GR" sz="2000" b="0" i="0" u="sng" dirty="0">
                <a:solidFill>
                  <a:srgbClr val="000000"/>
                </a:solidFill>
                <a:effectLst/>
                <a:latin typeface="Arial" panose="020B0604020202020204" pitchFamily="34" charset="0"/>
              </a:rPr>
              <a:t>(ανωτέρω) και </a:t>
            </a:r>
            <a:r>
              <a:rPr lang="el-GR" sz="2000" b="0" i="1" u="sng" dirty="0" err="1">
                <a:solidFill>
                  <a:srgbClr val="000000"/>
                </a:solidFill>
                <a:effectLst/>
                <a:latin typeface="Arial" panose="020B0604020202020204" pitchFamily="34" charset="0"/>
              </a:rPr>
              <a:t>Ιοα</a:t>
            </a:r>
            <a:r>
              <a:rPr lang="en-US" sz="2000" b="0" i="1" u="sng" dirty="0" err="1">
                <a:solidFill>
                  <a:srgbClr val="000000"/>
                </a:solidFill>
                <a:effectLst/>
                <a:latin typeface="Arial" panose="020B0604020202020204" pitchFamily="34" charset="0"/>
              </a:rPr>
              <a:t>nnou</a:t>
            </a:r>
            <a:r>
              <a:rPr lang="en-US" sz="2000" b="0" i="1" u="sng" dirty="0">
                <a:solidFill>
                  <a:srgbClr val="000000"/>
                </a:solidFill>
                <a:effectLst/>
                <a:latin typeface="Arial" panose="020B0604020202020204" pitchFamily="34" charset="0"/>
              </a:rPr>
              <a:t> and others </a:t>
            </a:r>
            <a:r>
              <a:rPr lang="el-GR" sz="2000" b="0" i="0" u="sng" dirty="0">
                <a:solidFill>
                  <a:srgbClr val="000000"/>
                </a:solidFill>
                <a:effectLst/>
                <a:latin typeface="Arial" panose="020B0604020202020204" pitchFamily="34" charset="0"/>
              </a:rPr>
              <a:t>(ανωτέρω)). </a:t>
            </a:r>
            <a:r>
              <a:rPr lang="el-GR" sz="2000" b="0" i="0" dirty="0">
                <a:solidFill>
                  <a:srgbClr val="000000"/>
                </a:solidFill>
                <a:effectLst/>
                <a:latin typeface="Arial" panose="020B0604020202020204" pitchFamily="34" charset="0"/>
              </a:rPr>
              <a:t>Εδώ δεν επρόκειτο για διάθεση σε επιζώντα σύζυγο ώστε να βρίσκει εφαρμογή η επιφύλαξη αυτή, υπήρχε όμως γονέας ο οποίος και ήταν το μόνο πρόσωπο, το οποίο κατά τον χρόνο του θανάτου, θα μπορούσε να έχει παράπονο και δικαίωμα να ζητήσει μείωση και περικοπή, ώστε η διαθήκη να περιοριστεί στο διαθέσιμο μέρος της κληρονομίας.  Ήταν η μητέρα του αποβιώσαντος η οποία ήταν η μόνη </a:t>
            </a:r>
            <a:r>
              <a:rPr lang="en-US" sz="2000" b="0" i="0" dirty="0">
                <a:solidFill>
                  <a:srgbClr val="000000"/>
                </a:solidFill>
                <a:effectLst/>
                <a:latin typeface="Arial" panose="020B0604020202020204" pitchFamily="34" charset="0"/>
              </a:rPr>
              <a:t>in </a:t>
            </a:r>
            <a:r>
              <a:rPr lang="en-US" sz="2000" b="0" i="0" dirty="0" err="1">
                <a:solidFill>
                  <a:srgbClr val="000000"/>
                </a:solidFill>
                <a:effectLst/>
                <a:latin typeface="Arial" panose="020B0604020202020204" pitchFamily="34" charset="0"/>
              </a:rPr>
              <a:t>concreto</a:t>
            </a:r>
            <a:r>
              <a:rPr lang="en-US" sz="2000" b="0" i="0" dirty="0">
                <a:solidFill>
                  <a:srgbClr val="000000"/>
                </a:solidFill>
                <a:effectLst/>
                <a:latin typeface="Arial" panose="020B0604020202020204" pitchFamily="34" charset="0"/>
              </a:rPr>
              <a:t> </a:t>
            </a:r>
            <a:r>
              <a:rPr lang="el-GR" sz="2000" b="0" i="0" dirty="0">
                <a:solidFill>
                  <a:srgbClr val="000000"/>
                </a:solidFill>
                <a:effectLst/>
                <a:latin typeface="Arial" panose="020B0604020202020204" pitchFamily="34" charset="0"/>
              </a:rPr>
              <a:t>νόμιμη </a:t>
            </a:r>
            <a:r>
              <a:rPr lang="el-GR" sz="2000" b="0" i="0" dirty="0" err="1">
                <a:solidFill>
                  <a:srgbClr val="000000"/>
                </a:solidFill>
                <a:effectLst/>
                <a:latin typeface="Arial" panose="020B0604020202020204" pitchFamily="34" charset="0"/>
              </a:rPr>
              <a:t>μεριδούχος</a:t>
            </a:r>
            <a:r>
              <a:rPr lang="el-GR" sz="2000" b="0" i="0" dirty="0">
                <a:solidFill>
                  <a:srgbClr val="000000"/>
                </a:solidFill>
                <a:effectLst/>
                <a:latin typeface="Arial" panose="020B0604020202020204" pitchFamily="34" charset="0"/>
              </a:rPr>
              <a:t> και τέτοιο δικαίωμα το αποποιήθηκε και μάλιστα το αποποιήθηκε ρητά προς όφελος των κληροδόχων που κατονομάζονται στη διαθήκη.</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833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spcAft>
                <a:spcPts val="800"/>
              </a:spcAft>
            </a:pPr>
            <a:r>
              <a:rPr lang="el-GR" sz="2400" b="0" i="0" dirty="0">
                <a:solidFill>
                  <a:srgbClr val="000000"/>
                </a:solidFill>
                <a:effectLst/>
                <a:latin typeface="Arial" panose="020B0604020202020204" pitchFamily="34" charset="0"/>
                <a:cs typeface="Arial" panose="020B0604020202020204" pitchFamily="34" charset="0"/>
              </a:rPr>
              <a:t>Το ερώτημα συνεπώς που εν τέλει τίθεται είναι το κατά πόσον το δικαίωμα της νόμιμης μοίρας που είχε η μητέρα και δεν το άσκησε </a:t>
            </a:r>
            <a:r>
              <a:rPr lang="el-GR" sz="2400" b="0" i="0" dirty="0" err="1">
                <a:solidFill>
                  <a:srgbClr val="000000"/>
                </a:solidFill>
                <a:effectLst/>
                <a:latin typeface="Arial" panose="020B0604020202020204" pitchFamily="34" charset="0"/>
                <a:cs typeface="Arial" panose="020B0604020202020204" pitchFamily="34" charset="0"/>
              </a:rPr>
              <a:t>αποσβέννυται</a:t>
            </a:r>
            <a:r>
              <a:rPr lang="el-GR" sz="2400" b="0" i="0" dirty="0">
                <a:solidFill>
                  <a:srgbClr val="000000"/>
                </a:solidFill>
                <a:effectLst/>
                <a:latin typeface="Arial" panose="020B0604020202020204" pitchFamily="34" charset="0"/>
                <a:cs typeface="Arial" panose="020B0604020202020204" pitchFamily="34" charset="0"/>
              </a:rPr>
              <a:t> λόγω της αποποίησης, ή διατηρείται και μπορεί να ασκηθεί από τα αδέλφια, που μαζί με τη μητέρα, ανήκουν στη δεύτερη τάξης της εξ αδιαθέτου διαδοχής. </a:t>
            </a:r>
          </a:p>
          <a:p>
            <a:pPr algn="just">
              <a:spcAft>
                <a:spcPts val="800"/>
              </a:spcAft>
            </a:pPr>
            <a:r>
              <a:rPr lang="el-GR" sz="2400" b="0" i="0" dirty="0">
                <a:solidFill>
                  <a:srgbClr val="000000"/>
                </a:solidFill>
                <a:effectLst/>
                <a:latin typeface="Arial" panose="020B0604020202020204" pitchFamily="34" charset="0"/>
                <a:cs typeface="Arial" panose="020B0604020202020204" pitchFamily="34" charset="0"/>
              </a:rPr>
              <a:t>Η παραίτηση από τη νόμιμη μοίρα δεν ρυθμίζεται από το δικό μας Νόμο. Στην Ελλάδα, στο άρθρο 1826 ΑΚ ορίζεται ότι σε περίπτωση παραίτησης, το δικαίωμα της νόμιμης μοίρας ασκούν οι </a:t>
            </a:r>
            <a:r>
              <a:rPr lang="el-GR" sz="2400" b="0" i="0" dirty="0" err="1">
                <a:solidFill>
                  <a:srgbClr val="000000"/>
                </a:solidFill>
                <a:effectLst/>
                <a:latin typeface="Arial" panose="020B0604020202020204" pitchFamily="34" charset="0"/>
                <a:cs typeface="Arial" panose="020B0604020202020204" pitchFamily="34" charset="0"/>
              </a:rPr>
              <a:t>μεριδούχοι</a:t>
            </a:r>
            <a:r>
              <a:rPr lang="el-GR" sz="2400" b="0" i="0" dirty="0">
                <a:solidFill>
                  <a:srgbClr val="000000"/>
                </a:solidFill>
                <a:effectLst/>
                <a:latin typeface="Arial" panose="020B0604020202020204" pitchFamily="34" charset="0"/>
                <a:cs typeface="Arial" panose="020B0604020202020204" pitchFamily="34" charset="0"/>
              </a:rPr>
              <a:t> που έρχονται στη θέση του </a:t>
            </a:r>
            <a:r>
              <a:rPr lang="el-GR" sz="2400" b="0" i="0" dirty="0" err="1">
                <a:solidFill>
                  <a:srgbClr val="000000"/>
                </a:solidFill>
                <a:effectLst/>
                <a:latin typeface="Arial" panose="020B0604020202020204" pitchFamily="34" charset="0"/>
                <a:cs typeface="Arial" panose="020B0604020202020204" pitchFamily="34" charset="0"/>
              </a:rPr>
              <a:t>μεριδούχου</a:t>
            </a:r>
            <a:r>
              <a:rPr lang="el-GR" sz="2400" b="0" i="0" dirty="0">
                <a:solidFill>
                  <a:srgbClr val="000000"/>
                </a:solidFill>
                <a:effectLst/>
                <a:latin typeface="Arial" panose="020B0604020202020204" pitchFamily="34" charset="0"/>
                <a:cs typeface="Arial" panose="020B0604020202020204" pitchFamily="34" charset="0"/>
              </a:rPr>
              <a:t> που παραιτήθηκε, κατά τη σειρά της εξ αδιαθέτου διαδοχής. Δηλαδή το δικαίωμα παραμένει μεν, αλλά περιορίζεται μεταξύ </a:t>
            </a:r>
            <a:r>
              <a:rPr lang="el-GR" sz="2400" b="0" i="0" dirty="0" err="1">
                <a:solidFill>
                  <a:srgbClr val="000000"/>
                </a:solidFill>
                <a:effectLst/>
                <a:latin typeface="Arial" panose="020B0604020202020204" pitchFamily="34" charset="0"/>
                <a:cs typeface="Arial" panose="020B0604020202020204" pitchFamily="34" charset="0"/>
              </a:rPr>
              <a:t>μεριδούχων</a:t>
            </a:r>
            <a:r>
              <a:rPr lang="el-GR" sz="2400" b="0" i="0" dirty="0">
                <a:solidFill>
                  <a:srgbClr val="000000"/>
                </a:solidFill>
                <a:effectLst/>
                <a:latin typeface="Arial" panose="020B0604020202020204" pitchFamily="34" charset="0"/>
                <a:cs typeface="Arial" panose="020B0604020202020204" pitchFamily="34" charset="0"/>
              </a:rPr>
              <a:t> που τυχόν ακολουθούν. </a:t>
            </a: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561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6C8FE-076A-E012-A82F-6844B032C807}"/>
              </a:ext>
            </a:extLst>
          </p:cNvPr>
          <p:cNvSpPr>
            <a:spLocks noGrp="1"/>
          </p:cNvSpPr>
          <p:nvPr>
            <p:ph type="title"/>
          </p:nvPr>
        </p:nvSpPr>
        <p:spPr/>
        <p:txBody>
          <a:bodyPr/>
          <a:lstStyle/>
          <a:p>
            <a:r>
              <a:rPr lang="el-GR" b="1" dirty="0"/>
              <a:t>ΚΛΗΡΟΝΟΜΙΚΟ ΔΙΚΑΙΟ</a:t>
            </a:r>
            <a:endParaRPr lang="en-GB" b="1" dirty="0"/>
          </a:p>
        </p:txBody>
      </p:sp>
      <p:sp>
        <p:nvSpPr>
          <p:cNvPr id="3" name="Content Placeholder 2">
            <a:extLst>
              <a:ext uri="{FF2B5EF4-FFF2-40B4-BE49-F238E27FC236}">
                <a16:creationId xmlns:a16="http://schemas.microsoft.com/office/drawing/2014/main" id="{38184516-88F1-3892-EE9F-EE60164608F2}"/>
              </a:ext>
            </a:extLst>
          </p:cNvPr>
          <p:cNvSpPr>
            <a:spLocks noGrp="1"/>
          </p:cNvSpPr>
          <p:nvPr>
            <p:ph idx="1"/>
          </p:nvPr>
        </p:nvSpPr>
        <p:spPr/>
        <p:txBody>
          <a:bodyPr>
            <a:noAutofit/>
          </a:bodyPr>
          <a:lstStyle/>
          <a:p>
            <a:pPr marL="0" indent="0" algn="just">
              <a:lnSpc>
                <a:spcPct val="150000"/>
              </a:lnSpc>
              <a:buNone/>
            </a:pPr>
            <a:endParaRPr lang="en-GB" sz="2000" b="1" dirty="0">
              <a:solidFill>
                <a:srgbClr val="000000"/>
              </a:solidFill>
              <a:effectLst/>
              <a:latin typeface="Arial" panose="020B0604020202020204" pitchFamily="34" charset="0"/>
              <a:ea typeface="Times New Roman" panose="02020603050405020304" pitchFamily="18" charset="0"/>
            </a:endParaRPr>
          </a:p>
          <a:p>
            <a:pPr algn="just">
              <a:lnSpc>
                <a:spcPct val="150000"/>
              </a:lnSpc>
            </a:pPr>
            <a:r>
              <a:rPr lang="el-GR" sz="2000" b="1" dirty="0">
                <a:solidFill>
                  <a:srgbClr val="000000"/>
                </a:solidFill>
                <a:effectLst/>
                <a:latin typeface="Arial" panose="020B0604020202020204" pitchFamily="34" charset="0"/>
                <a:ea typeface="Times New Roman" panose="02020603050405020304" pitchFamily="18" charset="0"/>
              </a:rPr>
              <a:t>Κληρονομικό Δίκαιο</a:t>
            </a:r>
            <a:r>
              <a:rPr lang="el-GR" sz="2000" dirty="0">
                <a:solidFill>
                  <a:srgbClr val="000000"/>
                </a:solidFill>
                <a:effectLst/>
                <a:latin typeface="Arial" panose="020B0604020202020204" pitchFamily="34" charset="0"/>
                <a:ea typeface="Times New Roman" panose="02020603050405020304" pitchFamily="18" charset="0"/>
              </a:rPr>
              <a:t> είναι ο Κλάδος του Ιδιωτικού Δικαίου που ρυθμίζει την επαγωγή (ή </a:t>
            </a:r>
            <a:r>
              <a:rPr lang="el-GR" sz="2000" dirty="0" err="1">
                <a:solidFill>
                  <a:srgbClr val="000000"/>
                </a:solidFill>
                <a:effectLst/>
                <a:latin typeface="Arial" panose="020B0604020202020204" pitchFamily="34" charset="0"/>
                <a:ea typeface="Times New Roman" panose="02020603050405020304" pitchFamily="18" charset="0"/>
              </a:rPr>
              <a:t>περιέλευση</a:t>
            </a:r>
            <a:r>
              <a:rPr lang="el-GR" sz="2000" dirty="0">
                <a:solidFill>
                  <a:srgbClr val="000000"/>
                </a:solidFill>
                <a:effectLst/>
                <a:latin typeface="Arial" panose="020B0604020202020204" pitchFamily="34" charset="0"/>
                <a:ea typeface="Times New Roman" panose="02020603050405020304" pitchFamily="18" charset="0"/>
              </a:rPr>
              <a:t>) των περιουσιακών έννομων σχέσεων του </a:t>
            </a:r>
            <a:r>
              <a:rPr lang="el-GR" sz="2000" b="1" dirty="0">
                <a:solidFill>
                  <a:srgbClr val="000000"/>
                </a:solidFill>
                <a:effectLst/>
                <a:latin typeface="Arial" panose="020B0604020202020204" pitchFamily="34" charset="0"/>
                <a:ea typeface="Times New Roman" panose="02020603050405020304" pitchFamily="18" charset="0"/>
              </a:rPr>
              <a:t>κληρονομουμένου αποβιώσαντα</a:t>
            </a:r>
            <a:r>
              <a:rPr lang="el-GR" sz="2000" dirty="0">
                <a:solidFill>
                  <a:srgbClr val="000000"/>
                </a:solidFill>
                <a:effectLst/>
                <a:latin typeface="Arial" panose="020B0604020202020204" pitchFamily="34" charset="0"/>
                <a:ea typeface="Times New Roman" panose="02020603050405020304" pitchFamily="18" charset="0"/>
              </a:rPr>
              <a:t> στα πρόσωπα που τον διαδέχονται ως φορείς των δικαιωμάτων και των υποχρεώσεων του, δηλαδή στους </a:t>
            </a:r>
            <a:r>
              <a:rPr lang="el-GR" sz="2000" b="1" dirty="0">
                <a:solidFill>
                  <a:srgbClr val="000000"/>
                </a:solidFill>
                <a:effectLst/>
                <a:latin typeface="Arial" panose="020B0604020202020204" pitchFamily="34" charset="0"/>
                <a:ea typeface="Times New Roman" panose="02020603050405020304" pitchFamily="18" charset="0"/>
              </a:rPr>
              <a:t>κληρονόμους του</a:t>
            </a:r>
            <a:r>
              <a:rPr lang="el-GR" sz="2000" dirty="0">
                <a:solidFill>
                  <a:srgbClr val="000000"/>
                </a:solidFill>
                <a:effectLst/>
                <a:latin typeface="Arial" panose="020B0604020202020204" pitchFamily="34" charset="0"/>
                <a:ea typeface="Times New Roman" panose="02020603050405020304" pitchFamily="18" charset="0"/>
              </a:rPr>
              <a:t>.</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r>
              <a:rPr lang="el-GR" sz="2000" dirty="0">
                <a:solidFill>
                  <a:srgbClr val="000000"/>
                </a:solidFill>
                <a:effectLst/>
                <a:latin typeface="Arial" panose="020B0604020202020204" pitchFamily="34" charset="0"/>
                <a:ea typeface="Times New Roman" panose="02020603050405020304" pitchFamily="18" charset="0"/>
              </a:rPr>
              <a:t>Πηγές του Κυπριακού Κληρονομικού Δικαίου αποτελούν η νομοθεσία (μείγμα Αγγλικού και Ρωμαϊκού Δικαίου), το Δίκαιο της Ευρωπαϊκής Ένωσης, οι Διεθνείς Συμβάσεις και η Νομολογία. </a:t>
            </a:r>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1670870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r>
              <a:rPr lang="el-GR" sz="2000" b="0" i="0" dirty="0">
                <a:solidFill>
                  <a:srgbClr val="000000"/>
                </a:solidFill>
                <a:effectLst/>
                <a:latin typeface="Arial" panose="020B0604020202020204" pitchFamily="34" charset="0"/>
                <a:cs typeface="Arial" panose="020B0604020202020204" pitchFamily="34" charset="0"/>
              </a:rPr>
              <a:t>Στην Κύπρο δεν υπάρχει ειδική πρόνοια.  Είναι ζήτημα ερμηνείας.  Όπως έχουμε ήδη αναφέρει το δίκαιο αναγνωρίζει καταρχάς την εξουσία ελεύθερης διάθεσης της περιουσίας, ως δικαίωμα και επιλογή του κληρονομούμενου.  </a:t>
            </a:r>
            <a:r>
              <a:rPr lang="el-GR" sz="2000" b="0" i="0" u="sng" dirty="0">
                <a:solidFill>
                  <a:srgbClr val="000000"/>
                </a:solidFill>
                <a:effectLst/>
                <a:latin typeface="Arial" panose="020B0604020202020204" pitchFamily="34" charset="0"/>
                <a:cs typeface="Arial" panose="020B0604020202020204" pitchFamily="34" charset="0"/>
              </a:rPr>
              <a:t>Η ελευθερία αυτή περιορίζεται στο βαθμό που είναι αναγκαίος για την προστασία και υποστήριξη της οικογένειας εν τη στενή </a:t>
            </a:r>
            <a:r>
              <a:rPr lang="el-GR" sz="2000" b="0" i="0" u="sng" dirty="0" err="1">
                <a:solidFill>
                  <a:srgbClr val="000000"/>
                </a:solidFill>
                <a:effectLst/>
                <a:latin typeface="Arial" panose="020B0604020202020204" pitchFamily="34" charset="0"/>
                <a:cs typeface="Arial" panose="020B0604020202020204" pitchFamily="34" charset="0"/>
              </a:rPr>
              <a:t>εννοία</a:t>
            </a:r>
            <a:r>
              <a:rPr lang="el-GR" sz="2000" b="0" i="0" u="sng" dirty="0">
                <a:solidFill>
                  <a:srgbClr val="000000"/>
                </a:solidFill>
                <a:effectLst/>
                <a:latin typeface="Arial" panose="020B0604020202020204" pitchFamily="34" charset="0"/>
                <a:cs typeface="Arial" panose="020B0604020202020204" pitchFamily="34" charset="0"/>
              </a:rPr>
              <a:t>, στην οποία δεν ανήκουν τα αδέλφια</a:t>
            </a:r>
            <a:r>
              <a:rPr lang="el-GR" sz="2000" b="0" i="0" dirty="0">
                <a:solidFill>
                  <a:srgbClr val="000000"/>
                </a:solidFill>
                <a:effectLst/>
                <a:latin typeface="Arial" panose="020B0604020202020204" pitchFamily="34" charset="0"/>
                <a:cs typeface="Arial" panose="020B0604020202020204" pitchFamily="34" charset="0"/>
              </a:rPr>
              <a:t>. Αυτό είναι το γενικότερο πνεύμα.  Εν προκειμένω, εάν η μητέρα δεν επιζούσε του κληρονομούμενου, αυτός θα μπορούσε να διαθέσει την κληρονομία του χωρίς κανένα περιορισμό, με βάση το άρθρο 41(1)(γ).  Συνεπώς η νόμιμη μοίρα </a:t>
            </a:r>
            <a:r>
              <a:rPr lang="en-US" sz="2000" b="0" i="0" dirty="0">
                <a:solidFill>
                  <a:srgbClr val="000000"/>
                </a:solidFill>
                <a:effectLst/>
                <a:latin typeface="Arial" panose="020B0604020202020204" pitchFamily="34" charset="0"/>
                <a:cs typeface="Arial" panose="020B0604020202020204" pitchFamily="34" charset="0"/>
              </a:rPr>
              <a:t>in </a:t>
            </a:r>
            <a:r>
              <a:rPr lang="en-US" sz="2000" b="0" i="0" dirty="0" err="1">
                <a:solidFill>
                  <a:srgbClr val="000000"/>
                </a:solidFill>
                <a:effectLst/>
                <a:latin typeface="Arial" panose="020B0604020202020204" pitchFamily="34" charset="0"/>
                <a:cs typeface="Arial" panose="020B0604020202020204" pitchFamily="34" charset="0"/>
              </a:rPr>
              <a:t>concreto</a:t>
            </a:r>
            <a:r>
              <a:rPr lang="el-GR" sz="2000" b="0" i="0" dirty="0">
                <a:solidFill>
                  <a:srgbClr val="000000"/>
                </a:solidFill>
                <a:effectLst/>
                <a:latin typeface="Arial" panose="020B0604020202020204" pitchFamily="34" charset="0"/>
                <a:cs typeface="Arial" panose="020B0604020202020204" pitchFamily="34" charset="0"/>
              </a:rPr>
              <a:t> αφορούσε τη μητέρα και μόνο.  Αυτή ήταν η «στενή οικογένεια» του αποβιώσαντος που ο Νόμος είχε σκοπό να προστατεύσει.  Αυτή ήταν το μόνο πρόσωπο που θα μπορούσε με αγωγή να διεκδικήσει την μείωση και περικοπή της διαθήκης στο διαθέσιμο μέρος της περιουσίας.  Οι πρόνοιες περί </a:t>
            </a:r>
            <a:r>
              <a:rPr lang="el-GR" sz="2000" b="0" i="0" dirty="0" err="1">
                <a:solidFill>
                  <a:srgbClr val="000000"/>
                </a:solidFill>
                <a:effectLst/>
                <a:latin typeface="Arial" panose="020B0604020202020204" pitchFamily="34" charset="0"/>
                <a:cs typeface="Arial" panose="020B0604020202020204" pitchFamily="34" charset="0"/>
              </a:rPr>
              <a:t>νομίμου</a:t>
            </a:r>
            <a:r>
              <a:rPr lang="el-GR" sz="2000" b="0" i="0" dirty="0">
                <a:solidFill>
                  <a:srgbClr val="000000"/>
                </a:solidFill>
                <a:effectLst/>
                <a:latin typeface="Arial" panose="020B0604020202020204" pitchFamily="34" charset="0"/>
                <a:cs typeface="Arial" panose="020B0604020202020204" pitchFamily="34" charset="0"/>
              </a:rPr>
              <a:t> μοίρας είναι αναγκαστικού δικαίου σε ότι αφορά τον διαθέτη, τούτο όμως δεν σημαίνει ότι ένας δικαιούχος δεν μπορεί να αποποιηθεί του δικαιώματος του.  Εφόσον η μητέρα εν προκειμένω αποποιήθηκε τέτοιας προστασίας, η νόμιμη μοίρα έχασε την έννοια και τον σκοπό της.  Εφαρμογή βρίσκει πλέον, </a:t>
            </a:r>
            <a:r>
              <a:rPr lang="el-GR" sz="2000" b="0" i="0" u="sng" dirty="0">
                <a:solidFill>
                  <a:srgbClr val="000000"/>
                </a:solidFill>
                <a:effectLst/>
                <a:latin typeface="Arial" panose="020B0604020202020204" pitchFamily="34" charset="0"/>
                <a:cs typeface="Arial" panose="020B0604020202020204" pitchFamily="34" charset="0"/>
              </a:rPr>
              <a:t>κατ'  αναλογία</a:t>
            </a:r>
            <a:r>
              <a:rPr lang="el-GR" sz="2000" b="0" i="0" dirty="0">
                <a:solidFill>
                  <a:srgbClr val="000000"/>
                </a:solidFill>
                <a:effectLst/>
                <a:latin typeface="Arial" panose="020B0604020202020204" pitchFamily="34" charset="0"/>
                <a:cs typeface="Arial" panose="020B0604020202020204" pitchFamily="34" charset="0"/>
              </a:rPr>
              <a:t>, το άρθρο 41(1)(γ).</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670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spcAft>
                <a:spcPts val="800"/>
              </a:spcAft>
            </a:pPr>
            <a:r>
              <a:rPr lang="el-GR" sz="2000" b="0" i="0" dirty="0">
                <a:solidFill>
                  <a:srgbClr val="000000"/>
                </a:solidFill>
                <a:effectLst/>
                <a:latin typeface="Arial" panose="020B0604020202020204" pitchFamily="34" charset="0"/>
                <a:cs typeface="Arial" panose="020B0604020202020204" pitchFamily="34" charset="0"/>
              </a:rPr>
              <a:t>Άλλο είναι το ζήτημα του άρθρου 46 που επικαλέστηκε ο </a:t>
            </a:r>
            <a:r>
              <a:rPr lang="el-GR" sz="2000" b="0" i="0" dirty="0" err="1">
                <a:solidFill>
                  <a:srgbClr val="000000"/>
                </a:solidFill>
                <a:effectLst/>
                <a:latin typeface="Arial" panose="020B0604020202020204" pitchFamily="34" charset="0"/>
                <a:cs typeface="Arial" panose="020B0604020202020204" pitchFamily="34" charset="0"/>
              </a:rPr>
              <a:t>ευπαίδευτος</a:t>
            </a:r>
            <a:r>
              <a:rPr lang="el-GR" sz="2000" b="0" i="0" dirty="0">
                <a:solidFill>
                  <a:srgbClr val="000000"/>
                </a:solidFill>
                <a:effectLst/>
                <a:latin typeface="Arial" panose="020B0604020202020204" pitchFamily="34" charset="0"/>
                <a:cs typeface="Arial" panose="020B0604020202020204" pitchFamily="34" charset="0"/>
              </a:rPr>
              <a:t> δικηγόρος του </a:t>
            </a:r>
            <a:r>
              <a:rPr lang="el-GR" sz="2000" b="0" i="0" dirty="0" err="1">
                <a:solidFill>
                  <a:srgbClr val="000000"/>
                </a:solidFill>
                <a:effectLst/>
                <a:latin typeface="Arial" panose="020B0604020202020204" pitchFamily="34" charset="0"/>
                <a:cs typeface="Arial" panose="020B0604020202020204" pitchFamily="34" charset="0"/>
              </a:rPr>
              <a:t>εφεσείοντα</a:t>
            </a:r>
            <a:r>
              <a:rPr lang="el-GR" sz="2000" b="0" i="0" dirty="0">
                <a:solidFill>
                  <a:srgbClr val="000000"/>
                </a:solidFill>
                <a:effectLst/>
                <a:latin typeface="Arial" panose="020B0604020202020204" pitchFamily="34" charset="0"/>
                <a:cs typeface="Arial" panose="020B0604020202020204" pitchFamily="34" charset="0"/>
              </a:rPr>
              <a:t>, με το οποίο ρυθμίζεται η εξ αδιαθέτου διαδοχή στο μη διαθέσιμο μέρος της κληρονομιάς και στο τυχόν αδιάθετο μέρος της κληρονομιάς.  Εάν ο αποβιώσας εν προκειμένω δεν άφηνε διαθήκη ή δεν διέθετε ολόκληρη την κληρονομιά του με τη διαθήκη, τότε είναι που ο </a:t>
            </a:r>
            <a:r>
              <a:rPr lang="el-GR" sz="2000" b="0" i="0" dirty="0" err="1">
                <a:solidFill>
                  <a:srgbClr val="000000"/>
                </a:solidFill>
                <a:effectLst/>
                <a:latin typeface="Arial" panose="020B0604020202020204" pitchFamily="34" charset="0"/>
                <a:cs typeface="Arial" panose="020B0604020202020204" pitchFamily="34" charset="0"/>
              </a:rPr>
              <a:t>εφεσείων</a:t>
            </a:r>
            <a:r>
              <a:rPr lang="el-GR" sz="2000" b="0" i="0" dirty="0">
                <a:solidFill>
                  <a:srgbClr val="000000"/>
                </a:solidFill>
                <a:effectLst/>
                <a:latin typeface="Arial" panose="020B0604020202020204" pitchFamily="34" charset="0"/>
                <a:cs typeface="Arial" panose="020B0604020202020204" pitchFamily="34" charset="0"/>
              </a:rPr>
              <a:t>, ως αδελφός, θα </a:t>
            </a:r>
            <a:r>
              <a:rPr lang="el-GR" sz="2000" b="0" i="0" dirty="0" err="1">
                <a:solidFill>
                  <a:srgbClr val="000000"/>
                </a:solidFill>
                <a:effectLst/>
                <a:latin typeface="Arial" panose="020B0604020202020204" pitchFamily="34" charset="0"/>
                <a:cs typeface="Arial" panose="020B0604020202020204" pitchFamily="34" charset="0"/>
              </a:rPr>
              <a:t>εκαλείτο</a:t>
            </a:r>
            <a:r>
              <a:rPr lang="el-GR" sz="2000" b="0" i="0" dirty="0">
                <a:solidFill>
                  <a:srgbClr val="000000"/>
                </a:solidFill>
                <a:effectLst/>
                <a:latin typeface="Arial" panose="020B0604020202020204" pitchFamily="34" charset="0"/>
                <a:cs typeface="Arial" panose="020B0604020202020204" pitchFamily="34" charset="0"/>
              </a:rPr>
              <a:t> επί του μη διαθέσιμου ή του τυχόν αδιάθετου μέρους της κληρονομίας ως εξ αδιαθέτου κληρονόμος μαζί με τους υπόλοιπους συγγενείς της δεύτερης τάξης, κατά τον τρόπο που έχει εξηγηθεί στην </a:t>
            </a:r>
            <a:r>
              <a:rPr lang="el-GR" sz="2000" b="1" i="1" dirty="0" err="1">
                <a:solidFill>
                  <a:srgbClr val="000000"/>
                </a:solidFill>
                <a:effectLst/>
                <a:latin typeface="Arial" panose="020B0604020202020204" pitchFamily="34" charset="0"/>
                <a:cs typeface="Arial" panose="020B0604020202020204" pitchFamily="34" charset="0"/>
              </a:rPr>
              <a:t>Καμηλάρη</a:t>
            </a:r>
            <a:r>
              <a:rPr lang="el-GR" sz="2000" b="1" i="1" dirty="0">
                <a:solidFill>
                  <a:srgbClr val="000000"/>
                </a:solidFill>
                <a:effectLst/>
                <a:latin typeface="Arial" panose="020B0604020202020204" pitchFamily="34" charset="0"/>
                <a:cs typeface="Arial" panose="020B0604020202020204" pitchFamily="34" charset="0"/>
              </a:rPr>
              <a:t> ν. Υπουργού Οικονομικών, </a:t>
            </a:r>
            <a:r>
              <a:rPr lang="el-GR" sz="2000" b="1" i="1" dirty="0">
                <a:solidFill>
                  <a:srgbClr val="000000"/>
                </a:solidFill>
                <a:effectLst/>
                <a:latin typeface="Arial" panose="020B0604020202020204" pitchFamily="34" charset="0"/>
                <a:cs typeface="Arial" panose="020B0604020202020204" pitchFamily="34" charset="0"/>
                <a:hlinkClick r:id="rId2"/>
              </a:rPr>
              <a:t>Υποθ. </a:t>
            </a:r>
            <a:r>
              <a:rPr lang="el-GR" sz="2000" b="1" i="1" dirty="0" err="1">
                <a:solidFill>
                  <a:srgbClr val="000000"/>
                </a:solidFill>
                <a:effectLst/>
                <a:latin typeface="Arial" panose="020B0604020202020204" pitchFamily="34" charset="0"/>
                <a:cs typeface="Arial" panose="020B0604020202020204" pitchFamily="34" charset="0"/>
                <a:hlinkClick r:id="rId2"/>
              </a:rPr>
              <a:t>Αρ</a:t>
            </a:r>
            <a:r>
              <a:rPr lang="el-GR" sz="2000" b="1" i="1" dirty="0">
                <a:solidFill>
                  <a:srgbClr val="000000"/>
                </a:solidFill>
                <a:effectLst/>
                <a:latin typeface="Arial" panose="020B0604020202020204" pitchFamily="34" charset="0"/>
                <a:cs typeface="Arial" panose="020B0604020202020204" pitchFamily="34" charset="0"/>
                <a:hlinkClick r:id="rId2"/>
              </a:rPr>
              <a:t>. 839/99, </a:t>
            </a:r>
            <a:r>
              <a:rPr lang="el-GR" sz="2000" b="1" i="1" dirty="0" err="1">
                <a:solidFill>
                  <a:srgbClr val="000000"/>
                </a:solidFill>
                <a:effectLst/>
                <a:latin typeface="Arial" panose="020B0604020202020204" pitchFamily="34" charset="0"/>
                <a:cs typeface="Arial" panose="020B0604020202020204" pitchFamily="34" charset="0"/>
                <a:hlinkClick r:id="rId2"/>
              </a:rPr>
              <a:t>ημερ</a:t>
            </a:r>
            <a:r>
              <a:rPr lang="el-GR" sz="2000" b="1" i="1" dirty="0">
                <a:solidFill>
                  <a:srgbClr val="000000"/>
                </a:solidFill>
                <a:effectLst/>
                <a:latin typeface="Arial" panose="020B0604020202020204" pitchFamily="34" charset="0"/>
                <a:cs typeface="Arial" panose="020B0604020202020204" pitchFamily="34" charset="0"/>
                <a:hlinkClick r:id="rId2"/>
              </a:rPr>
              <a:t>. 18.7.2002</a:t>
            </a:r>
            <a:r>
              <a:rPr lang="el-GR" sz="2000" b="1" i="1" dirty="0">
                <a:solidFill>
                  <a:srgbClr val="000000"/>
                </a:solidFill>
                <a:effectLst/>
                <a:latin typeface="Arial" panose="020B0604020202020204" pitchFamily="34" charset="0"/>
                <a:cs typeface="Arial" panose="020B0604020202020204" pitchFamily="34" charset="0"/>
              </a:rPr>
              <a:t>. </a:t>
            </a:r>
            <a:r>
              <a:rPr lang="el-GR" sz="2000" b="0" i="0" dirty="0">
                <a:solidFill>
                  <a:srgbClr val="000000"/>
                </a:solidFill>
                <a:effectLst/>
                <a:latin typeface="Arial" panose="020B0604020202020204" pitchFamily="34" charset="0"/>
                <a:cs typeface="Arial" panose="020B0604020202020204" pitchFamily="34" charset="0"/>
              </a:rPr>
              <a:t> Ο </a:t>
            </a:r>
            <a:r>
              <a:rPr lang="el-GR" sz="2000" b="0" i="0" dirty="0" err="1">
                <a:solidFill>
                  <a:srgbClr val="000000"/>
                </a:solidFill>
                <a:effectLst/>
                <a:latin typeface="Arial" panose="020B0604020202020204" pitchFamily="34" charset="0"/>
                <a:cs typeface="Arial" panose="020B0604020202020204" pitchFamily="34" charset="0"/>
              </a:rPr>
              <a:t>ευπαίδευτος</a:t>
            </a:r>
            <a:r>
              <a:rPr lang="el-GR" sz="2000" b="0" i="0" dirty="0">
                <a:solidFill>
                  <a:srgbClr val="000000"/>
                </a:solidFill>
                <a:effectLst/>
                <a:latin typeface="Arial" panose="020B0604020202020204" pitchFamily="34" charset="0"/>
                <a:cs typeface="Arial" panose="020B0604020202020204" pitchFamily="34" charset="0"/>
              </a:rPr>
              <a:t> δικηγόρος του </a:t>
            </a:r>
            <a:r>
              <a:rPr lang="el-GR" sz="2000" b="0" i="0" dirty="0" err="1">
                <a:solidFill>
                  <a:srgbClr val="000000"/>
                </a:solidFill>
                <a:effectLst/>
                <a:latin typeface="Arial" panose="020B0604020202020204" pitchFamily="34" charset="0"/>
                <a:cs typeface="Arial" panose="020B0604020202020204" pitchFamily="34" charset="0"/>
              </a:rPr>
              <a:t>εφεσείοντα</a:t>
            </a:r>
            <a:r>
              <a:rPr lang="el-GR" sz="2000" b="0" i="0" dirty="0">
                <a:solidFill>
                  <a:srgbClr val="000000"/>
                </a:solidFill>
                <a:effectLst/>
                <a:latin typeface="Arial" panose="020B0604020202020204" pitchFamily="34" charset="0"/>
                <a:cs typeface="Arial" panose="020B0604020202020204" pitchFamily="34" charset="0"/>
              </a:rPr>
              <a:t> εισηγήθηκε ότι δεν πρέπει να ερμηνευθεί ο Νόμος κατά τρόπο που να προσδίδει διαφορετικά δικαιώματα.  Όπως όμως υποδείχθηκε πολύ πρόσφατα σε σχέση με το συναφές ζήτημα των τάξεων στην εξ αδιαθέτου διαδοχή στην </a:t>
            </a:r>
            <a:r>
              <a:rPr lang="el-GR" sz="2000" b="1" i="1" dirty="0" err="1">
                <a:solidFill>
                  <a:srgbClr val="000000"/>
                </a:solidFill>
                <a:effectLst/>
                <a:latin typeface="Arial" panose="020B0604020202020204" pitchFamily="34" charset="0"/>
                <a:cs typeface="Arial" panose="020B0604020202020204" pitchFamily="34" charset="0"/>
              </a:rPr>
              <a:t>Κοτζιάπασιης</a:t>
            </a:r>
            <a:r>
              <a:rPr lang="el-GR" sz="2000" b="1" i="1" dirty="0">
                <a:solidFill>
                  <a:srgbClr val="000000"/>
                </a:solidFill>
                <a:effectLst/>
                <a:latin typeface="Arial" panose="020B0604020202020204" pitchFamily="34" charset="0"/>
                <a:cs typeface="Arial" panose="020B0604020202020204" pitchFamily="34" charset="0"/>
              </a:rPr>
              <a:t> κ.α. ν. Χατζηγιάννη κ.α., </a:t>
            </a:r>
            <a:r>
              <a:rPr lang="el-GR" sz="2000" b="1" i="1" dirty="0">
                <a:solidFill>
                  <a:srgbClr val="000000"/>
                </a:solidFill>
                <a:effectLst/>
                <a:latin typeface="Arial" panose="020B0604020202020204" pitchFamily="34" charset="0"/>
                <a:cs typeface="Arial" panose="020B0604020202020204" pitchFamily="34" charset="0"/>
                <a:hlinkClick r:id="rId3"/>
              </a:rPr>
              <a:t>ECLI:CY:AD:2021:A171, Πολ. </a:t>
            </a:r>
            <a:r>
              <a:rPr lang="el-GR" sz="2000" b="1" i="1" dirty="0" err="1">
                <a:solidFill>
                  <a:srgbClr val="000000"/>
                </a:solidFill>
                <a:effectLst/>
                <a:latin typeface="Arial" panose="020B0604020202020204" pitchFamily="34" charset="0"/>
                <a:cs typeface="Arial" panose="020B0604020202020204" pitchFamily="34" charset="0"/>
                <a:hlinkClick r:id="rId3"/>
              </a:rPr>
              <a:t>Έφ</a:t>
            </a:r>
            <a:r>
              <a:rPr lang="el-GR" sz="2000" b="1" i="1" dirty="0">
                <a:solidFill>
                  <a:srgbClr val="000000"/>
                </a:solidFill>
                <a:effectLst/>
                <a:latin typeface="Arial" panose="020B0604020202020204" pitchFamily="34" charset="0"/>
                <a:cs typeface="Arial" panose="020B0604020202020204" pitchFamily="34" charset="0"/>
                <a:hlinkClick r:id="rId3"/>
              </a:rPr>
              <a:t>. </a:t>
            </a:r>
            <a:r>
              <a:rPr lang="el-GR" sz="2000" b="1" i="1" dirty="0" err="1">
                <a:solidFill>
                  <a:srgbClr val="000000"/>
                </a:solidFill>
                <a:effectLst/>
                <a:latin typeface="Arial" panose="020B0604020202020204" pitchFamily="34" charset="0"/>
                <a:cs typeface="Arial" panose="020B0604020202020204" pitchFamily="34" charset="0"/>
                <a:hlinkClick r:id="rId3"/>
              </a:rPr>
              <a:t>Αρ</a:t>
            </a:r>
            <a:r>
              <a:rPr lang="el-GR" sz="2000" b="1" i="1" dirty="0">
                <a:solidFill>
                  <a:srgbClr val="000000"/>
                </a:solidFill>
                <a:effectLst/>
                <a:latin typeface="Arial" panose="020B0604020202020204" pitchFamily="34" charset="0"/>
                <a:cs typeface="Arial" panose="020B0604020202020204" pitchFamily="34" charset="0"/>
                <a:hlinkClick r:id="rId3"/>
              </a:rPr>
              <a:t>. 107/15, 26.4.2021</a:t>
            </a:r>
            <a:r>
              <a:rPr lang="el-GR" sz="2000" b="1" i="1" dirty="0">
                <a:solidFill>
                  <a:srgbClr val="000000"/>
                </a:solidFill>
                <a:effectLst/>
                <a:latin typeface="Arial" panose="020B0604020202020204" pitchFamily="34" charset="0"/>
                <a:cs typeface="Arial" panose="020B0604020202020204" pitchFamily="34" charset="0"/>
              </a:rPr>
              <a:t> </a:t>
            </a:r>
            <a:r>
              <a:rPr lang="el-GR" sz="2000" b="0" i="0" dirty="0">
                <a:solidFill>
                  <a:srgbClr val="000000"/>
                </a:solidFill>
                <a:effectLst/>
                <a:latin typeface="Arial" panose="020B0604020202020204" pitchFamily="34" charset="0"/>
                <a:cs typeface="Arial" panose="020B0604020202020204" pitchFamily="34" charset="0"/>
              </a:rPr>
              <a:t>ο διαφορετικός βαθμός συγγένειας θεμελιώνει ανομοιογένεια και καθιστά παραδεκτή τη διαφορετική μεταχείριση. </a:t>
            </a:r>
          </a:p>
          <a:p>
            <a:pPr algn="just">
              <a:spcAft>
                <a:spcPts val="800"/>
              </a:spcAft>
            </a:pPr>
            <a:r>
              <a:rPr lang="el-GR" sz="2000" b="0" i="0" u="sng" dirty="0">
                <a:solidFill>
                  <a:srgbClr val="000000"/>
                </a:solidFill>
                <a:effectLst/>
                <a:latin typeface="Arial" panose="020B0604020202020204" pitchFamily="34" charset="0"/>
                <a:cs typeface="Arial" panose="020B0604020202020204" pitchFamily="34" charset="0"/>
              </a:rPr>
              <a:t>Το γεγονός ότι ο αδελφός θα μπορούσε να είναι εξ αδιαθέτου κληρονόμος υπό την έννοια του άρθρου 46, δεν τον καθιστά αναγκαίο κληρονόμο υπό την έννοια του άρθρου 41.</a:t>
            </a: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2625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b="1" dirty="0"/>
              <a:t>ΕΞ ΑΔΙΑΘΕΤΟΥ ΔΙΑΔΟΧΗ</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rmAutofit/>
          </a:bodyPr>
          <a:lstStyle/>
          <a:p>
            <a:pPr>
              <a:lnSpc>
                <a:spcPct val="150000"/>
              </a:lnSpc>
            </a:pPr>
            <a:r>
              <a:rPr lang="el-GR" sz="2000" b="1" dirty="0">
                <a:effectLst/>
                <a:latin typeface="Arial" panose="020B0604020202020204" pitchFamily="34" charset="0"/>
                <a:ea typeface="Times New Roman" panose="02020603050405020304" pitchFamily="18" charset="0"/>
              </a:rPr>
              <a:t>Βαθμοί  Συγγένειας και σημασία τους στον καθορισμό της Τάξης των Κληρονόμων</a:t>
            </a:r>
            <a:endParaRPr lang="en-GB" sz="2000" dirty="0">
              <a:effectLst/>
              <a:latin typeface="Times New Roman" panose="02020603050405020304" pitchFamily="18" charset="0"/>
              <a:ea typeface="Times New Roman" panose="02020603050405020304" pitchFamily="18" charset="0"/>
            </a:endParaRPr>
          </a:p>
          <a:p>
            <a:pPr marL="0" indent="0">
              <a:lnSpc>
                <a:spcPct val="150000"/>
              </a:lnSpc>
              <a:buNone/>
            </a:pPr>
            <a:r>
              <a:rPr lang="el-GR" sz="2000" b="1" u="none" strike="noStrike" dirty="0">
                <a:effectLst/>
                <a:latin typeface="Arial" panose="020B0604020202020204" pitchFamily="34" charset="0"/>
                <a:ea typeface="Times New Roman" panose="02020603050405020304" pitchFamily="18" charset="0"/>
              </a:rPr>
              <a:t> </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r>
              <a:rPr lang="el-GR" sz="2000" dirty="0">
                <a:effectLst/>
                <a:latin typeface="Arial" panose="020B0604020202020204" pitchFamily="34" charset="0"/>
                <a:ea typeface="Times New Roman" panose="02020603050405020304" pitchFamily="18" charset="0"/>
              </a:rPr>
              <a:t>Πάντοτε ο βαθμός συγγένειας με τον κληρονομούμενο, καθόριζε ανάλογα με το εκάστοτε ισχύον δίκαιο τη σειρά προτεραιότητας που είχαν οι κληρονόμοι στην κληρονομική διαδοχή του αποβιώσαντος.</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r>
              <a:rPr lang="el-GR" sz="2000" b="1" dirty="0">
                <a:effectLst/>
                <a:latin typeface="Arial" panose="020B0604020202020204" pitchFamily="34" charset="0"/>
                <a:ea typeface="Times New Roman" panose="02020603050405020304" pitchFamily="18" charset="0"/>
              </a:rPr>
              <a:t>1ος κανόνας</a:t>
            </a:r>
            <a:r>
              <a:rPr lang="el-GR" sz="2000" dirty="0">
                <a:effectLst/>
                <a:latin typeface="Arial" panose="020B0604020202020204" pitchFamily="34" charset="0"/>
                <a:ea typeface="Times New Roman" panose="02020603050405020304" pitchFamily="18" charset="0"/>
              </a:rPr>
              <a:t>: οι κατ’ ευθείαν γραμμή  εξ αίματος συγγενείς (</a:t>
            </a:r>
            <a:r>
              <a:rPr lang="el-GR" sz="2000" dirty="0" err="1">
                <a:effectLst/>
                <a:latin typeface="Arial" panose="020B0604020202020204" pitchFamily="34" charset="0"/>
                <a:ea typeface="Times New Roman" panose="02020603050405020304" pitchFamily="18" charset="0"/>
              </a:rPr>
              <a:t>Κατιόντες</a:t>
            </a:r>
            <a:r>
              <a:rPr lang="el-GR" sz="2000" dirty="0">
                <a:effectLst/>
                <a:latin typeface="Arial" panose="020B0604020202020204" pitchFamily="34" charset="0"/>
                <a:ea typeface="Times New Roman" panose="02020603050405020304" pitchFamily="18" charset="0"/>
              </a:rPr>
              <a:t> – Ανιόντες) απέκλειαν από την κληρονομιά τους εκ του πλαγίου εξ αίματος συγγενείς.</a:t>
            </a:r>
            <a:r>
              <a:rPr lang="el-GR" sz="2000" b="1" dirty="0">
                <a:effectLst/>
                <a:latin typeface="Arial" panose="020B0604020202020204" pitchFamily="34" charset="0"/>
                <a:ea typeface="Times New Roman" panose="02020603050405020304" pitchFamily="18" charset="0"/>
              </a:rPr>
              <a:t> </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r>
              <a:rPr lang="el-GR" sz="2000" b="1" dirty="0">
                <a:effectLst/>
                <a:latin typeface="Arial" panose="020B0604020202020204" pitchFamily="34" charset="0"/>
                <a:ea typeface="Times New Roman" panose="02020603050405020304" pitchFamily="18" charset="0"/>
              </a:rPr>
              <a:t>2</a:t>
            </a:r>
            <a:r>
              <a:rPr lang="el-GR" sz="2000" b="1" baseline="30000" dirty="0">
                <a:effectLst/>
                <a:latin typeface="Arial" panose="020B0604020202020204" pitchFamily="34" charset="0"/>
                <a:ea typeface="Times New Roman" panose="02020603050405020304" pitchFamily="18" charset="0"/>
              </a:rPr>
              <a:t>ος</a:t>
            </a:r>
            <a:r>
              <a:rPr lang="el-GR" sz="2000" b="1" dirty="0">
                <a:effectLst/>
                <a:latin typeface="Arial" panose="020B0604020202020204" pitchFamily="34" charset="0"/>
                <a:ea typeface="Times New Roman" panose="02020603050405020304" pitchFamily="18" charset="0"/>
              </a:rPr>
              <a:t> κανόνας</a:t>
            </a:r>
            <a:r>
              <a:rPr lang="el-GR" sz="2000" dirty="0">
                <a:effectLst/>
                <a:latin typeface="Arial" panose="020B0604020202020204" pitchFamily="34" charset="0"/>
                <a:ea typeface="Times New Roman" panose="02020603050405020304" pitchFamily="18" charset="0"/>
              </a:rPr>
              <a:t>: Οι πλησιέστεροι στο βαθμό συγγένειας απέκλειαν τους πιο μακρινούς.</a:t>
            </a:r>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3371112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b="1" dirty="0"/>
              <a:t>ΕΞ ΑΔΙΑΘΕΤΟΥ ΔΙΑΔΟΧΗ</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rmAutofit/>
          </a:bodyPr>
          <a:lstStyle/>
          <a:p>
            <a:pPr algn="just">
              <a:lnSpc>
                <a:spcPct val="150000"/>
              </a:lnSpc>
            </a:pPr>
            <a:r>
              <a:rPr lang="el-GR" sz="2000" dirty="0">
                <a:effectLst/>
                <a:latin typeface="Arial" panose="020B0604020202020204" pitchFamily="34" charset="0"/>
                <a:ea typeface="Times New Roman" panose="02020603050405020304" pitchFamily="18" charset="0"/>
              </a:rPr>
              <a:t>«</a:t>
            </a:r>
            <a:r>
              <a:rPr lang="el-GR" sz="2000" b="1" dirty="0" err="1">
                <a:effectLst/>
                <a:latin typeface="Arial" panose="020B0604020202020204" pitchFamily="34" charset="0"/>
                <a:ea typeface="Times New Roman" panose="02020603050405020304" pitchFamily="18" charset="0"/>
              </a:rPr>
              <a:t>Κατιόντες</a:t>
            </a:r>
            <a:r>
              <a:rPr lang="el-GR" sz="2000" b="1" dirty="0">
                <a:effectLst/>
                <a:latin typeface="Arial" panose="020B0604020202020204" pitchFamily="34" charset="0"/>
                <a:ea typeface="Times New Roman" panose="02020603050405020304" pitchFamily="18" charset="0"/>
              </a:rPr>
              <a:t>»</a:t>
            </a:r>
            <a:r>
              <a:rPr lang="el-GR" sz="2000" dirty="0">
                <a:effectLst/>
                <a:latin typeface="Arial" panose="020B0604020202020204" pitchFamily="34" charset="0"/>
                <a:ea typeface="Times New Roman" panose="02020603050405020304" pitchFamily="18" charset="0"/>
              </a:rPr>
              <a:t> είναι οι εξ αίματος κατ’ ευθείαν γραμμή συγγενείς προς τα κάτω (παιδιά, εγγόνια, δισέγγονα </a:t>
            </a:r>
            <a:r>
              <a:rPr lang="el-GR" sz="2000" dirty="0" err="1">
                <a:effectLst/>
                <a:latin typeface="Arial" panose="020B0604020202020204" pitchFamily="34" charset="0"/>
                <a:ea typeface="Times New Roman" panose="02020603050405020304" pitchFamily="18" charset="0"/>
              </a:rPr>
              <a:t>κ.λ.π</a:t>
            </a:r>
            <a:r>
              <a:rPr lang="el-GR" sz="2000" dirty="0">
                <a:effectLst/>
                <a:latin typeface="Arial" panose="020B0604020202020204" pitchFamily="34" charset="0"/>
                <a:ea typeface="Times New Roman" panose="02020603050405020304" pitchFamily="18" charset="0"/>
              </a:rPr>
              <a:t>. του κληρονομουμένου). </a:t>
            </a:r>
            <a:endParaRPr lang="en-GB" sz="2000" dirty="0">
              <a:effectLst/>
              <a:latin typeface="Times New Roman" panose="02020603050405020304" pitchFamily="18" charset="0"/>
              <a:ea typeface="Times New Roman" panose="02020603050405020304" pitchFamily="18" charset="0"/>
            </a:endParaRPr>
          </a:p>
          <a:p>
            <a:pPr algn="just">
              <a:lnSpc>
                <a:spcPct val="150000"/>
              </a:lnSpc>
            </a:pPr>
            <a:r>
              <a:rPr lang="el-GR" sz="2000" b="1" dirty="0">
                <a:effectLst/>
                <a:latin typeface="Arial" panose="020B0604020202020204" pitchFamily="34" charset="0"/>
                <a:ea typeface="Times New Roman" panose="02020603050405020304" pitchFamily="18" charset="0"/>
              </a:rPr>
              <a:t>«Ανιόντες»</a:t>
            </a:r>
            <a:r>
              <a:rPr lang="el-GR" sz="2000" dirty="0">
                <a:effectLst/>
                <a:latin typeface="Arial" panose="020B0604020202020204" pitchFamily="34" charset="0"/>
                <a:ea typeface="Times New Roman" panose="02020603050405020304" pitchFamily="18" charset="0"/>
              </a:rPr>
              <a:t> είναι οι εξ αίματος συγγενείς προς τα πάνω (γονείς, παππούδες, προπάπποι </a:t>
            </a:r>
            <a:r>
              <a:rPr lang="el-GR" sz="2000" dirty="0" err="1">
                <a:effectLst/>
                <a:latin typeface="Arial" panose="020B0604020202020204" pitchFamily="34" charset="0"/>
                <a:ea typeface="Times New Roman" panose="02020603050405020304" pitchFamily="18" charset="0"/>
              </a:rPr>
              <a:t>κ.λ.π</a:t>
            </a:r>
            <a:r>
              <a:rPr lang="el-GR" sz="2000" dirty="0">
                <a:effectLst/>
                <a:latin typeface="Arial" panose="020B0604020202020204" pitchFamily="34" charset="0"/>
                <a:ea typeface="Times New Roman" panose="02020603050405020304" pitchFamily="18" charset="0"/>
              </a:rPr>
              <a:t>. του κληρονομούμενου). </a:t>
            </a:r>
            <a:endParaRPr lang="en-GB" sz="20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en-GB" sz="2000" dirty="0">
              <a:effectLst/>
              <a:latin typeface="Times New Roman" panose="02020603050405020304" pitchFamily="18" charset="0"/>
              <a:ea typeface="Times New Roman" panose="02020603050405020304" pitchFamily="18" charset="0"/>
            </a:endParaRPr>
          </a:p>
          <a:p>
            <a:pPr algn="just">
              <a:lnSpc>
                <a:spcPct val="150000"/>
              </a:lnSpc>
            </a:pPr>
            <a:r>
              <a:rPr lang="el-GR" sz="2000" b="1" dirty="0">
                <a:effectLst/>
                <a:latin typeface="Arial" panose="020B0604020202020204" pitchFamily="34" charset="0"/>
                <a:ea typeface="Times New Roman" panose="02020603050405020304" pitchFamily="18" charset="0"/>
              </a:rPr>
              <a:t>Ανάλυση εννοιών</a:t>
            </a:r>
            <a:r>
              <a:rPr lang="el-GR" sz="2000" dirty="0">
                <a:effectLst/>
                <a:latin typeface="Arial" panose="020B0604020202020204" pitchFamily="34" charset="0"/>
                <a:ea typeface="Times New Roman" panose="02020603050405020304" pitchFamily="18" charset="0"/>
              </a:rPr>
              <a:t>: κατά ρίζας, κατά κεφαλήν, ως κληρονόμοι εξώγαμα τέκνα και ετεροθαλή αδέλφια, κυοφορούμενο, δικαιώματα επιζώντων συζύγων. </a:t>
            </a:r>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1398042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CE3E0E7-073D-C8D5-B734-5CE549056A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0982" y="0"/>
            <a:ext cx="4670035" cy="6858000"/>
          </a:xfrm>
          <a:prstGeom prst="rect">
            <a:avLst/>
          </a:prstGeom>
        </p:spPr>
      </p:pic>
    </p:spTree>
    <p:extLst>
      <p:ext uri="{BB962C8B-B14F-4D97-AF65-F5344CB8AC3E}">
        <p14:creationId xmlns:p14="http://schemas.microsoft.com/office/powerpoint/2010/main" val="1936018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1BE37DE-1684-7746-87D3-D9B0C43630EE}"/>
              </a:ext>
            </a:extLst>
          </p:cNvPr>
          <p:cNvGraphicFramePr>
            <a:graphicFrameLocks noGrp="1"/>
          </p:cNvGraphicFramePr>
          <p:nvPr>
            <p:extLst>
              <p:ext uri="{D42A27DB-BD31-4B8C-83A1-F6EECF244321}">
                <p14:modId xmlns:p14="http://schemas.microsoft.com/office/powerpoint/2010/main" val="1278928617"/>
              </p:ext>
            </p:extLst>
          </p:nvPr>
        </p:nvGraphicFramePr>
        <p:xfrm>
          <a:off x="3300984" y="1676400"/>
          <a:ext cx="5998464" cy="4876800"/>
        </p:xfrm>
        <a:graphic>
          <a:graphicData uri="http://schemas.openxmlformats.org/drawingml/2006/table">
            <a:tbl>
              <a:tblPr firstRow="1" firstCol="1" lastRow="1" lastCol="1" bandRow="1" bandCol="1">
                <a:tableStyleId>{5C22544A-7EE6-4342-B048-85BDC9FD1C3A}</a:tableStyleId>
              </a:tblPr>
              <a:tblGrid>
                <a:gridCol w="1759784">
                  <a:extLst>
                    <a:ext uri="{9D8B030D-6E8A-4147-A177-3AD203B41FA5}">
                      <a16:colId xmlns:a16="http://schemas.microsoft.com/office/drawing/2014/main" val="1762293513"/>
                    </a:ext>
                  </a:extLst>
                </a:gridCol>
                <a:gridCol w="4238680">
                  <a:extLst>
                    <a:ext uri="{9D8B030D-6E8A-4147-A177-3AD203B41FA5}">
                      <a16:colId xmlns:a16="http://schemas.microsoft.com/office/drawing/2014/main" val="2766717548"/>
                    </a:ext>
                  </a:extLst>
                </a:gridCol>
              </a:tblGrid>
              <a:tr h="770247">
                <a:tc>
                  <a:txBody>
                    <a:bodyPr/>
                    <a:lstStyle/>
                    <a:p>
                      <a:pPr algn="ctr"/>
                      <a:r>
                        <a:rPr lang="el-GR" sz="2000" dirty="0">
                          <a:effectLst/>
                        </a:rPr>
                        <a:t>Όταν υπάρχουν</a:t>
                      </a:r>
                      <a:endParaRPr lang="en-GB" sz="2000" dirty="0">
                        <a:effectLst/>
                      </a:endParaRPr>
                    </a:p>
                    <a:p>
                      <a:pPr algn="ctr"/>
                      <a:r>
                        <a:rPr lang="el-GR" sz="2000" dirty="0">
                          <a:effectLst/>
                        </a:rPr>
                        <a:t>Κληρονόμοι της τάξης  </a:t>
                      </a:r>
                      <a:endParaRPr lang="en-GB" sz="2000" dirty="0">
                        <a:effectLst/>
                        <a:latin typeface="Times New Roman" panose="02020603050405020304" pitchFamily="18" charset="0"/>
                        <a:ea typeface="Times New Roman" panose="02020603050405020304" pitchFamily="18" charset="0"/>
                      </a:endParaRPr>
                    </a:p>
                  </a:txBody>
                  <a:tcPr marL="59336" marR="59336" marT="0" marB="0">
                    <a:solidFill>
                      <a:srgbClr val="00B0F0"/>
                    </a:solidFill>
                  </a:tcPr>
                </a:tc>
                <a:tc>
                  <a:txBody>
                    <a:bodyPr/>
                    <a:lstStyle/>
                    <a:p>
                      <a:pPr algn="ctr"/>
                      <a:r>
                        <a:rPr lang="el-GR" sz="2000" dirty="0">
                          <a:effectLst/>
                        </a:rPr>
                        <a:t>Μερίδια και επεξηγήσεις</a:t>
                      </a:r>
                      <a:endParaRPr lang="en-GB" sz="2000" dirty="0">
                        <a:effectLst/>
                      </a:endParaRPr>
                    </a:p>
                    <a:p>
                      <a:r>
                        <a:rPr lang="el-GR" sz="2000" dirty="0">
                          <a:effectLst/>
                        </a:rPr>
                        <a:t> </a:t>
                      </a:r>
                      <a:endParaRPr lang="en-GB" sz="2000" dirty="0">
                        <a:effectLst/>
                        <a:latin typeface="Times New Roman" panose="02020603050405020304" pitchFamily="18" charset="0"/>
                        <a:ea typeface="Times New Roman" panose="02020603050405020304" pitchFamily="18" charset="0"/>
                      </a:endParaRPr>
                    </a:p>
                  </a:txBody>
                  <a:tcPr marL="59336" marR="59336" marT="0" marB="0">
                    <a:solidFill>
                      <a:srgbClr val="00B0F0"/>
                    </a:solidFill>
                  </a:tcPr>
                </a:tc>
                <a:extLst>
                  <a:ext uri="{0D108BD9-81ED-4DB2-BD59-A6C34878D82A}">
                    <a16:rowId xmlns:a16="http://schemas.microsoft.com/office/drawing/2014/main" val="3149695315"/>
                  </a:ext>
                </a:extLst>
              </a:tr>
              <a:tr h="770247">
                <a:tc>
                  <a:txBody>
                    <a:bodyPr/>
                    <a:lstStyle/>
                    <a:p>
                      <a:r>
                        <a:rPr lang="el-GR" sz="2000">
                          <a:effectLst/>
                        </a:rPr>
                        <a:t>         1</a:t>
                      </a:r>
                      <a:endParaRPr lang="en-GB" sz="2000">
                        <a:effectLst/>
                      </a:endParaRPr>
                    </a:p>
                    <a:p>
                      <a:pPr algn="ctr"/>
                      <a:r>
                        <a:rPr lang="el-GR" sz="2000">
                          <a:effectLst/>
                        </a:rPr>
                        <a:t>(τέκνα ή κατιόντες τέκνων)</a:t>
                      </a:r>
                      <a:endParaRPr lang="en-GB" sz="2000">
                        <a:effectLst/>
                        <a:latin typeface="Times New Roman" panose="02020603050405020304" pitchFamily="18" charset="0"/>
                        <a:ea typeface="Times New Roman" panose="02020603050405020304" pitchFamily="18" charset="0"/>
                      </a:endParaRPr>
                    </a:p>
                  </a:txBody>
                  <a:tcPr marL="59336" marR="59336" marT="0" marB="0">
                    <a:solidFill>
                      <a:srgbClr val="00B0F0"/>
                    </a:solidFill>
                  </a:tcPr>
                </a:tc>
                <a:tc>
                  <a:txBody>
                    <a:bodyPr/>
                    <a:lstStyle/>
                    <a:p>
                      <a:pPr algn="ctr"/>
                      <a:r>
                        <a:rPr lang="el-GR" sz="2000">
                          <a:effectLst/>
                        </a:rPr>
                        <a:t> </a:t>
                      </a:r>
                      <a:endParaRPr lang="en-GB" sz="2000">
                        <a:effectLst/>
                      </a:endParaRPr>
                    </a:p>
                    <a:p>
                      <a:pPr algn="ctr"/>
                      <a:r>
                        <a:rPr lang="el-GR" sz="2000">
                          <a:effectLst/>
                        </a:rPr>
                        <a:t>ΙΣΟ ΜΕΡΙΔΙΟ ΜΕ ΤΑ ΠΑΙΔΙΑ</a:t>
                      </a:r>
                      <a:endParaRPr lang="en-GB" sz="2000">
                        <a:effectLst/>
                      </a:endParaRPr>
                    </a:p>
                    <a:p>
                      <a:r>
                        <a:rPr lang="el-GR" sz="2000" u="none" strike="noStrike">
                          <a:effectLst/>
                        </a:rPr>
                        <a:t> </a:t>
                      </a:r>
                      <a:endParaRPr lang="en-GB" sz="2000">
                        <a:effectLst/>
                        <a:latin typeface="Times New Roman" panose="02020603050405020304" pitchFamily="18" charset="0"/>
                        <a:ea typeface="Times New Roman" panose="02020603050405020304" pitchFamily="18" charset="0"/>
                      </a:endParaRPr>
                    </a:p>
                  </a:txBody>
                  <a:tcPr marL="59336" marR="59336" marT="0" marB="0">
                    <a:solidFill>
                      <a:srgbClr val="00B0F0"/>
                    </a:solidFill>
                  </a:tcPr>
                </a:tc>
                <a:extLst>
                  <a:ext uri="{0D108BD9-81ED-4DB2-BD59-A6C34878D82A}">
                    <a16:rowId xmlns:a16="http://schemas.microsoft.com/office/drawing/2014/main" val="3281154600"/>
                  </a:ext>
                </a:extLst>
              </a:tr>
              <a:tr h="1733057">
                <a:tc>
                  <a:txBody>
                    <a:bodyPr/>
                    <a:lstStyle/>
                    <a:p>
                      <a:pPr algn="ctr"/>
                      <a:r>
                        <a:rPr lang="el-GR" sz="2000">
                          <a:effectLst/>
                        </a:rPr>
                        <a:t>2 – 4</a:t>
                      </a:r>
                      <a:endParaRPr lang="en-GB" sz="2000">
                        <a:effectLst/>
                      </a:endParaRPr>
                    </a:p>
                    <a:p>
                      <a:r>
                        <a:rPr lang="el-GR" sz="2000">
                          <a:effectLst/>
                        </a:rPr>
                        <a:t>(Άλλοι συγγενείς μέχρι και του 6</a:t>
                      </a:r>
                      <a:r>
                        <a:rPr lang="el-GR" sz="2000" baseline="30000">
                          <a:effectLst/>
                        </a:rPr>
                        <a:t>ου</a:t>
                      </a:r>
                      <a:r>
                        <a:rPr lang="el-GR" sz="2000">
                          <a:effectLst/>
                        </a:rPr>
                        <a:t> βαθμού συγγένειας)</a:t>
                      </a:r>
                      <a:endParaRPr lang="en-GB" sz="2000">
                        <a:effectLst/>
                        <a:latin typeface="Times New Roman" panose="02020603050405020304" pitchFamily="18" charset="0"/>
                        <a:ea typeface="Times New Roman" panose="02020603050405020304" pitchFamily="18" charset="0"/>
                      </a:endParaRPr>
                    </a:p>
                  </a:txBody>
                  <a:tcPr marL="59336" marR="59336" marT="0" marB="0">
                    <a:solidFill>
                      <a:srgbClr val="00B0F0"/>
                    </a:solidFill>
                  </a:tcPr>
                </a:tc>
                <a:tc>
                  <a:txBody>
                    <a:bodyPr/>
                    <a:lstStyle/>
                    <a:p>
                      <a:r>
                        <a:rPr lang="el-GR" sz="2000" dirty="0">
                          <a:effectLst/>
                        </a:rPr>
                        <a:t> </a:t>
                      </a:r>
                      <a:r>
                        <a:rPr lang="el-GR" sz="2000" dirty="0">
                          <a:effectLst/>
                          <a:highlight>
                            <a:srgbClr val="C0C0C0"/>
                          </a:highlight>
                        </a:rPr>
                        <a:t>½</a:t>
                      </a:r>
                      <a:r>
                        <a:rPr lang="el-GR" sz="2000" dirty="0">
                          <a:effectLst/>
                        </a:rPr>
                        <a:t> μερίδιο αν υπάρχει ανιών ή </a:t>
                      </a:r>
                      <a:r>
                        <a:rPr lang="el-GR" sz="2000" dirty="0" err="1">
                          <a:effectLst/>
                        </a:rPr>
                        <a:t>κατιών</a:t>
                      </a:r>
                      <a:r>
                        <a:rPr lang="el-GR" sz="2000" dirty="0">
                          <a:effectLst/>
                        </a:rPr>
                        <a:t> ανιόντος μέχρι 3</a:t>
                      </a:r>
                      <a:r>
                        <a:rPr lang="el-GR" sz="2000" baseline="30000" dirty="0">
                          <a:effectLst/>
                        </a:rPr>
                        <a:t>ου</a:t>
                      </a:r>
                      <a:r>
                        <a:rPr lang="el-GR" sz="2000" dirty="0">
                          <a:effectLst/>
                        </a:rPr>
                        <a:t> βαθμού  </a:t>
                      </a:r>
                      <a:endParaRPr lang="en-GB" sz="2000" dirty="0">
                        <a:effectLst/>
                      </a:endParaRPr>
                    </a:p>
                    <a:p>
                      <a:r>
                        <a:rPr lang="el-GR" sz="2000" dirty="0">
                          <a:effectLst/>
                        </a:rPr>
                        <a:t> </a:t>
                      </a:r>
                      <a:endParaRPr lang="en-GB" sz="2000" dirty="0">
                        <a:effectLst/>
                      </a:endParaRPr>
                    </a:p>
                    <a:p>
                      <a:r>
                        <a:rPr lang="el-GR" sz="2000" dirty="0">
                          <a:effectLst/>
                          <a:highlight>
                            <a:srgbClr val="C0C0C0"/>
                          </a:highlight>
                        </a:rPr>
                        <a:t>¾</a:t>
                      </a:r>
                      <a:r>
                        <a:rPr lang="el-GR" sz="2000" dirty="0">
                          <a:effectLst/>
                        </a:rPr>
                        <a:t> μερίδια όταν υπάρχει ανιών ή </a:t>
                      </a:r>
                      <a:r>
                        <a:rPr lang="el-GR" sz="2000" dirty="0" err="1">
                          <a:effectLst/>
                        </a:rPr>
                        <a:t>κατιών</a:t>
                      </a:r>
                      <a:r>
                        <a:rPr lang="el-GR" sz="2000" dirty="0">
                          <a:effectLst/>
                        </a:rPr>
                        <a:t> ανιόντος μέχρι και 4</a:t>
                      </a:r>
                      <a:r>
                        <a:rPr lang="el-GR" sz="2000" baseline="30000" dirty="0">
                          <a:effectLst/>
                        </a:rPr>
                        <a:t>ου</a:t>
                      </a:r>
                      <a:r>
                        <a:rPr lang="el-GR" sz="2000" dirty="0">
                          <a:effectLst/>
                        </a:rPr>
                        <a:t> βαθμού</a:t>
                      </a:r>
                      <a:endParaRPr lang="en-GB" sz="2000" dirty="0">
                        <a:effectLst/>
                      </a:endParaRPr>
                    </a:p>
                    <a:p>
                      <a:r>
                        <a:rPr lang="el-GR" sz="2000" dirty="0">
                          <a:effectLst/>
                        </a:rPr>
                        <a:t> </a:t>
                      </a:r>
                      <a:endParaRPr lang="en-GB" sz="2000" dirty="0">
                        <a:effectLst/>
                      </a:endParaRPr>
                    </a:p>
                    <a:p>
                      <a:r>
                        <a:rPr lang="el-GR" sz="2000" dirty="0">
                          <a:effectLst/>
                          <a:highlight>
                            <a:srgbClr val="C0C0C0"/>
                          </a:highlight>
                        </a:rPr>
                        <a:t>Το ΟΛΟ</a:t>
                      </a:r>
                      <a:r>
                        <a:rPr lang="el-GR" sz="2000" dirty="0">
                          <a:effectLst/>
                        </a:rPr>
                        <a:t> όταν δεν υπάρχουν συγγενείς μέχρι και τον 4</a:t>
                      </a:r>
                      <a:r>
                        <a:rPr lang="el-GR" sz="2000" baseline="30000" dirty="0">
                          <a:effectLst/>
                        </a:rPr>
                        <a:t>ο</a:t>
                      </a:r>
                      <a:r>
                        <a:rPr lang="el-GR" sz="2000" dirty="0">
                          <a:effectLst/>
                        </a:rPr>
                        <a:t> βαθμό</a:t>
                      </a:r>
                      <a:endParaRPr lang="en-GB" sz="2000" dirty="0">
                        <a:effectLst/>
                        <a:latin typeface="Times New Roman" panose="02020603050405020304" pitchFamily="18" charset="0"/>
                        <a:ea typeface="Times New Roman" panose="02020603050405020304" pitchFamily="18" charset="0"/>
                      </a:endParaRPr>
                    </a:p>
                  </a:txBody>
                  <a:tcPr marL="59336" marR="59336" marT="0" marB="0">
                    <a:solidFill>
                      <a:srgbClr val="00B0F0"/>
                    </a:solidFill>
                  </a:tcPr>
                </a:tc>
                <a:extLst>
                  <a:ext uri="{0D108BD9-81ED-4DB2-BD59-A6C34878D82A}">
                    <a16:rowId xmlns:a16="http://schemas.microsoft.com/office/drawing/2014/main" val="3558499622"/>
                  </a:ext>
                </a:extLst>
              </a:tr>
            </a:tbl>
          </a:graphicData>
        </a:graphic>
      </p:graphicFrame>
      <p:sp>
        <p:nvSpPr>
          <p:cNvPr id="3" name="Rectangle 1">
            <a:extLst>
              <a:ext uri="{FF2B5EF4-FFF2-40B4-BE49-F238E27FC236}">
                <a16:creationId xmlns:a16="http://schemas.microsoft.com/office/drawing/2014/main" id="{A970E61B-5831-AD70-4450-E9B61F76B1F4}"/>
              </a:ext>
            </a:extLst>
          </p:cNvPr>
          <p:cNvSpPr>
            <a:spLocks noChangeArrowheads="1"/>
          </p:cNvSpPr>
          <p:nvPr/>
        </p:nvSpPr>
        <p:spPr bwMode="auto">
          <a:xfrm>
            <a:off x="3300985" y="716897"/>
            <a:ext cx="1236472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2000" b="0" i="0" u="none" strike="noStrike" cap="none" normalizeH="0" baseline="0" dirty="0">
                <a:ln>
                  <a:noFill/>
                </a:ln>
                <a:solidFill>
                  <a:schemeClr val="tx1"/>
                </a:solidFill>
                <a:effectLst/>
                <a:latin typeface="Arial Black" panose="020B0A04020102020204" pitchFamily="34" charset="0"/>
                <a:ea typeface="Times New Roman" panose="02020603050405020304" pitchFamily="18" charset="0"/>
              </a:rPr>
              <a:t>ΔΙΚΑΙΩΜΑΤΑ ΕΠΙΖΩΝΤΩΝ ΣΥΖΥΓΩΝ </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79116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E90A9CD-CB47-1E43-C348-6C6C29489474}"/>
              </a:ext>
            </a:extLst>
          </p:cNvPr>
          <p:cNvGraphicFramePr>
            <a:graphicFrameLocks noGrp="1"/>
          </p:cNvGraphicFramePr>
          <p:nvPr>
            <p:extLst>
              <p:ext uri="{D42A27DB-BD31-4B8C-83A1-F6EECF244321}">
                <p14:modId xmlns:p14="http://schemas.microsoft.com/office/powerpoint/2010/main" val="1907307578"/>
              </p:ext>
            </p:extLst>
          </p:nvPr>
        </p:nvGraphicFramePr>
        <p:xfrm>
          <a:off x="2975610" y="1867694"/>
          <a:ext cx="6240780" cy="3657600"/>
        </p:xfrm>
        <a:graphic>
          <a:graphicData uri="http://schemas.openxmlformats.org/drawingml/2006/table">
            <a:tbl>
              <a:tblPr firstRow="1" firstCol="1" lastRow="1" lastCol="1" bandRow="1" bandCol="1">
                <a:tableStyleId>{5C22544A-7EE6-4342-B048-85BDC9FD1C3A}</a:tableStyleId>
              </a:tblPr>
              <a:tblGrid>
                <a:gridCol w="1162050">
                  <a:extLst>
                    <a:ext uri="{9D8B030D-6E8A-4147-A177-3AD203B41FA5}">
                      <a16:colId xmlns:a16="http://schemas.microsoft.com/office/drawing/2014/main" val="4179099713"/>
                    </a:ext>
                  </a:extLst>
                </a:gridCol>
                <a:gridCol w="1662430">
                  <a:extLst>
                    <a:ext uri="{9D8B030D-6E8A-4147-A177-3AD203B41FA5}">
                      <a16:colId xmlns:a16="http://schemas.microsoft.com/office/drawing/2014/main" val="987032448"/>
                    </a:ext>
                  </a:extLst>
                </a:gridCol>
                <a:gridCol w="3416300">
                  <a:extLst>
                    <a:ext uri="{9D8B030D-6E8A-4147-A177-3AD203B41FA5}">
                      <a16:colId xmlns:a16="http://schemas.microsoft.com/office/drawing/2014/main" val="1525388607"/>
                    </a:ext>
                  </a:extLst>
                </a:gridCol>
              </a:tblGrid>
              <a:tr h="0">
                <a:tc>
                  <a:txBody>
                    <a:bodyPr/>
                    <a:lstStyle/>
                    <a:p>
                      <a:r>
                        <a:rPr lang="el-GR" sz="2000" dirty="0">
                          <a:effectLst/>
                        </a:rPr>
                        <a:t>Τάξη </a:t>
                      </a:r>
                      <a:r>
                        <a:rPr lang="el-GR" sz="2000" dirty="0" err="1">
                          <a:effectLst/>
                        </a:rPr>
                        <a:t>διαδο-χής</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pPr algn="ctr"/>
                      <a:r>
                        <a:rPr lang="el-GR" sz="2000" dirty="0" err="1">
                          <a:effectLst/>
                        </a:rPr>
                        <a:t>Δικαιούχα</a:t>
                      </a:r>
                      <a:r>
                        <a:rPr lang="el-GR" sz="2000" dirty="0">
                          <a:effectLst/>
                        </a:rPr>
                        <a:t> πρόσωπα</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r>
                        <a:rPr lang="el-GR" sz="2000" dirty="0">
                          <a:effectLst/>
                        </a:rPr>
                        <a:t>Μερίδια και επεξηγήσεις</a:t>
                      </a:r>
                      <a:endParaRPr lang="en-GB" sz="1200" dirty="0">
                        <a:effectLst/>
                      </a:endParaRPr>
                    </a:p>
                    <a:p>
                      <a:r>
                        <a:rPr lang="el-GR" sz="2000" dirty="0">
                          <a:effectLst/>
                        </a:rPr>
                        <a:t>(Τηρουμένων των δικαιωμάτων των επιζώντων συζύγων)</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352604400"/>
                  </a:ext>
                </a:extLst>
              </a:tr>
              <a:tr h="0">
                <a:tc>
                  <a:txBody>
                    <a:bodyPr/>
                    <a:lstStyle/>
                    <a:p>
                      <a:pPr algn="ctr"/>
                      <a:r>
                        <a:rPr lang="el-GR" sz="2000">
                          <a:effectLst/>
                        </a:rPr>
                        <a:t>1</a:t>
                      </a:r>
                      <a:endParaRPr lang="en-GB" sz="12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r>
                        <a:rPr lang="el-GR" sz="2000">
                          <a:effectLst/>
                        </a:rPr>
                        <a:t>(α) Γνήσια τέκνα και  (β)κατιόντες τέκνων</a:t>
                      </a:r>
                      <a:endParaRPr lang="en-GB" sz="12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r>
                        <a:rPr lang="el-GR" sz="2000" dirty="0">
                          <a:effectLst/>
                        </a:rPr>
                        <a:t>Παίρνουν ΙΣΑ μερίδια</a:t>
                      </a:r>
                      <a:endParaRPr lang="en-GB" sz="1200" dirty="0">
                        <a:effectLst/>
                      </a:endParaRPr>
                    </a:p>
                    <a:p>
                      <a:r>
                        <a:rPr lang="el-GR" sz="2000" dirty="0">
                          <a:effectLst/>
                        </a:rPr>
                        <a:t> </a:t>
                      </a:r>
                      <a:endParaRPr lang="en-GB" sz="1200" dirty="0">
                        <a:effectLst/>
                      </a:endParaRPr>
                    </a:p>
                    <a:p>
                      <a:r>
                        <a:rPr lang="el-GR" sz="2000" dirty="0" err="1">
                          <a:effectLst/>
                        </a:rPr>
                        <a:t>Κατιόντες</a:t>
                      </a:r>
                      <a:r>
                        <a:rPr lang="el-GR" sz="2000" dirty="0">
                          <a:effectLst/>
                        </a:rPr>
                        <a:t> </a:t>
                      </a:r>
                      <a:r>
                        <a:rPr lang="el-GR" sz="2000" dirty="0" err="1">
                          <a:effectLst/>
                        </a:rPr>
                        <a:t>προαποβιώσαντος</a:t>
                      </a:r>
                      <a:r>
                        <a:rPr lang="el-GR" sz="2000" dirty="0">
                          <a:effectLst/>
                        </a:rPr>
                        <a:t> γνησίου τέκνου παίρνουν κατά ρίζας (</a:t>
                      </a:r>
                      <a:r>
                        <a:rPr lang="en-US" sz="2000" dirty="0">
                          <a:effectLst/>
                        </a:rPr>
                        <a:t>per stirpes</a:t>
                      </a:r>
                      <a:r>
                        <a:rPr lang="el-GR" sz="2000" dirty="0">
                          <a:effectLst/>
                        </a:rPr>
                        <a:t>) </a:t>
                      </a:r>
                      <a:endParaRPr lang="en-GB" sz="1200" dirty="0">
                        <a:effectLst/>
                      </a:endParaRPr>
                    </a:p>
                    <a:p>
                      <a:r>
                        <a:rPr lang="el-GR" sz="2000" dirty="0">
                          <a:effectLst/>
                        </a:rPr>
                        <a:t>το μερίδιο που θα εδικαιούτο ο γονιός τους  αν επιζούσε για να κληρονομήσει</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293715032"/>
                  </a:ext>
                </a:extLst>
              </a:tr>
            </a:tbl>
          </a:graphicData>
        </a:graphic>
      </p:graphicFrame>
    </p:spTree>
    <p:extLst>
      <p:ext uri="{BB962C8B-B14F-4D97-AF65-F5344CB8AC3E}">
        <p14:creationId xmlns:p14="http://schemas.microsoft.com/office/powerpoint/2010/main" val="3968796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B867BD-52BF-7BBD-0730-5A037EA0B459}"/>
              </a:ext>
            </a:extLst>
          </p:cNvPr>
          <p:cNvSpPr txBox="1"/>
          <p:nvPr/>
        </p:nvSpPr>
        <p:spPr>
          <a:xfrm>
            <a:off x="3047260" y="892063"/>
            <a:ext cx="6094520" cy="5078313"/>
          </a:xfrm>
          <a:prstGeom prst="rect">
            <a:avLst/>
          </a:prstGeom>
          <a:noFill/>
        </p:spPr>
        <p:txBody>
          <a:bodyPr wrap="square">
            <a:spAutoFit/>
          </a:bodyPr>
          <a:lstStyle/>
          <a:p>
            <a:pPr algn="just"/>
            <a:r>
              <a:rPr lang="el-GR" sz="1800" b="1" dirty="0">
                <a:effectLst/>
                <a:latin typeface="Arial" panose="020B0604020202020204" pitchFamily="34" charset="0"/>
                <a:ea typeface="Times New Roman" panose="02020603050405020304" pitchFamily="18" charset="0"/>
              </a:rPr>
              <a:t>1. Προς γνήσιο τέκνο εξομοιώνονται  και-</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(α) Το υιοθετημένο τέκνο</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(β) Το εξώγαμο τέκνο που έχει νομιμοποιηθεί (Διαφορετικά κληρονομεί μόνο τη μητέρα του)</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(γ) Το εξώγαμο τέκνο για το οποίο έχει αποδειχτεί ο πατρικός δεσμός (</a:t>
            </a:r>
            <a:r>
              <a:rPr lang="en-US" sz="1800" b="1" dirty="0">
                <a:effectLst/>
                <a:latin typeface="Arial" panose="020B0604020202020204" pitchFamily="34" charset="0"/>
                <a:ea typeface="Times New Roman" panose="02020603050405020304" pitchFamily="18" charset="0"/>
              </a:rPr>
              <a:t>paternal affiliation</a:t>
            </a:r>
            <a:r>
              <a:rPr lang="el-GR" sz="1800" b="1" dirty="0">
                <a:effectLst/>
                <a:latin typeface="Arial" panose="020B0604020202020204" pitchFamily="34" charset="0"/>
                <a:ea typeface="Times New Roman" panose="02020603050405020304" pitchFamily="18" charset="0"/>
              </a:rPr>
              <a:t>) με δικαστική απόφαση.</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(δ) Το τέκνο που γεννήθηκε κατά τη διάρκεια γάμου που κηρύσσεται από το δικαστήριο ως άκυρος ή ανυπόστατος.</a:t>
            </a:r>
            <a:endParaRPr lang="en-GB" sz="1100" dirty="0">
              <a:effectLst/>
              <a:latin typeface="Times New Roman" panose="02020603050405020304" pitchFamily="18" charset="0"/>
              <a:ea typeface="Times New Roman" panose="02020603050405020304" pitchFamily="18" charset="0"/>
            </a:endParaRPr>
          </a:p>
          <a:p>
            <a:pPr algn="just"/>
            <a:r>
              <a:rPr lang="el-GR" sz="1800" b="1" dirty="0">
                <a:effectLst/>
                <a:latin typeface="Arial" panose="020B0604020202020204" pitchFamily="34" charset="0"/>
                <a:ea typeface="Times New Roman" panose="02020603050405020304" pitchFamily="18" charset="0"/>
              </a:rPr>
              <a:t> </a:t>
            </a:r>
            <a:endParaRPr lang="en-GB" sz="1100" dirty="0">
              <a:effectLst/>
              <a:latin typeface="Times New Roman" panose="02020603050405020304" pitchFamily="18" charset="0"/>
              <a:ea typeface="Times New Roman" panose="02020603050405020304" pitchFamily="18" charset="0"/>
            </a:endParaRPr>
          </a:p>
          <a:p>
            <a:r>
              <a:rPr lang="el-GR" sz="1800" b="1" dirty="0">
                <a:effectLst/>
                <a:latin typeface="Arial" panose="020B0604020202020204" pitchFamily="34" charset="0"/>
                <a:ea typeface="Times New Roman" panose="02020603050405020304" pitchFamily="18" charset="0"/>
              </a:rPr>
              <a:t>2. Το κυοφορούμενο που έχει γεννηθεί ζωντανό μετά το θάνατο του πατέρα του, κληρονομεί τον πατέρα του.</a:t>
            </a:r>
            <a:endParaRPr lang="en-GB" dirty="0"/>
          </a:p>
        </p:txBody>
      </p:sp>
    </p:spTree>
    <p:extLst>
      <p:ext uri="{BB962C8B-B14F-4D97-AF65-F5344CB8AC3E}">
        <p14:creationId xmlns:p14="http://schemas.microsoft.com/office/powerpoint/2010/main" val="3123402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64D71A2-0D0A-D947-2F84-7864EE156C9A}"/>
              </a:ext>
            </a:extLst>
          </p:cNvPr>
          <p:cNvGraphicFramePr>
            <a:graphicFrameLocks noGrp="1"/>
          </p:cNvGraphicFramePr>
          <p:nvPr>
            <p:extLst>
              <p:ext uri="{D42A27DB-BD31-4B8C-83A1-F6EECF244321}">
                <p14:modId xmlns:p14="http://schemas.microsoft.com/office/powerpoint/2010/main" val="347462043"/>
              </p:ext>
            </p:extLst>
          </p:nvPr>
        </p:nvGraphicFramePr>
        <p:xfrm>
          <a:off x="1863644" y="1806734"/>
          <a:ext cx="8464712" cy="4351338"/>
        </p:xfrm>
        <a:graphic>
          <a:graphicData uri="http://schemas.openxmlformats.org/drawingml/2006/table">
            <a:tbl>
              <a:tblPr firstRow="1" firstCol="1" lastRow="1" lastCol="1" bandRow="1" bandCol="1">
                <a:tableStyleId>{5C22544A-7EE6-4342-B048-85BDC9FD1C3A}</a:tableStyleId>
              </a:tblPr>
              <a:tblGrid>
                <a:gridCol w="934858">
                  <a:extLst>
                    <a:ext uri="{9D8B030D-6E8A-4147-A177-3AD203B41FA5}">
                      <a16:colId xmlns:a16="http://schemas.microsoft.com/office/drawing/2014/main" val="848659411"/>
                    </a:ext>
                  </a:extLst>
                </a:gridCol>
                <a:gridCol w="1234012">
                  <a:extLst>
                    <a:ext uri="{9D8B030D-6E8A-4147-A177-3AD203B41FA5}">
                      <a16:colId xmlns:a16="http://schemas.microsoft.com/office/drawing/2014/main" val="591890928"/>
                    </a:ext>
                  </a:extLst>
                </a:gridCol>
                <a:gridCol w="6295842">
                  <a:extLst>
                    <a:ext uri="{9D8B030D-6E8A-4147-A177-3AD203B41FA5}">
                      <a16:colId xmlns:a16="http://schemas.microsoft.com/office/drawing/2014/main" val="2801582658"/>
                    </a:ext>
                  </a:extLst>
                </a:gridCol>
              </a:tblGrid>
              <a:tr h="4351338">
                <a:tc>
                  <a:txBody>
                    <a:bodyPr/>
                    <a:lstStyle/>
                    <a:p>
                      <a:pPr algn="ctr"/>
                      <a:r>
                        <a:rPr lang="el-GR" sz="1800">
                          <a:effectLst/>
                        </a:rPr>
                        <a:t>2</a:t>
                      </a:r>
                      <a:endParaRPr lang="en-GB" sz="1100">
                        <a:effectLst/>
                        <a:latin typeface="Times New Roman" panose="02020603050405020304" pitchFamily="18" charset="0"/>
                        <a:ea typeface="Times New Roman" panose="02020603050405020304" pitchFamily="18" charset="0"/>
                      </a:endParaRPr>
                    </a:p>
                  </a:txBody>
                  <a:tcPr marL="61191" marR="61191" marT="0" marB="0">
                    <a:solidFill>
                      <a:srgbClr val="00B0F0"/>
                    </a:solidFill>
                  </a:tcPr>
                </a:tc>
                <a:tc>
                  <a:txBody>
                    <a:bodyPr/>
                    <a:lstStyle/>
                    <a:p>
                      <a:r>
                        <a:rPr lang="el-GR" sz="1800">
                          <a:effectLst/>
                        </a:rPr>
                        <a:t>Πατέρας, Μητέρα,</a:t>
                      </a:r>
                      <a:endParaRPr lang="en-GB" sz="1100">
                        <a:effectLst/>
                      </a:endParaRPr>
                    </a:p>
                    <a:p>
                      <a:r>
                        <a:rPr lang="el-GR" sz="1800">
                          <a:effectLst/>
                        </a:rPr>
                        <a:t>Αδελφός, Αδελφή</a:t>
                      </a:r>
                      <a:endParaRPr lang="en-GB" sz="1100">
                        <a:effectLst/>
                        <a:latin typeface="Times New Roman" panose="02020603050405020304" pitchFamily="18" charset="0"/>
                        <a:ea typeface="Times New Roman" panose="02020603050405020304" pitchFamily="18" charset="0"/>
                      </a:endParaRPr>
                    </a:p>
                  </a:txBody>
                  <a:tcPr marL="61191" marR="61191" marT="0" marB="0">
                    <a:solidFill>
                      <a:srgbClr val="00B0F0"/>
                    </a:solidFill>
                  </a:tcPr>
                </a:tc>
                <a:tc>
                  <a:txBody>
                    <a:bodyPr/>
                    <a:lstStyle/>
                    <a:p>
                      <a:r>
                        <a:rPr lang="el-GR" sz="1800" dirty="0">
                          <a:effectLst/>
                        </a:rPr>
                        <a:t>Παίρνουν όλοι ΙΣΟ μερίδιο</a:t>
                      </a:r>
                      <a:endParaRPr lang="en-GB" sz="1100" dirty="0">
                        <a:effectLst/>
                      </a:endParaRPr>
                    </a:p>
                    <a:p>
                      <a:r>
                        <a:rPr lang="el-GR" sz="1800" dirty="0">
                          <a:effectLst/>
                        </a:rPr>
                        <a:t>ΑΛΛΑ:</a:t>
                      </a:r>
                      <a:endParaRPr lang="en-GB" sz="1100" dirty="0">
                        <a:effectLst/>
                      </a:endParaRPr>
                    </a:p>
                    <a:p>
                      <a:r>
                        <a:rPr lang="el-GR" sz="1800" dirty="0">
                          <a:effectLst/>
                          <a:highlight>
                            <a:srgbClr val="C0C0C0"/>
                          </a:highlight>
                        </a:rPr>
                        <a:t>(α)</a:t>
                      </a:r>
                      <a:r>
                        <a:rPr lang="el-GR" sz="1800" dirty="0">
                          <a:effectLst/>
                        </a:rPr>
                        <a:t> Οι ετεροθαλείς αδελφοί /αδελφές παίρνουν το μισό  μερίδιο από ότι οι αμφιθαλείς</a:t>
                      </a:r>
                      <a:endParaRPr lang="en-GB" sz="1100" dirty="0">
                        <a:effectLst/>
                      </a:endParaRPr>
                    </a:p>
                    <a:p>
                      <a:r>
                        <a:rPr lang="el-GR" sz="1800" dirty="0">
                          <a:effectLst/>
                          <a:highlight>
                            <a:srgbClr val="C0C0C0"/>
                          </a:highlight>
                        </a:rPr>
                        <a:t>(β)</a:t>
                      </a:r>
                      <a:r>
                        <a:rPr lang="el-GR" sz="1800" dirty="0">
                          <a:effectLst/>
                        </a:rPr>
                        <a:t> Αν υπάρχουν </a:t>
                      </a:r>
                      <a:r>
                        <a:rPr lang="el-GR" sz="2000" dirty="0">
                          <a:effectLst/>
                        </a:rPr>
                        <a:t>μόνο</a:t>
                      </a:r>
                      <a:r>
                        <a:rPr lang="el-GR" sz="1800" dirty="0">
                          <a:effectLst/>
                        </a:rPr>
                        <a:t> ετεροθαλή αδέλφια, πατέρας και μητέρα ισχύει το ίδιο</a:t>
                      </a:r>
                      <a:endParaRPr lang="en-GB" sz="1100" dirty="0">
                        <a:effectLst/>
                      </a:endParaRPr>
                    </a:p>
                    <a:p>
                      <a:r>
                        <a:rPr lang="el-GR" sz="1800" dirty="0">
                          <a:effectLst/>
                          <a:highlight>
                            <a:srgbClr val="C0C0C0"/>
                          </a:highlight>
                        </a:rPr>
                        <a:t>(γ)</a:t>
                      </a:r>
                      <a:r>
                        <a:rPr lang="el-GR" sz="1800" dirty="0">
                          <a:effectLst/>
                        </a:rPr>
                        <a:t> Οι  </a:t>
                      </a:r>
                      <a:r>
                        <a:rPr lang="el-GR" sz="1800" dirty="0" err="1">
                          <a:effectLst/>
                        </a:rPr>
                        <a:t>Κατιόντες</a:t>
                      </a:r>
                      <a:r>
                        <a:rPr lang="el-GR" sz="1800" dirty="0">
                          <a:effectLst/>
                        </a:rPr>
                        <a:t> </a:t>
                      </a:r>
                      <a:r>
                        <a:rPr lang="el-GR" sz="1800" dirty="0" err="1">
                          <a:effectLst/>
                        </a:rPr>
                        <a:t>προαποβιωσάντων</a:t>
                      </a:r>
                      <a:r>
                        <a:rPr lang="el-GR" sz="1800" dirty="0">
                          <a:effectLst/>
                        </a:rPr>
                        <a:t>  αδελφιών παίρνουν  κατά ρίζας (</a:t>
                      </a:r>
                      <a:r>
                        <a:rPr lang="en-US" sz="1800" dirty="0">
                          <a:effectLst/>
                        </a:rPr>
                        <a:t>per stirpes</a:t>
                      </a:r>
                      <a:r>
                        <a:rPr lang="el-GR" sz="1800" dirty="0">
                          <a:effectLst/>
                        </a:rPr>
                        <a:t>) το μερίδιο που θα εδικαιούτο ο γονιός τους  αν επιζούσε για να κληρονομήσει</a:t>
                      </a:r>
                      <a:endParaRPr lang="en-GB" sz="1100" dirty="0">
                        <a:effectLst/>
                      </a:endParaRPr>
                    </a:p>
                    <a:p>
                      <a:r>
                        <a:rPr lang="el-GR" sz="1800" dirty="0">
                          <a:effectLst/>
                        </a:rPr>
                        <a:t>(</a:t>
                      </a:r>
                      <a:r>
                        <a:rPr lang="el-GR" sz="1800" dirty="0">
                          <a:effectLst/>
                          <a:highlight>
                            <a:srgbClr val="C0C0C0"/>
                          </a:highlight>
                        </a:rPr>
                        <a:t>δ)</a:t>
                      </a:r>
                      <a:r>
                        <a:rPr lang="el-GR" sz="1800" dirty="0">
                          <a:effectLst/>
                        </a:rPr>
                        <a:t> αν έχουν προαποβιώσει και οι δυο γονείς, τότε ο πιο κοντινός ανιών που επιζεί κληρονομεί ίσο μερίδιο με τα </a:t>
                      </a:r>
                      <a:endParaRPr lang="en-GB" sz="1100" dirty="0">
                        <a:effectLst/>
                      </a:endParaRPr>
                    </a:p>
                    <a:p>
                      <a:r>
                        <a:rPr lang="el-GR" sz="1800" dirty="0">
                          <a:effectLst/>
                        </a:rPr>
                        <a:t>αμφιθαλή αδέλφια</a:t>
                      </a:r>
                      <a:endParaRPr lang="en-GB" sz="1100" dirty="0">
                        <a:effectLst/>
                      </a:endParaRPr>
                    </a:p>
                    <a:p>
                      <a:r>
                        <a:rPr lang="el-GR" sz="1800" dirty="0">
                          <a:effectLst/>
                          <a:highlight>
                            <a:srgbClr val="C0C0C0"/>
                          </a:highlight>
                        </a:rPr>
                        <a:t>(ε)</a:t>
                      </a:r>
                      <a:r>
                        <a:rPr lang="el-GR" sz="1800" dirty="0">
                          <a:effectLst/>
                        </a:rPr>
                        <a:t> αν δεν υπάρχουν αδέλφια ή </a:t>
                      </a:r>
                      <a:r>
                        <a:rPr lang="el-GR" sz="1800" dirty="0" err="1">
                          <a:effectLst/>
                        </a:rPr>
                        <a:t>κατιόντες</a:t>
                      </a:r>
                      <a:r>
                        <a:rPr lang="el-GR" sz="1800" dirty="0">
                          <a:effectLst/>
                        </a:rPr>
                        <a:t> αδελφιών ο πατέρας και η μητέρα παίρνουν εξ ίσου και αν μόνο ένας από αυτούς επιζεί, τότε κληρονομεί το όλο.</a:t>
                      </a:r>
                      <a:endParaRPr lang="en-GB" sz="1100" dirty="0">
                        <a:effectLst/>
                        <a:latin typeface="Times New Roman" panose="02020603050405020304" pitchFamily="18" charset="0"/>
                        <a:ea typeface="Times New Roman" panose="02020603050405020304" pitchFamily="18" charset="0"/>
                      </a:endParaRPr>
                    </a:p>
                  </a:txBody>
                  <a:tcPr marL="61191" marR="61191" marT="0" marB="0">
                    <a:solidFill>
                      <a:srgbClr val="00B0F0"/>
                    </a:solidFill>
                  </a:tcPr>
                </a:tc>
                <a:extLst>
                  <a:ext uri="{0D108BD9-81ED-4DB2-BD59-A6C34878D82A}">
                    <a16:rowId xmlns:a16="http://schemas.microsoft.com/office/drawing/2014/main" val="4152555497"/>
                  </a:ext>
                </a:extLst>
              </a:tr>
            </a:tbl>
          </a:graphicData>
        </a:graphic>
      </p:graphicFrame>
      <p:sp>
        <p:nvSpPr>
          <p:cNvPr id="4" name="Rectangle 1">
            <a:extLst>
              <a:ext uri="{FF2B5EF4-FFF2-40B4-BE49-F238E27FC236}">
                <a16:creationId xmlns:a16="http://schemas.microsoft.com/office/drawing/2014/main" id="{9DADA26B-EF7D-CA53-17BA-4624318538D8}"/>
              </a:ext>
            </a:extLst>
          </p:cNvPr>
          <p:cNvSpPr>
            <a:spLocks noChangeArrowheads="1"/>
          </p:cNvSpPr>
          <p:nvPr/>
        </p:nvSpPr>
        <p:spPr bwMode="auto">
          <a:xfrm>
            <a:off x="1863725" y="180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770040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B867BD-52BF-7BBD-0730-5A037EA0B459}"/>
              </a:ext>
            </a:extLst>
          </p:cNvPr>
          <p:cNvSpPr txBox="1"/>
          <p:nvPr/>
        </p:nvSpPr>
        <p:spPr>
          <a:xfrm>
            <a:off x="3047260" y="892063"/>
            <a:ext cx="6094520" cy="369332"/>
          </a:xfrm>
          <a:prstGeom prst="rect">
            <a:avLst/>
          </a:prstGeom>
          <a:noFill/>
        </p:spPr>
        <p:txBody>
          <a:bodyPr wrap="square">
            <a:spAutoFit/>
          </a:bodyPr>
          <a:lstStyle/>
          <a:p>
            <a:pPr algn="just"/>
            <a:endParaRPr lang="en-GB" dirty="0"/>
          </a:p>
        </p:txBody>
      </p:sp>
      <p:graphicFrame>
        <p:nvGraphicFramePr>
          <p:cNvPr id="2" name="Table 1">
            <a:extLst>
              <a:ext uri="{FF2B5EF4-FFF2-40B4-BE49-F238E27FC236}">
                <a16:creationId xmlns:a16="http://schemas.microsoft.com/office/drawing/2014/main" id="{9408DE07-61C8-FC98-E3D1-14BF66EA1555}"/>
              </a:ext>
            </a:extLst>
          </p:cNvPr>
          <p:cNvGraphicFramePr>
            <a:graphicFrameLocks noGrp="1"/>
          </p:cNvGraphicFramePr>
          <p:nvPr>
            <p:extLst>
              <p:ext uri="{D42A27DB-BD31-4B8C-83A1-F6EECF244321}">
                <p14:modId xmlns:p14="http://schemas.microsoft.com/office/powerpoint/2010/main" val="93565217"/>
              </p:ext>
            </p:extLst>
          </p:nvPr>
        </p:nvGraphicFramePr>
        <p:xfrm>
          <a:off x="1409700" y="1844199"/>
          <a:ext cx="9372600" cy="4314190"/>
        </p:xfrm>
        <a:graphic>
          <a:graphicData uri="http://schemas.openxmlformats.org/drawingml/2006/table">
            <a:tbl>
              <a:tblPr firstRow="1" firstCol="1" lastRow="1" lastCol="1" bandRow="1" bandCol="1">
                <a:tableStyleId>{5C22544A-7EE6-4342-B048-85BDC9FD1C3A}</a:tableStyleId>
              </a:tblPr>
              <a:tblGrid>
                <a:gridCol w="1047750">
                  <a:extLst>
                    <a:ext uri="{9D8B030D-6E8A-4147-A177-3AD203B41FA5}">
                      <a16:colId xmlns:a16="http://schemas.microsoft.com/office/drawing/2014/main" val="52712197"/>
                    </a:ext>
                  </a:extLst>
                </a:gridCol>
                <a:gridCol w="1383030">
                  <a:extLst>
                    <a:ext uri="{9D8B030D-6E8A-4147-A177-3AD203B41FA5}">
                      <a16:colId xmlns:a16="http://schemas.microsoft.com/office/drawing/2014/main" val="3450099161"/>
                    </a:ext>
                  </a:extLst>
                </a:gridCol>
                <a:gridCol w="6941820">
                  <a:extLst>
                    <a:ext uri="{9D8B030D-6E8A-4147-A177-3AD203B41FA5}">
                      <a16:colId xmlns:a16="http://schemas.microsoft.com/office/drawing/2014/main" val="3478661603"/>
                    </a:ext>
                  </a:extLst>
                </a:gridCol>
              </a:tblGrid>
              <a:tr h="4314190">
                <a:tc>
                  <a:txBody>
                    <a:bodyPr/>
                    <a:lstStyle/>
                    <a:p>
                      <a:pPr algn="ctr"/>
                      <a:r>
                        <a:rPr lang="el-GR" sz="2000">
                          <a:effectLst/>
                        </a:rPr>
                        <a:t>3</a:t>
                      </a:r>
                      <a:endParaRPr lang="en-GB" sz="12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r>
                        <a:rPr lang="el-GR" sz="2200">
                          <a:effectLst/>
                        </a:rPr>
                        <a:t>Ανιόντες από την πλευρά του πατέρα –Ανιόντες από την πλευρά της Μητέρας</a:t>
                      </a:r>
                      <a:endParaRPr lang="en-GB" sz="120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tc>
                  <a:txBody>
                    <a:bodyPr/>
                    <a:lstStyle/>
                    <a:p>
                      <a:r>
                        <a:rPr lang="el-GR" sz="2000" dirty="0">
                          <a:effectLst/>
                        </a:rPr>
                        <a:t>Αποκλείονται όταν υπάρχει επιζών πατέρας ή μητέρα, αλλά δεν αποκλείονται από τους αδελφούς του κληρονομουμένου (Βλέπε και 2 (δ) στην τάξη 2 ) </a:t>
                      </a:r>
                      <a:endParaRPr lang="en-GB" sz="1200" dirty="0">
                        <a:effectLst/>
                      </a:endParaRPr>
                    </a:p>
                    <a:p>
                      <a:r>
                        <a:rPr lang="el-GR" sz="2400" dirty="0">
                          <a:effectLst/>
                        </a:rPr>
                        <a:t> </a:t>
                      </a:r>
                      <a:endParaRPr lang="en-GB" sz="1200" dirty="0">
                        <a:effectLst/>
                      </a:endParaRPr>
                    </a:p>
                    <a:p>
                      <a:r>
                        <a:rPr lang="el-GR" sz="2400" dirty="0">
                          <a:effectLst/>
                        </a:rPr>
                        <a:t>Παίρνουν η κάθε πλευρά το μισό αν είναι του ίδιου βαθμού με τον κληρονομούμενο. Αν ο βαθμός συγγένειας της μιας πλευράς είναι πιο κοντινός, η άλλη πλευρά αποκλείεται.</a:t>
                      </a:r>
                      <a:endParaRPr lang="en-GB" sz="1200" dirty="0">
                        <a:effectLst/>
                      </a:endParaRPr>
                    </a:p>
                    <a:p>
                      <a:r>
                        <a:rPr lang="el-GR" sz="2400" dirty="0">
                          <a:effectLst/>
                        </a:rPr>
                        <a:t>Το μερίδιο που κληρονομεί η κάθε πλευρά διανέμεται σε ίσα μερίδια μεταξύ των κληρονόμων του ιδίου βαθμού της πλευράς αυτής</a:t>
                      </a:r>
                      <a:endParaRPr lang="en-GB" sz="1200" dirty="0">
                        <a:effectLst/>
                        <a:latin typeface="Times New Roman" panose="02020603050405020304" pitchFamily="18" charset="0"/>
                        <a:ea typeface="Times New Roman" panose="02020603050405020304" pitchFamily="18" charset="0"/>
                      </a:endParaRPr>
                    </a:p>
                  </a:txBody>
                  <a:tcPr marL="68580" marR="68580" marT="0" marB="0">
                    <a:solidFill>
                      <a:srgbClr val="00B0F0"/>
                    </a:solidFill>
                  </a:tcPr>
                </a:tc>
                <a:extLst>
                  <a:ext uri="{0D108BD9-81ED-4DB2-BD59-A6C34878D82A}">
                    <a16:rowId xmlns:a16="http://schemas.microsoft.com/office/drawing/2014/main" val="3083920402"/>
                  </a:ext>
                </a:extLst>
              </a:tr>
            </a:tbl>
          </a:graphicData>
        </a:graphic>
      </p:graphicFrame>
    </p:spTree>
    <p:extLst>
      <p:ext uri="{BB962C8B-B14F-4D97-AF65-F5344CB8AC3E}">
        <p14:creationId xmlns:p14="http://schemas.microsoft.com/office/powerpoint/2010/main" val="251158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33AE7-45EB-0BC8-9B38-E859F2EBE197}"/>
              </a:ext>
            </a:extLst>
          </p:cNvPr>
          <p:cNvSpPr>
            <a:spLocks noGrp="1"/>
          </p:cNvSpPr>
          <p:nvPr>
            <p:ph type="title"/>
          </p:nvPr>
        </p:nvSpPr>
        <p:spPr/>
        <p:txBody>
          <a:bodyPr/>
          <a:lstStyle/>
          <a:p>
            <a:r>
              <a:rPr lang="el-GR" sz="2400"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Ο Ευρωπαϊκός Κανονισμός Κληρονομιών 650/2012</a:t>
            </a:r>
            <a:br>
              <a:rPr lang="en-GB" sz="1800" dirty="0">
                <a:effectLst/>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A8A56E84-020E-7D85-B57B-192798048079}"/>
              </a:ext>
            </a:extLst>
          </p:cNvPr>
          <p:cNvSpPr>
            <a:spLocks noGrp="1"/>
          </p:cNvSpPr>
          <p:nvPr>
            <p:ph idx="1"/>
          </p:nvPr>
        </p:nvSpPr>
        <p:spPr/>
        <p:txBody>
          <a:bodyPr>
            <a:normAutofit lnSpcReduction="10000"/>
          </a:bodyPr>
          <a:lstStyle/>
          <a:p>
            <a:pPr marL="0" indent="0" algn="just" fontAlgn="base">
              <a:buNone/>
            </a:pPr>
            <a:r>
              <a:rPr lang="el-GR" sz="2000"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εισάγει δύο νέες αρχές</a:t>
            </a:r>
            <a:endParaRPr lang="el-GR" sz="2000" b="1"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endParaRPr>
          </a:p>
          <a:p>
            <a:pPr algn="just" fontAlgn="base"/>
            <a:r>
              <a:rPr lang="el-GR" sz="2000" b="1"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Πρώτον,</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αν κάποιος αποβιώσει σε κράτος μέλος διαφορετικό της χώρας καταγωγής του, </a:t>
            </a:r>
            <a:r>
              <a:rPr lang="el-GR" sz="2000"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η διαδοχή  θα διαμορφωθεί με βάση το δίκαιο του κράτους της "συνήθους διαμονής"</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2000" dirty="0">
              <a:effectLst/>
              <a:latin typeface="Arial Black" panose="020B0A04020102020204" pitchFamily="34" charset="0"/>
              <a:ea typeface="Times New Roman" panose="02020603050405020304" pitchFamily="18" charset="0"/>
            </a:endParaRPr>
          </a:p>
          <a:p>
            <a:pPr marL="0" indent="0">
              <a:buNone/>
            </a:pPr>
            <a:r>
              <a:rPr lang="el-GR" sz="2000" b="1" dirty="0">
                <a:solidFill>
                  <a:srgbClr val="363636"/>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2000" dirty="0">
              <a:effectLst/>
              <a:latin typeface="Arial Black" panose="020B0A04020102020204" pitchFamily="34" charset="0"/>
              <a:ea typeface="Times New Roman" panose="02020603050405020304" pitchFamily="18" charset="0"/>
            </a:endParaRPr>
          </a:p>
          <a:p>
            <a:r>
              <a:rPr lang="el-GR" sz="2000" b="1" u="sng" dirty="0">
                <a:solidFill>
                  <a:srgbClr val="363636"/>
                </a:solidFill>
                <a:effectLst/>
                <a:latin typeface="Arial Black" panose="020B0A04020102020204" pitchFamily="34" charset="0"/>
                <a:ea typeface="Times New Roman" panose="02020603050405020304" pitchFamily="18" charset="0"/>
                <a:cs typeface="Arial" panose="020B0604020202020204" pitchFamily="34" charset="0"/>
              </a:rPr>
              <a:t>Δεύτερον</a:t>
            </a:r>
            <a:r>
              <a:rPr lang="el-GR" sz="2000" u="sng" dirty="0">
                <a:solidFill>
                  <a:srgbClr val="363636"/>
                </a:solidFill>
                <a:effectLst/>
                <a:latin typeface="Arial Black" panose="020B0A04020102020204" pitchFamily="34" charset="0"/>
                <a:ea typeface="Times New Roman" panose="02020603050405020304" pitchFamily="18" charset="0"/>
                <a:cs typeface="Arial" panose="020B0604020202020204" pitchFamily="34" charset="0"/>
              </a:rPr>
              <a:t>,</a:t>
            </a:r>
            <a:r>
              <a:rPr lang="el-GR" sz="2000" dirty="0">
                <a:solidFill>
                  <a:srgbClr val="363636"/>
                </a:solidFill>
                <a:effectLst/>
                <a:latin typeface="Arial Black" panose="020B0A04020102020204" pitchFamily="34" charset="0"/>
                <a:ea typeface="Times New Roman" panose="02020603050405020304" pitchFamily="18" charset="0"/>
                <a:cs typeface="Arial" panose="020B0604020202020204" pitchFamily="34" charset="0"/>
              </a:rPr>
              <a:t> το άτομο που συντάσσει διαθήκη </a:t>
            </a:r>
            <a:r>
              <a:rPr lang="el-GR" sz="2000" u="sng" dirty="0">
                <a:solidFill>
                  <a:srgbClr val="363636"/>
                </a:solidFill>
                <a:effectLst/>
                <a:latin typeface="Arial Black" panose="020B0A04020102020204" pitchFamily="34" charset="0"/>
                <a:ea typeface="Times New Roman" panose="02020603050405020304" pitchFamily="18" charset="0"/>
                <a:cs typeface="Arial" panose="020B0604020202020204" pitchFamily="34" charset="0"/>
              </a:rPr>
              <a:t>θα έχει τη δυνατότητα να επιλέγει το δίκαιο είτε του κράτους μέλους στο οποίο διαμένει είτε του κράτους μέλους από το οποίο κατάγεται</a:t>
            </a:r>
            <a:endParaRPr lang="en-GB" sz="2000" dirty="0">
              <a:effectLst/>
              <a:latin typeface="Arial Black" panose="020B0A04020102020204" pitchFamily="34" charset="0"/>
              <a:ea typeface="Times New Roman" panose="02020603050405020304" pitchFamily="18" charset="0"/>
            </a:endParaRPr>
          </a:p>
          <a:p>
            <a:pPr marL="0" indent="0">
              <a:buNone/>
            </a:pPr>
            <a:endParaRPr lang="en-US" sz="2000" dirty="0">
              <a:effectLst/>
              <a:latin typeface="Arial Black" panose="020B0A04020102020204" pitchFamily="34" charset="0"/>
              <a:ea typeface="Times New Roman" panose="02020603050405020304" pitchFamily="18" charset="0"/>
            </a:endParaRPr>
          </a:p>
          <a:p>
            <a:r>
              <a:rPr lang="el-GR" sz="2000" dirty="0">
                <a:latin typeface="Arial Black" panose="020B0A04020102020204" pitchFamily="34" charset="0"/>
                <a:ea typeface="Times New Roman" panose="02020603050405020304" pitchFamily="18" charset="0"/>
              </a:rPr>
              <a:t>ΚΑΙ</a:t>
            </a:r>
            <a:endParaRPr lang="en-US" sz="2000" dirty="0">
              <a:latin typeface="Arial Black" panose="020B0A04020102020204" pitchFamily="34" charset="0"/>
              <a:ea typeface="Times New Roman" panose="02020603050405020304" pitchFamily="18" charset="0"/>
            </a:endParaRPr>
          </a:p>
          <a:p>
            <a:pPr algn="just"/>
            <a:r>
              <a:rPr lang="en-US" sz="2000" dirty="0">
                <a:effectLst/>
                <a:latin typeface="Arial Black" panose="020B0A04020102020204" pitchFamily="34" charset="0"/>
                <a:ea typeface="Times New Roman" panose="02020603050405020304" pitchFamily="18" charset="0"/>
              </a:rPr>
              <a:t>T</a:t>
            </a:r>
            <a:r>
              <a:rPr lang="el-GR" sz="2000" dirty="0">
                <a:effectLst/>
                <a:latin typeface="Arial Black" panose="020B0A04020102020204" pitchFamily="34" charset="0"/>
                <a:ea typeface="Times New Roman" panose="02020603050405020304" pitchFamily="18" charset="0"/>
              </a:rPr>
              <a:t>ο Ευρωπαϊκό </a:t>
            </a:r>
            <a:r>
              <a:rPr lang="el-GR" sz="2000" dirty="0" err="1">
                <a:effectLst/>
                <a:latin typeface="Arial Black" panose="020B0A04020102020204" pitchFamily="34" charset="0"/>
                <a:ea typeface="Times New Roman" panose="02020603050405020304" pitchFamily="18" charset="0"/>
              </a:rPr>
              <a:t>κληρονομητήριο</a:t>
            </a:r>
            <a:r>
              <a:rPr lang="el-GR" sz="2000" dirty="0">
                <a:effectLst/>
                <a:latin typeface="Arial Black" panose="020B0A04020102020204" pitchFamily="34" charset="0"/>
                <a:ea typeface="Times New Roman" panose="02020603050405020304" pitchFamily="18" charset="0"/>
              </a:rPr>
              <a:t> θα συνιστά απόδειξη της ιδιότητας κληρονόμου ή κληροδόχου, καθώς και των εξουσιών των εκτελεστών διαθήκης ή των τρίτων διαχειριστών σε οποιαδήποτε χώρα μέλος της Ε.Ε. που υιοθέτησε τον Κανονισμό</a:t>
            </a:r>
            <a:endParaRPr lang="en-GB" sz="2000" dirty="0">
              <a:effectLst/>
              <a:latin typeface="Arial Black" panose="020B0A04020102020204" pitchFamily="34" charset="0"/>
              <a:ea typeface="Times New Roman" panose="02020603050405020304" pitchFamily="18" charset="0"/>
            </a:endParaRPr>
          </a:p>
          <a:p>
            <a:endParaRPr lang="en-GB" sz="2000" dirty="0">
              <a:latin typeface="Arial Black" panose="020B0A04020102020204" pitchFamily="34" charset="0"/>
            </a:endParaRPr>
          </a:p>
        </p:txBody>
      </p:sp>
    </p:spTree>
    <p:extLst>
      <p:ext uri="{BB962C8B-B14F-4D97-AF65-F5344CB8AC3E}">
        <p14:creationId xmlns:p14="http://schemas.microsoft.com/office/powerpoint/2010/main" val="4127398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FBC2D77-72E4-D82E-5455-136D52A9453D}"/>
              </a:ext>
            </a:extLst>
          </p:cNvPr>
          <p:cNvGraphicFramePr>
            <a:graphicFrameLocks noGrp="1"/>
          </p:cNvGraphicFramePr>
          <p:nvPr>
            <p:extLst>
              <p:ext uri="{D42A27DB-BD31-4B8C-83A1-F6EECF244321}">
                <p14:modId xmlns:p14="http://schemas.microsoft.com/office/powerpoint/2010/main" val="1794706956"/>
              </p:ext>
            </p:extLst>
          </p:nvPr>
        </p:nvGraphicFramePr>
        <p:xfrm>
          <a:off x="3462291" y="585926"/>
          <a:ext cx="5254110" cy="5791200"/>
        </p:xfrm>
        <a:graphic>
          <a:graphicData uri="http://schemas.openxmlformats.org/drawingml/2006/table">
            <a:tbl>
              <a:tblPr firstRow="1" firstCol="1" lastRow="1" lastCol="1" bandRow="1" bandCol="1">
                <a:tableStyleId>{5C22544A-7EE6-4342-B048-85BDC9FD1C3A}</a:tableStyleId>
              </a:tblPr>
              <a:tblGrid>
                <a:gridCol w="978329">
                  <a:extLst>
                    <a:ext uri="{9D8B030D-6E8A-4147-A177-3AD203B41FA5}">
                      <a16:colId xmlns:a16="http://schemas.microsoft.com/office/drawing/2014/main" val="2562046483"/>
                    </a:ext>
                  </a:extLst>
                </a:gridCol>
                <a:gridCol w="1399599">
                  <a:extLst>
                    <a:ext uri="{9D8B030D-6E8A-4147-A177-3AD203B41FA5}">
                      <a16:colId xmlns:a16="http://schemas.microsoft.com/office/drawing/2014/main" val="1216519501"/>
                    </a:ext>
                  </a:extLst>
                </a:gridCol>
                <a:gridCol w="2876182">
                  <a:extLst>
                    <a:ext uri="{9D8B030D-6E8A-4147-A177-3AD203B41FA5}">
                      <a16:colId xmlns:a16="http://schemas.microsoft.com/office/drawing/2014/main" val="774353046"/>
                    </a:ext>
                  </a:extLst>
                </a:gridCol>
              </a:tblGrid>
              <a:tr h="5291091">
                <a:tc>
                  <a:txBody>
                    <a:bodyPr/>
                    <a:lstStyle/>
                    <a:p>
                      <a:pPr algn="ctr"/>
                      <a:r>
                        <a:rPr lang="el-GR" sz="2000">
                          <a:effectLst/>
                        </a:rPr>
                        <a:t>4</a:t>
                      </a:r>
                      <a:endParaRPr lang="en-GB" sz="2000">
                        <a:effectLst/>
                        <a:latin typeface="Times New Roman" panose="02020603050405020304" pitchFamily="18" charset="0"/>
                        <a:ea typeface="Times New Roman" panose="02020603050405020304" pitchFamily="18" charset="0"/>
                      </a:endParaRPr>
                    </a:p>
                  </a:txBody>
                  <a:tcPr marL="57591" marR="57591" marT="0" marB="0">
                    <a:solidFill>
                      <a:srgbClr val="00B0F0"/>
                    </a:solidFill>
                  </a:tcPr>
                </a:tc>
                <a:tc>
                  <a:txBody>
                    <a:bodyPr/>
                    <a:lstStyle/>
                    <a:p>
                      <a:r>
                        <a:rPr lang="el-GR" sz="2000">
                          <a:effectLst/>
                        </a:rPr>
                        <a:t>Οι επόμενοι συγγενείς εξ αίματος μέχρι και του 6</a:t>
                      </a:r>
                      <a:r>
                        <a:rPr lang="el-GR" sz="2000" baseline="30000">
                          <a:effectLst/>
                        </a:rPr>
                        <a:t>ου</a:t>
                      </a:r>
                      <a:r>
                        <a:rPr lang="el-GR" sz="2000">
                          <a:effectLst/>
                        </a:rPr>
                        <a:t> βαθμού συγγένειας. </a:t>
                      </a:r>
                      <a:endParaRPr lang="en-GB" sz="2000">
                        <a:effectLst/>
                        <a:latin typeface="Times New Roman" panose="02020603050405020304" pitchFamily="18" charset="0"/>
                        <a:ea typeface="Times New Roman" panose="02020603050405020304" pitchFamily="18" charset="0"/>
                      </a:endParaRPr>
                    </a:p>
                  </a:txBody>
                  <a:tcPr marL="57591" marR="57591" marT="0" marB="0">
                    <a:solidFill>
                      <a:srgbClr val="00B0F0"/>
                    </a:solidFill>
                  </a:tcPr>
                </a:tc>
                <a:tc>
                  <a:txBody>
                    <a:bodyPr/>
                    <a:lstStyle/>
                    <a:p>
                      <a:r>
                        <a:rPr lang="el-GR" sz="2000" dirty="0">
                          <a:effectLst/>
                        </a:rPr>
                        <a:t>όλοι οι ισόβαθμοι παίρνουν ΙΣΑ μερίδια κατά κεφαλήν (</a:t>
                      </a:r>
                      <a:r>
                        <a:rPr lang="en-US" sz="2000" dirty="0">
                          <a:effectLst/>
                        </a:rPr>
                        <a:t>per capita</a:t>
                      </a:r>
                      <a:r>
                        <a:rPr lang="el-GR" sz="2000" dirty="0">
                          <a:effectLst/>
                        </a:rPr>
                        <a:t>)</a:t>
                      </a:r>
                      <a:endParaRPr lang="en-GB" sz="2000" dirty="0">
                        <a:effectLst/>
                      </a:endParaRPr>
                    </a:p>
                    <a:p>
                      <a:r>
                        <a:rPr lang="el-GR" sz="2000" dirty="0">
                          <a:effectLst/>
                        </a:rPr>
                        <a:t>Οι πιο κοντινοί στο βαθμό συγγένειας   αποκλείουν από την κληρονομιά τους πιο μακρινούς. </a:t>
                      </a:r>
                      <a:endParaRPr lang="en-GB" sz="2000" dirty="0">
                        <a:effectLst/>
                      </a:endParaRPr>
                    </a:p>
                    <a:p>
                      <a:pPr algn="r"/>
                      <a:r>
                        <a:rPr lang="el-GR" sz="2000" dirty="0">
                          <a:effectLst/>
                        </a:rPr>
                        <a:t> </a:t>
                      </a:r>
                      <a:endParaRPr lang="en-GB" sz="2000" dirty="0">
                        <a:effectLst/>
                      </a:endParaRPr>
                    </a:p>
                    <a:p>
                      <a:r>
                        <a:rPr lang="el-GR" sz="2000" dirty="0">
                          <a:effectLst/>
                        </a:rPr>
                        <a:t>Όταν υπάρχει επιζών/επιζώσα σύζυγος και δεν υπάρχουν  επιζώντες συγγενείς μέχρι και τον 4</a:t>
                      </a:r>
                      <a:r>
                        <a:rPr lang="el-GR" sz="2000" baseline="30000" dirty="0">
                          <a:effectLst/>
                        </a:rPr>
                        <a:t>ο</a:t>
                      </a:r>
                      <a:r>
                        <a:rPr lang="el-GR" sz="2000" dirty="0">
                          <a:effectLst/>
                        </a:rPr>
                        <a:t> βαθμό, οι πέραν του τετάρτου βαθμού αποκλείονται  από τον επιζώντα σύζυγο</a:t>
                      </a:r>
                      <a:endParaRPr lang="en-GB" sz="2000" dirty="0">
                        <a:effectLst/>
                      </a:endParaRPr>
                    </a:p>
                    <a:p>
                      <a:r>
                        <a:rPr lang="el-GR" sz="2000" dirty="0">
                          <a:effectLst/>
                        </a:rPr>
                        <a:t> </a:t>
                      </a:r>
                      <a:endParaRPr lang="en-GB" sz="2000" dirty="0">
                        <a:effectLst/>
                        <a:latin typeface="Times New Roman" panose="02020603050405020304" pitchFamily="18" charset="0"/>
                        <a:ea typeface="Times New Roman" panose="02020603050405020304" pitchFamily="18" charset="0"/>
                      </a:endParaRPr>
                    </a:p>
                  </a:txBody>
                  <a:tcPr marL="57591" marR="57591" marT="0" marB="0">
                    <a:solidFill>
                      <a:srgbClr val="00B0F0"/>
                    </a:solidFill>
                  </a:tcPr>
                </a:tc>
                <a:extLst>
                  <a:ext uri="{0D108BD9-81ED-4DB2-BD59-A6C34878D82A}">
                    <a16:rowId xmlns:a16="http://schemas.microsoft.com/office/drawing/2014/main" val="3556545948"/>
                  </a:ext>
                </a:extLst>
              </a:tr>
            </a:tbl>
          </a:graphicData>
        </a:graphic>
      </p:graphicFrame>
    </p:spTree>
    <p:extLst>
      <p:ext uri="{BB962C8B-B14F-4D97-AF65-F5344CB8AC3E}">
        <p14:creationId xmlns:p14="http://schemas.microsoft.com/office/powerpoint/2010/main" val="3946614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dirty="0"/>
              <a:t>ΑΠΟΦΑΣΗ ΠΟΛ. ΕΦ. ΑΡ.</a:t>
            </a:r>
            <a:r>
              <a:rPr lang="en-GB" dirty="0"/>
              <a:t>107</a:t>
            </a:r>
            <a:r>
              <a:rPr lang="el-GR" dirty="0"/>
              <a:t>/201</a:t>
            </a:r>
            <a:r>
              <a:rPr lang="en-GB" dirty="0"/>
              <a:t>5</a:t>
            </a:r>
            <a:r>
              <a:rPr lang="el-GR" dirty="0"/>
              <a:t>, 2</a:t>
            </a:r>
            <a:r>
              <a:rPr lang="en-GB" dirty="0"/>
              <a:t>6</a:t>
            </a:r>
            <a:r>
              <a:rPr lang="el-GR" dirty="0"/>
              <a:t>-</a:t>
            </a:r>
            <a:r>
              <a:rPr lang="en-GB" dirty="0"/>
              <a:t>4</a:t>
            </a:r>
            <a:r>
              <a:rPr lang="el-GR" dirty="0"/>
              <a:t>-2021</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rmAutofit lnSpcReduction="10000"/>
          </a:bodyPr>
          <a:lstStyle/>
          <a:p>
            <a:pPr indent="180340" algn="just"/>
            <a:r>
              <a:rPr lang="el-GR" sz="2000" b="0" i="0" dirty="0">
                <a:solidFill>
                  <a:srgbClr val="000000"/>
                </a:solidFill>
                <a:effectLst/>
                <a:latin typeface="Arial" panose="020B0604020202020204" pitchFamily="34" charset="0"/>
                <a:cs typeface="Arial" panose="020B0604020202020204" pitchFamily="34" charset="0"/>
              </a:rPr>
              <a:t>Επίμαχο ζήτημα στην υπό κρίση περίπτωση, είναι η </a:t>
            </a:r>
            <a:r>
              <a:rPr lang="el-GR" sz="2000" b="1" i="0" dirty="0">
                <a:solidFill>
                  <a:srgbClr val="000000"/>
                </a:solidFill>
                <a:effectLst/>
                <a:latin typeface="Arial" panose="020B0604020202020204" pitchFamily="34" charset="0"/>
                <a:cs typeface="Arial" panose="020B0604020202020204" pitchFamily="34" charset="0"/>
              </a:rPr>
              <a:t>συνταγματικότητα του άρθρου 46 του περί Διαθηκών και Διαδοχής Νόμου, Κεφ. 195,</a:t>
            </a:r>
            <a:r>
              <a:rPr lang="el-GR" sz="2000" b="0" i="0" dirty="0">
                <a:solidFill>
                  <a:srgbClr val="000000"/>
                </a:solidFill>
                <a:effectLst/>
                <a:latin typeface="Arial" panose="020B0604020202020204" pitchFamily="34" charset="0"/>
                <a:cs typeface="Arial" panose="020B0604020202020204" pitchFamily="34" charset="0"/>
              </a:rPr>
              <a:t> (ο Νόμος) και, κατά προέκταση, του Πρώτου Παραρτήματος του Νόμου, στην έκταση που οι επίδικες νομοθετικές πρόνοιες διακρίνουν μεταξύ </a:t>
            </a:r>
            <a:r>
              <a:rPr lang="el-GR" sz="2000" b="0" i="0" dirty="0" err="1">
                <a:solidFill>
                  <a:srgbClr val="000000"/>
                </a:solidFill>
                <a:effectLst/>
                <a:latin typeface="Arial" panose="020B0604020202020204" pitchFamily="34" charset="0"/>
                <a:cs typeface="Arial" panose="020B0604020202020204" pitchFamily="34" charset="0"/>
              </a:rPr>
              <a:t>κατιόντων</a:t>
            </a:r>
            <a:r>
              <a:rPr lang="el-GR" sz="2000" b="0" i="0" dirty="0">
                <a:solidFill>
                  <a:srgbClr val="000000"/>
                </a:solidFill>
                <a:effectLst/>
                <a:latin typeface="Arial" panose="020B0604020202020204" pitchFamily="34" charset="0"/>
                <a:cs typeface="Arial" panose="020B0604020202020204" pitchFamily="34" charset="0"/>
              </a:rPr>
              <a:t> πρώτων εξαδέλφων του αποβιώσαντα που προαποβίωσαν αυτού και </a:t>
            </a:r>
            <a:r>
              <a:rPr lang="el-GR" sz="2000" b="0" i="0" dirty="0" err="1">
                <a:solidFill>
                  <a:srgbClr val="000000"/>
                </a:solidFill>
                <a:effectLst/>
                <a:latin typeface="Arial" panose="020B0604020202020204" pitchFamily="34" charset="0"/>
                <a:cs typeface="Arial" panose="020B0604020202020204" pitchFamily="34" charset="0"/>
              </a:rPr>
              <a:t>κατιόντων</a:t>
            </a:r>
            <a:r>
              <a:rPr lang="el-GR" sz="2000" b="0" i="0" dirty="0">
                <a:solidFill>
                  <a:srgbClr val="000000"/>
                </a:solidFill>
                <a:effectLst/>
                <a:latin typeface="Arial" panose="020B0604020202020204" pitchFamily="34" charset="0"/>
                <a:cs typeface="Arial" panose="020B0604020202020204" pitchFamily="34" charset="0"/>
              </a:rPr>
              <a:t> πρώτων εξαδέλφων του αποβιώσαντα που ήταν εν ζωή κατά τον χρόνο του θανάτου του.</a:t>
            </a:r>
            <a:r>
              <a:rPr lang="en-GB" sz="2000" b="0" i="0" dirty="0">
                <a:solidFill>
                  <a:srgbClr val="000000"/>
                </a:solidFill>
                <a:effectLst/>
                <a:latin typeface="Arial" panose="020B0604020202020204" pitchFamily="34" charset="0"/>
                <a:cs typeface="Arial" panose="020B0604020202020204" pitchFamily="34" charset="0"/>
              </a:rPr>
              <a:t> </a:t>
            </a:r>
            <a:r>
              <a:rPr lang="el-GR" sz="2200" b="1" i="0" u="sng" dirty="0">
                <a:solidFill>
                  <a:srgbClr val="000000"/>
                </a:solidFill>
                <a:effectLst/>
                <a:latin typeface="Arial" panose="020B0604020202020204" pitchFamily="34" charset="0"/>
                <a:cs typeface="Arial" panose="020B0604020202020204" pitchFamily="34" charset="0"/>
              </a:rPr>
              <a:t>Η ΕΦΕΣΗ ΑΠΟΡΡΙΦΘΗΚΕ,</a:t>
            </a:r>
            <a:r>
              <a:rPr lang="el-GR" sz="2200" i="0" dirty="0">
                <a:solidFill>
                  <a:srgbClr val="000000"/>
                </a:solidFill>
                <a:effectLst/>
                <a:latin typeface="Arial" panose="020B0604020202020204" pitchFamily="34" charset="0"/>
                <a:cs typeface="Arial" panose="020B0604020202020204" pitchFamily="34" charset="0"/>
              </a:rPr>
              <a:t> (ΜΕ ΤΟ ΑΚΟΛΟΥΘΟ ΣΚΕΠΤΙΚΟ)</a:t>
            </a:r>
          </a:p>
          <a:p>
            <a:pPr indent="0" algn="just">
              <a:buNone/>
            </a:pPr>
            <a:endParaRPr lang="el-GR" sz="2000" b="0" i="0" dirty="0">
              <a:solidFill>
                <a:srgbClr val="000000"/>
              </a:solidFill>
              <a:effectLst/>
              <a:latin typeface="Arial" panose="020B0604020202020204" pitchFamily="34" charset="0"/>
              <a:cs typeface="Arial" panose="020B0604020202020204" pitchFamily="34" charset="0"/>
            </a:endParaRPr>
          </a:p>
          <a:p>
            <a:pPr indent="180340" algn="just"/>
            <a:r>
              <a:rPr lang="el-GR" sz="2000" b="0" i="0" dirty="0">
                <a:solidFill>
                  <a:srgbClr val="000000"/>
                </a:solidFill>
                <a:effectLst/>
                <a:latin typeface="Arial" panose="020B0604020202020204" pitchFamily="34" charset="0"/>
                <a:cs typeface="Arial" panose="020B0604020202020204" pitchFamily="34" charset="0"/>
              </a:rPr>
              <a:t>Το άρθρο 46 καθορίζει, στο Πρώτο Παράρτημα, τις τάξεις των προσώπων τα οποία μετά τον θάνατο του αποβιώσαντος καθίστανται </a:t>
            </a:r>
            <a:r>
              <a:rPr lang="el-GR" sz="2000" b="0" i="0" dirty="0" err="1">
                <a:solidFill>
                  <a:srgbClr val="000000"/>
                </a:solidFill>
                <a:effectLst/>
                <a:latin typeface="Arial" panose="020B0604020202020204" pitchFamily="34" charset="0"/>
                <a:cs typeface="Arial" panose="020B0604020202020204" pitchFamily="34" charset="0"/>
              </a:rPr>
              <a:t>δικαιούχα</a:t>
            </a:r>
            <a:r>
              <a:rPr lang="el-GR" sz="2000" b="0" i="0" dirty="0">
                <a:solidFill>
                  <a:srgbClr val="000000"/>
                </a:solidFill>
                <a:effectLst/>
                <a:latin typeface="Arial" panose="020B0604020202020204" pitchFamily="34" charset="0"/>
                <a:cs typeface="Arial" panose="020B0604020202020204" pitchFamily="34" charset="0"/>
              </a:rPr>
              <a:t> βάσει του Νόμου στο μη διαθέσιμο μέρος της κληρονομιάς και στο τυχόν αδιάθετο μέρος της. Τα πρόσωπα μιας τάξης αποκλείουν πρόσωπα απώτερης. Σύμφωνα με τα διαλαμβανόμενα στο άρθρο 48 και το Δεύτερο Παράρτημα του Νόμου, τα πρώτα ξαδέλφια αποβιώσαντος είναι συγγενείς τετάρτου βαθμού με αυτό, τα τέκνα τους συγγενείς πέμπτου βαθμού και τα εγγόνια τους συγγενείς έκτου βαθμού με τον αποβιώσαντα.</a:t>
            </a:r>
          </a:p>
          <a:p>
            <a:endParaRPr lang="en-GB" sz="2000" dirty="0"/>
          </a:p>
        </p:txBody>
      </p:sp>
    </p:spTree>
    <p:extLst>
      <p:ext uri="{BB962C8B-B14F-4D97-AF65-F5344CB8AC3E}">
        <p14:creationId xmlns:p14="http://schemas.microsoft.com/office/powerpoint/2010/main" val="2149883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dirty="0"/>
              <a:t>ΑΠΟΦΑΣΗ ΠΟΛ. ΕΦ. ΑΡ.</a:t>
            </a:r>
            <a:r>
              <a:rPr lang="en-GB" dirty="0"/>
              <a:t>107</a:t>
            </a:r>
            <a:r>
              <a:rPr lang="el-GR" dirty="0"/>
              <a:t>/201</a:t>
            </a:r>
            <a:r>
              <a:rPr lang="en-GB" dirty="0"/>
              <a:t>5</a:t>
            </a:r>
            <a:r>
              <a:rPr lang="el-GR" dirty="0"/>
              <a:t>, 2</a:t>
            </a:r>
            <a:r>
              <a:rPr lang="en-GB" dirty="0"/>
              <a:t>6</a:t>
            </a:r>
            <a:r>
              <a:rPr lang="el-GR" dirty="0"/>
              <a:t>-</a:t>
            </a:r>
            <a:r>
              <a:rPr lang="en-GB" dirty="0"/>
              <a:t>4</a:t>
            </a:r>
            <a:r>
              <a:rPr lang="el-GR" dirty="0"/>
              <a:t>-2021</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Autofit/>
          </a:bodyPr>
          <a:lstStyle/>
          <a:p>
            <a:pPr indent="180340" algn="just"/>
            <a:r>
              <a:rPr lang="el-GR" sz="2000" b="0" i="0" dirty="0">
                <a:solidFill>
                  <a:srgbClr val="000000"/>
                </a:solidFill>
                <a:effectLst/>
                <a:latin typeface="Arial" panose="020B0604020202020204" pitchFamily="34" charset="0"/>
                <a:cs typeface="Arial" panose="020B0604020202020204" pitchFamily="34" charset="0"/>
              </a:rPr>
              <a:t>Στην </a:t>
            </a:r>
            <a:r>
              <a:rPr lang="el-GR" sz="2000" b="0" i="0" dirty="0" err="1">
                <a:solidFill>
                  <a:srgbClr val="000000"/>
                </a:solidFill>
                <a:effectLst/>
                <a:latin typeface="Arial" panose="020B0604020202020204" pitchFamily="34" charset="0"/>
                <a:cs typeface="Arial" panose="020B0604020202020204" pitchFamily="34" charset="0"/>
              </a:rPr>
              <a:t>ενώπιόν</a:t>
            </a:r>
            <a:r>
              <a:rPr lang="el-GR" sz="2000" b="0" i="0" dirty="0">
                <a:solidFill>
                  <a:srgbClr val="000000"/>
                </a:solidFill>
                <a:effectLst/>
                <a:latin typeface="Arial" panose="020B0604020202020204" pitchFamily="34" charset="0"/>
                <a:cs typeface="Arial" panose="020B0604020202020204" pitchFamily="34" charset="0"/>
              </a:rPr>
              <a:t> μας περίπτωση, οι </a:t>
            </a:r>
            <a:r>
              <a:rPr lang="el-GR" sz="2000" b="0" i="0" dirty="0" err="1">
                <a:solidFill>
                  <a:srgbClr val="000000"/>
                </a:solidFill>
                <a:effectLst/>
                <a:latin typeface="Arial" panose="020B0604020202020204" pitchFamily="34" charset="0"/>
                <a:cs typeface="Arial" panose="020B0604020202020204" pitchFamily="34" charset="0"/>
              </a:rPr>
              <a:t>Εφεσείοντες</a:t>
            </a:r>
            <a:r>
              <a:rPr lang="el-GR" sz="2000" b="0" i="0" dirty="0">
                <a:solidFill>
                  <a:srgbClr val="000000"/>
                </a:solidFill>
                <a:effectLst/>
                <a:latin typeface="Arial" panose="020B0604020202020204" pitchFamily="34" charset="0"/>
                <a:cs typeface="Arial" panose="020B0604020202020204" pitchFamily="34" charset="0"/>
              </a:rPr>
              <a:t>, 75 στον αριθμό, είναι είτε τέκνα είτε εγγόνια πρώτων εξαδέλφων του αποβιώσαντος </a:t>
            </a:r>
            <a:r>
              <a:rPr lang="el-GR" sz="2000" b="0" i="0" dirty="0" err="1">
                <a:solidFill>
                  <a:srgbClr val="000000"/>
                </a:solidFill>
                <a:effectLst/>
                <a:latin typeface="Arial" panose="020B0604020202020204" pitchFamily="34" charset="0"/>
                <a:cs typeface="Arial" panose="020B0604020202020204" pitchFamily="34" charset="0"/>
              </a:rPr>
              <a:t>Κοτζιάπασιη</a:t>
            </a:r>
            <a:r>
              <a:rPr lang="el-GR" sz="2000" b="0" i="0" dirty="0">
                <a:solidFill>
                  <a:srgbClr val="000000"/>
                </a:solidFill>
                <a:effectLst/>
                <a:latin typeface="Arial" panose="020B0604020202020204" pitchFamily="34" charset="0"/>
                <a:cs typeface="Arial" panose="020B0604020202020204" pitchFamily="34" charset="0"/>
              </a:rPr>
              <a:t>. Κατά τον χρόνο θανάτου του όμως, οι πατέρες ή παππούδες των </a:t>
            </a:r>
            <a:r>
              <a:rPr lang="el-GR" sz="2000" b="0" i="0" dirty="0" err="1">
                <a:solidFill>
                  <a:srgbClr val="000000"/>
                </a:solidFill>
                <a:effectLst/>
                <a:latin typeface="Arial" panose="020B0604020202020204" pitchFamily="34" charset="0"/>
                <a:cs typeface="Arial" panose="020B0604020202020204" pitchFamily="34" charset="0"/>
              </a:rPr>
              <a:t>Εφεσειόντων</a:t>
            </a:r>
            <a:r>
              <a:rPr lang="el-GR" sz="2000" b="0" i="0" dirty="0">
                <a:solidFill>
                  <a:srgbClr val="000000"/>
                </a:solidFill>
                <a:effectLst/>
                <a:latin typeface="Arial" panose="020B0604020202020204" pitchFamily="34" charset="0"/>
                <a:cs typeface="Arial" panose="020B0604020202020204" pitchFamily="34" charset="0"/>
              </a:rPr>
              <a:t> δεν ήταν εν ζωή. Ζούσαν όμως άλλοι, πρώτοι εξάδελφοι του. Οι Εφεσίβλητοι είναι οι διαχειριστές της περιουσίας του αποβιώσαντος, ο οποίος εγκατέλειψε τα εγκόσμια τον Δεκέμβριο του 2009, με αδιάθετη περιουσία που υπερβαίνει σε αξία τα €2.000.000.</a:t>
            </a:r>
            <a:endParaRPr lang="en-GB" sz="2000" b="0" i="0" dirty="0">
              <a:solidFill>
                <a:srgbClr val="000000"/>
              </a:solidFill>
              <a:effectLst/>
              <a:latin typeface="Arial" panose="020B0604020202020204" pitchFamily="34" charset="0"/>
              <a:cs typeface="Arial" panose="020B0604020202020204" pitchFamily="34" charset="0"/>
            </a:endParaRPr>
          </a:p>
          <a:p>
            <a:pPr indent="180340" algn="just"/>
            <a:r>
              <a:rPr lang="el-GR" sz="2000" b="0" i="0" dirty="0">
                <a:solidFill>
                  <a:srgbClr val="000000"/>
                </a:solidFill>
                <a:effectLst/>
                <a:latin typeface="Arial" panose="020B0604020202020204" pitchFamily="34" charset="0"/>
                <a:cs typeface="Arial" panose="020B0604020202020204" pitchFamily="34" charset="0"/>
              </a:rPr>
              <a:t>Οι Εφεσίβλητοι δεν περιέλαβαν στη διαχείριση της περιουσίας τους </a:t>
            </a:r>
            <a:r>
              <a:rPr lang="el-GR" sz="2000" b="0" i="0" dirty="0" err="1">
                <a:solidFill>
                  <a:srgbClr val="000000"/>
                </a:solidFill>
                <a:effectLst/>
                <a:latin typeface="Arial" panose="020B0604020202020204" pitchFamily="34" charset="0"/>
                <a:cs typeface="Arial" panose="020B0604020202020204" pitchFamily="34" charset="0"/>
              </a:rPr>
              <a:t>Εφεσείοντες</a:t>
            </a:r>
            <a:r>
              <a:rPr lang="el-GR" sz="2000" b="0" i="0" dirty="0">
                <a:solidFill>
                  <a:srgbClr val="000000"/>
                </a:solidFill>
                <a:effectLst/>
                <a:latin typeface="Arial" panose="020B0604020202020204" pitchFamily="34" charset="0"/>
                <a:cs typeface="Arial" panose="020B0604020202020204" pitchFamily="34" charset="0"/>
              </a:rPr>
              <a:t>, με αποτέλεσμα οι τελευταίοι να καταχωρήσουν αγωγή, αξιώνοντας δήλωση του Δικαστηρίου ότι είναι νόμιμοι κληρονόμοι.</a:t>
            </a:r>
            <a:endParaRPr lang="en-GB" sz="2000" b="0" i="0" dirty="0">
              <a:solidFill>
                <a:srgbClr val="000000"/>
              </a:solidFill>
              <a:effectLst/>
              <a:latin typeface="Arial" panose="020B0604020202020204" pitchFamily="34" charset="0"/>
              <a:cs typeface="Arial" panose="020B0604020202020204" pitchFamily="34" charset="0"/>
            </a:endParaRPr>
          </a:p>
          <a:p>
            <a:pPr indent="180340" algn="just"/>
            <a:r>
              <a:rPr lang="el-GR" sz="2000" b="0" i="0" dirty="0">
                <a:solidFill>
                  <a:srgbClr val="000000"/>
                </a:solidFill>
                <a:effectLst/>
                <a:latin typeface="Arial" panose="020B0604020202020204" pitchFamily="34" charset="0"/>
              </a:rPr>
              <a:t>Το πρωτόδικο Δικαστήριο, με αναφορά στην υπόθεση </a:t>
            </a:r>
            <a:r>
              <a:rPr lang="el-GR" sz="2000" b="1" i="1" dirty="0" err="1">
                <a:solidFill>
                  <a:srgbClr val="000000"/>
                </a:solidFill>
                <a:effectLst/>
                <a:latin typeface="Arial" panose="020B0604020202020204" pitchFamily="34" charset="0"/>
              </a:rPr>
              <a:t>Pieras</a:t>
            </a:r>
            <a:r>
              <a:rPr lang="el-GR" sz="2000" b="1" i="1" dirty="0">
                <a:solidFill>
                  <a:srgbClr val="000000"/>
                </a:solidFill>
                <a:effectLst/>
                <a:latin typeface="Arial" panose="020B0604020202020204" pitchFamily="34" charset="0"/>
              </a:rPr>
              <a:t> Michael</a:t>
            </a:r>
            <a:r>
              <a:rPr lang="el-GR" sz="2000" b="0" i="1" dirty="0">
                <a:solidFill>
                  <a:srgbClr val="000000"/>
                </a:solidFill>
                <a:effectLst/>
                <a:latin typeface="Arial" panose="020B0604020202020204" pitchFamily="34" charset="0"/>
              </a:rPr>
              <a:t> </a:t>
            </a:r>
            <a:r>
              <a:rPr lang="el-GR" sz="2000" b="1" i="1" dirty="0">
                <a:solidFill>
                  <a:srgbClr val="000000"/>
                </a:solidFill>
                <a:effectLst/>
                <a:latin typeface="Arial" panose="020B0604020202020204" pitchFamily="34" charset="0"/>
              </a:rPr>
              <a:t>&amp; </a:t>
            </a:r>
            <a:r>
              <a:rPr lang="el-GR" sz="2000" b="1" i="1" dirty="0" err="1">
                <a:solidFill>
                  <a:srgbClr val="000000"/>
                </a:solidFill>
                <a:effectLst/>
                <a:latin typeface="Arial" panose="020B0604020202020204" pitchFamily="34" charset="0"/>
              </a:rPr>
              <a:t>Others</a:t>
            </a:r>
            <a:r>
              <a:rPr lang="el-GR" sz="2000" b="1" i="1" dirty="0">
                <a:solidFill>
                  <a:srgbClr val="000000"/>
                </a:solidFill>
                <a:effectLst/>
                <a:latin typeface="Arial" panose="020B0604020202020204" pitchFamily="34" charset="0"/>
              </a:rPr>
              <a:t> v. </a:t>
            </a:r>
            <a:r>
              <a:rPr lang="el-GR" sz="2000" b="1" i="1" dirty="0" err="1">
                <a:solidFill>
                  <a:srgbClr val="000000"/>
                </a:solidFill>
                <a:effectLst/>
                <a:latin typeface="Arial" panose="020B0604020202020204" pitchFamily="34" charset="0"/>
              </a:rPr>
              <a:t>Nicos</a:t>
            </a:r>
            <a:r>
              <a:rPr lang="el-GR" sz="2000" b="1" i="1" dirty="0">
                <a:solidFill>
                  <a:srgbClr val="000000"/>
                </a:solidFill>
                <a:effectLst/>
                <a:latin typeface="Arial" panose="020B0604020202020204" pitchFamily="34" charset="0"/>
              </a:rPr>
              <a:t> I. </a:t>
            </a:r>
            <a:r>
              <a:rPr lang="el-GR" sz="2000" b="1" i="1" dirty="0" err="1">
                <a:solidFill>
                  <a:srgbClr val="000000"/>
                </a:solidFill>
                <a:effectLst/>
                <a:latin typeface="Arial" panose="020B0604020202020204" pitchFamily="34" charset="0"/>
              </a:rPr>
              <a:t>Antoniou</a:t>
            </a:r>
            <a:r>
              <a:rPr lang="el-GR" sz="2000" b="1" i="1" dirty="0">
                <a:solidFill>
                  <a:srgbClr val="000000"/>
                </a:solidFill>
                <a:effectLst/>
                <a:latin typeface="Arial" panose="020B0604020202020204" pitchFamily="34" charset="0"/>
              </a:rPr>
              <a:t> &amp; </a:t>
            </a:r>
            <a:r>
              <a:rPr lang="el-GR" sz="2000" b="1" i="1" dirty="0" err="1">
                <a:solidFill>
                  <a:srgbClr val="000000"/>
                </a:solidFill>
                <a:effectLst/>
                <a:latin typeface="Arial" panose="020B0604020202020204" pitchFamily="34" charset="0"/>
              </a:rPr>
              <a:t>Others</a:t>
            </a:r>
            <a:r>
              <a:rPr lang="el-GR" sz="2000" b="1" i="1" dirty="0">
                <a:solidFill>
                  <a:srgbClr val="000000"/>
                </a:solidFill>
                <a:effectLst/>
                <a:latin typeface="Arial" panose="020B0604020202020204" pitchFamily="34" charset="0"/>
              </a:rPr>
              <a:t> </a:t>
            </a:r>
            <a:r>
              <a:rPr lang="el-GR" sz="2000" b="1" i="1" dirty="0" err="1">
                <a:solidFill>
                  <a:srgbClr val="000000"/>
                </a:solidFill>
                <a:effectLst/>
                <a:latin typeface="Arial" panose="020B0604020202020204" pitchFamily="34" charset="0"/>
              </a:rPr>
              <a:t>ets</a:t>
            </a:r>
            <a:r>
              <a:rPr lang="el-GR" sz="2000" b="1" i="1" dirty="0">
                <a:solidFill>
                  <a:srgbClr val="000000"/>
                </a:solidFill>
                <a:effectLst/>
                <a:latin typeface="Arial" panose="020B0604020202020204" pitchFamily="34" charset="0"/>
              </a:rPr>
              <a:t> </a:t>
            </a:r>
            <a:r>
              <a:rPr lang="el-GR" sz="2000" b="1" i="1" dirty="0">
                <a:solidFill>
                  <a:srgbClr val="000000"/>
                </a:solidFill>
                <a:effectLst/>
                <a:latin typeface="Arial" panose="020B0604020202020204" pitchFamily="34" charset="0"/>
                <a:hlinkClick r:id="rId2"/>
              </a:rPr>
              <a:t>(1969) 1 C.L.R. 547</a:t>
            </a:r>
            <a:r>
              <a:rPr lang="el-GR" sz="2000" b="1" i="1" dirty="0">
                <a:solidFill>
                  <a:srgbClr val="000000"/>
                </a:solidFill>
                <a:effectLst/>
                <a:latin typeface="Calibri" panose="020F0502020204030204" pitchFamily="34" charset="0"/>
              </a:rPr>
              <a:t> </a:t>
            </a:r>
            <a:r>
              <a:rPr lang="el-GR" sz="2000" b="0" i="0" dirty="0">
                <a:solidFill>
                  <a:srgbClr val="000000"/>
                </a:solidFill>
                <a:effectLst/>
                <a:latin typeface="Arial" panose="020B0604020202020204" pitchFamily="34" charset="0"/>
              </a:rPr>
              <a:t>και</a:t>
            </a:r>
            <a:r>
              <a:rPr lang="el-GR" sz="2000" b="1" i="1" dirty="0">
                <a:solidFill>
                  <a:srgbClr val="000000"/>
                </a:solidFill>
                <a:effectLst/>
                <a:latin typeface="Arial" panose="020B0604020202020204" pitchFamily="34" charset="0"/>
              </a:rPr>
              <a:t> </a:t>
            </a:r>
            <a:r>
              <a:rPr lang="el-GR" sz="2000" b="0" i="0" dirty="0">
                <a:solidFill>
                  <a:srgbClr val="000000"/>
                </a:solidFill>
                <a:effectLst/>
                <a:latin typeface="Arial" panose="020B0604020202020204" pitchFamily="34" charset="0"/>
              </a:rPr>
              <a:t>σημειώνοντας ότι εφόσον υπήρχαν πρόσωπα υπαγόμενα στην Τέταρτη τάξη, δηλαδή πρώτοι εξάδελφοι του αποβιώσαντος που ζούσαν κατά τον θάνατό του, ήτοι συγγενείς τετάρτου βαθμού με αυτόν, έκρινε ότι αυτοί κληρονομούν την περιουσία του σε ίσες μερίδες και αποκλείουν τα πρόσωπα της ίδιας τάξης, αλλά απώτερου βαθμού συγγένειας, ήτοι συγγένειας πέμπτου και έκτου βαθμού, όπως ήταν οι </a:t>
            </a:r>
            <a:r>
              <a:rPr lang="el-GR" sz="2000" b="0" i="0" dirty="0" err="1">
                <a:solidFill>
                  <a:srgbClr val="000000"/>
                </a:solidFill>
                <a:effectLst/>
                <a:latin typeface="Arial" panose="020B0604020202020204" pitchFamily="34" charset="0"/>
              </a:rPr>
              <a:t>Εφεσείοντες</a:t>
            </a:r>
            <a:r>
              <a:rPr lang="el-GR" sz="2000" b="0" i="0" dirty="0">
                <a:solidFill>
                  <a:srgbClr val="000000"/>
                </a:solidFill>
                <a:effectLst/>
                <a:latin typeface="Arial" panose="020B0604020202020204" pitchFamily="34" charset="0"/>
              </a:rPr>
              <a:t> - ενάγοντες.</a:t>
            </a:r>
            <a:endParaRPr lang="el-GR" sz="2000" b="0" i="0" dirty="0">
              <a:solidFill>
                <a:srgbClr val="000000"/>
              </a:solidFill>
              <a:effectLst/>
              <a:latin typeface="Calibri" panose="020F0502020204030204" pitchFamily="34" charset="0"/>
            </a:endParaRPr>
          </a:p>
          <a:p>
            <a:pPr indent="0" algn="just">
              <a:buNone/>
            </a:pPr>
            <a:endParaRPr lang="el-GR" sz="2000" b="0" i="0" dirty="0">
              <a:solidFill>
                <a:srgbClr val="000000"/>
              </a:solidFill>
              <a:effectLst/>
              <a:latin typeface="Arial" panose="020B0604020202020204" pitchFamily="34" charset="0"/>
              <a:cs typeface="Arial" panose="020B0604020202020204" pitchFamily="34" charset="0"/>
            </a:endParaRPr>
          </a:p>
          <a:p>
            <a:endParaRPr lang="en-GB" sz="2000" dirty="0"/>
          </a:p>
        </p:txBody>
      </p:sp>
    </p:spTree>
    <p:extLst>
      <p:ext uri="{BB962C8B-B14F-4D97-AF65-F5344CB8AC3E}">
        <p14:creationId xmlns:p14="http://schemas.microsoft.com/office/powerpoint/2010/main" val="31711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dirty="0"/>
              <a:t>ΑΠΟΦΑΣΗ ΠΟΛ. ΕΦ. ΑΡ.</a:t>
            </a:r>
            <a:r>
              <a:rPr lang="en-GB" dirty="0"/>
              <a:t>107</a:t>
            </a:r>
            <a:r>
              <a:rPr lang="el-GR" dirty="0"/>
              <a:t>/201</a:t>
            </a:r>
            <a:r>
              <a:rPr lang="en-GB" dirty="0"/>
              <a:t>5</a:t>
            </a:r>
            <a:r>
              <a:rPr lang="el-GR" dirty="0"/>
              <a:t>, 2</a:t>
            </a:r>
            <a:r>
              <a:rPr lang="en-GB" dirty="0"/>
              <a:t>6</a:t>
            </a:r>
            <a:r>
              <a:rPr lang="el-GR" dirty="0"/>
              <a:t>-</a:t>
            </a:r>
            <a:r>
              <a:rPr lang="en-GB" dirty="0"/>
              <a:t>4</a:t>
            </a:r>
            <a:r>
              <a:rPr lang="el-GR" dirty="0"/>
              <a:t>-2021</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Autofit/>
          </a:bodyPr>
          <a:lstStyle/>
          <a:p>
            <a:pPr indent="180340" algn="just"/>
            <a:r>
              <a:rPr lang="el-GR" sz="2000" b="0" i="0" dirty="0">
                <a:solidFill>
                  <a:srgbClr val="000000"/>
                </a:solidFill>
                <a:effectLst/>
                <a:latin typeface="Arial" panose="020B0604020202020204" pitchFamily="34" charset="0"/>
              </a:rPr>
              <a:t>Η πιο πάνω προσέγγιση, δεν αποτελεί επίδικο θέμα </a:t>
            </a:r>
            <a:r>
              <a:rPr lang="el-GR" sz="2000" b="0" i="0" dirty="0" err="1">
                <a:solidFill>
                  <a:srgbClr val="000000"/>
                </a:solidFill>
                <a:effectLst/>
                <a:latin typeface="Arial" panose="020B0604020202020204" pitchFamily="34" charset="0"/>
              </a:rPr>
              <a:t>ενώπιόν</a:t>
            </a:r>
            <a:r>
              <a:rPr lang="el-GR" sz="2000" b="0" i="0" dirty="0">
                <a:solidFill>
                  <a:srgbClr val="000000"/>
                </a:solidFill>
                <a:effectLst/>
                <a:latin typeface="Arial" panose="020B0604020202020204" pitchFamily="34" charset="0"/>
              </a:rPr>
              <a:t> μας, αφού ο </a:t>
            </a:r>
            <a:r>
              <a:rPr lang="el-GR" sz="2000" b="0" i="0" dirty="0" err="1">
                <a:solidFill>
                  <a:srgbClr val="000000"/>
                </a:solidFill>
                <a:effectLst/>
                <a:latin typeface="Arial" panose="020B0604020202020204" pitchFamily="34" charset="0"/>
              </a:rPr>
              <a:t>ευπαίδευτος</a:t>
            </a:r>
            <a:r>
              <a:rPr lang="el-GR" sz="2000" b="0" i="0" dirty="0">
                <a:solidFill>
                  <a:srgbClr val="000000"/>
                </a:solidFill>
                <a:effectLst/>
                <a:latin typeface="Arial" panose="020B0604020202020204" pitchFamily="34" charset="0"/>
              </a:rPr>
              <a:t> συνήγορος των </a:t>
            </a:r>
            <a:r>
              <a:rPr lang="el-GR" sz="2000" b="0" i="0" dirty="0" err="1">
                <a:solidFill>
                  <a:srgbClr val="000000"/>
                </a:solidFill>
                <a:effectLst/>
                <a:latin typeface="Arial" panose="020B0604020202020204" pitchFamily="34" charset="0"/>
              </a:rPr>
              <a:t>Εφεσειόντων</a:t>
            </a:r>
            <a:r>
              <a:rPr lang="el-GR" sz="2000" b="0" i="0" dirty="0">
                <a:solidFill>
                  <a:srgbClr val="000000"/>
                </a:solidFill>
                <a:effectLst/>
                <a:latin typeface="Arial" panose="020B0604020202020204" pitchFamily="34" charset="0"/>
              </a:rPr>
              <a:t> συμφωνεί ότι αυτή συνιστά την ορθή ερμηνεία του Νόμου. </a:t>
            </a:r>
            <a:r>
              <a:rPr lang="el-GR" sz="2000" b="0" i="0" dirty="0" err="1">
                <a:solidFill>
                  <a:srgbClr val="000000"/>
                </a:solidFill>
                <a:effectLst/>
                <a:latin typeface="Arial" panose="020B0604020202020204" pitchFamily="34" charset="0"/>
              </a:rPr>
              <a:t>Προέβαλλε</a:t>
            </a:r>
            <a:r>
              <a:rPr lang="el-GR" sz="2000" b="0" i="0" dirty="0">
                <a:solidFill>
                  <a:srgbClr val="000000"/>
                </a:solidFill>
                <a:effectLst/>
                <a:latin typeface="Arial" panose="020B0604020202020204" pitchFamily="34" charset="0"/>
              </a:rPr>
              <a:t>, ωστόσο, ότι οι σχετικές διατάξεις του Νόμου είναι αντισυνταγματικές, αφού προσκρούουν στο ΄</a:t>
            </a:r>
            <a:r>
              <a:rPr lang="el-GR" sz="2000" b="0" i="0" dirty="0" err="1">
                <a:solidFill>
                  <a:srgbClr val="000000"/>
                </a:solidFill>
                <a:effectLst/>
                <a:latin typeface="Arial" panose="020B0604020202020204" pitchFamily="34" charset="0"/>
              </a:rPr>
              <a:t>Αρθρο</a:t>
            </a:r>
            <a:r>
              <a:rPr lang="el-GR" sz="2000" b="0" i="0" dirty="0">
                <a:solidFill>
                  <a:srgbClr val="000000"/>
                </a:solidFill>
                <a:effectLst/>
                <a:latin typeface="Arial" panose="020B0604020202020204" pitchFamily="34" charset="0"/>
              </a:rPr>
              <a:t> 28 του Υπέρτατου Νόμου, το οποίο διασφαλίζει, συνταγματικά, την αρχή της ισότητας.</a:t>
            </a:r>
            <a:endParaRPr lang="en-GB" sz="2000" b="0" i="0" dirty="0">
              <a:solidFill>
                <a:srgbClr val="000000"/>
              </a:solidFill>
              <a:effectLst/>
              <a:latin typeface="Arial" panose="020B0604020202020204" pitchFamily="34" charset="0"/>
            </a:endParaRPr>
          </a:p>
          <a:p>
            <a:pPr indent="0" algn="just">
              <a:buNone/>
            </a:pPr>
            <a:endParaRPr lang="en-GB" sz="2000" b="0" i="0" dirty="0">
              <a:solidFill>
                <a:srgbClr val="000000"/>
              </a:solidFill>
              <a:effectLst/>
              <a:latin typeface="Arial" panose="020B0604020202020204" pitchFamily="34" charset="0"/>
            </a:endParaRPr>
          </a:p>
          <a:p>
            <a:pPr indent="180340" algn="just"/>
            <a:r>
              <a:rPr lang="el-GR" sz="2000" b="0" i="0" dirty="0">
                <a:solidFill>
                  <a:srgbClr val="000000"/>
                </a:solidFill>
                <a:effectLst/>
                <a:latin typeface="Arial" panose="020B0604020202020204" pitchFamily="34" charset="0"/>
              </a:rPr>
              <a:t>Με τον μοναδικό λόγο έφεσης αμφισβητείται η πιο πάνω κατάληξη. Προβάλλεται, ως και πρωτοδίκως, ότι οι επίμαχες πρόνοιες του πιο πάνω άρθρου αντίκεινται στο Άρθρο 28 του Συντάγματος που κατοχυρώνει την αρχή της ισότητας, αφού η εφαρμογή τους οδηγεί σε μη εύλογη διάκριση εις βάρος των </a:t>
            </a:r>
            <a:r>
              <a:rPr lang="el-GR" sz="2000" b="0" i="0" dirty="0" err="1">
                <a:solidFill>
                  <a:srgbClr val="000000"/>
                </a:solidFill>
                <a:effectLst/>
                <a:latin typeface="Arial" panose="020B0604020202020204" pitchFamily="34" charset="0"/>
              </a:rPr>
              <a:t>Εφεσειόντων</a:t>
            </a:r>
            <a:r>
              <a:rPr lang="el-GR" sz="2000" b="0" i="0" dirty="0">
                <a:solidFill>
                  <a:srgbClr val="000000"/>
                </a:solidFill>
                <a:effectLst/>
                <a:latin typeface="Arial" panose="020B0604020202020204" pitchFamily="34" charset="0"/>
              </a:rPr>
              <a:t>.</a:t>
            </a:r>
            <a:endParaRPr lang="el-GR" sz="2000" b="0" i="0" dirty="0">
              <a:solidFill>
                <a:srgbClr val="000000"/>
              </a:solidFill>
              <a:effectLst/>
              <a:latin typeface="Calibri" panose="020F0502020204030204" pitchFamily="34" charset="0"/>
            </a:endParaRPr>
          </a:p>
          <a:p>
            <a:pPr indent="180340" algn="just"/>
            <a:endParaRPr lang="el-GR" sz="2000" b="0" i="0" dirty="0">
              <a:solidFill>
                <a:srgbClr val="000000"/>
              </a:solidFill>
              <a:effectLst/>
              <a:latin typeface="Calibri" panose="020F0502020204030204" pitchFamily="34" charset="0"/>
            </a:endParaRPr>
          </a:p>
          <a:p>
            <a:pPr marL="0" indent="0">
              <a:buNone/>
            </a:pPr>
            <a:endParaRPr lang="en-GB" sz="2000" dirty="0"/>
          </a:p>
        </p:txBody>
      </p:sp>
    </p:spTree>
    <p:extLst>
      <p:ext uri="{BB962C8B-B14F-4D97-AF65-F5344CB8AC3E}">
        <p14:creationId xmlns:p14="http://schemas.microsoft.com/office/powerpoint/2010/main" val="35714453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dirty="0"/>
              <a:t>ΑΠΟΦΑΣΗ ΠΟΛ. ΕΦ. ΑΡ.</a:t>
            </a:r>
            <a:r>
              <a:rPr lang="en-GB" dirty="0"/>
              <a:t>107</a:t>
            </a:r>
            <a:r>
              <a:rPr lang="el-GR" dirty="0"/>
              <a:t>/201</a:t>
            </a:r>
            <a:r>
              <a:rPr lang="en-GB" dirty="0"/>
              <a:t>5</a:t>
            </a:r>
            <a:r>
              <a:rPr lang="el-GR" dirty="0"/>
              <a:t>, 2</a:t>
            </a:r>
            <a:r>
              <a:rPr lang="en-GB" dirty="0"/>
              <a:t>6</a:t>
            </a:r>
            <a:r>
              <a:rPr lang="el-GR" dirty="0"/>
              <a:t>-</a:t>
            </a:r>
            <a:r>
              <a:rPr lang="en-GB" dirty="0"/>
              <a:t>4</a:t>
            </a:r>
            <a:r>
              <a:rPr lang="el-GR" dirty="0"/>
              <a:t>-2021</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Autofit/>
          </a:bodyPr>
          <a:lstStyle/>
          <a:p>
            <a:pPr indent="180340" algn="just"/>
            <a:endParaRPr lang="en-GB" sz="2000" b="0" i="0" dirty="0">
              <a:solidFill>
                <a:srgbClr val="000000"/>
              </a:solidFill>
              <a:effectLst/>
              <a:latin typeface="Arial" panose="020B0604020202020204" pitchFamily="34" charset="0"/>
              <a:cs typeface="Arial" panose="020B0604020202020204" pitchFamily="34" charset="0"/>
            </a:endParaRPr>
          </a:p>
          <a:p>
            <a:pPr marL="0" indent="0">
              <a:buNone/>
            </a:pPr>
            <a:endParaRPr lang="en-GB" sz="2000" dirty="0"/>
          </a:p>
        </p:txBody>
      </p:sp>
      <p:sp>
        <p:nvSpPr>
          <p:cNvPr id="5" name="TextBox 4">
            <a:extLst>
              <a:ext uri="{FF2B5EF4-FFF2-40B4-BE49-F238E27FC236}">
                <a16:creationId xmlns:a16="http://schemas.microsoft.com/office/drawing/2014/main" id="{A2A5CAC7-067D-6DAD-57D9-B6405623B039}"/>
              </a:ext>
            </a:extLst>
          </p:cNvPr>
          <p:cNvSpPr txBox="1"/>
          <p:nvPr/>
        </p:nvSpPr>
        <p:spPr>
          <a:xfrm>
            <a:off x="537099" y="1825625"/>
            <a:ext cx="11031446" cy="4708981"/>
          </a:xfrm>
          <a:prstGeom prst="rect">
            <a:avLst/>
          </a:prstGeom>
          <a:noFill/>
        </p:spPr>
        <p:txBody>
          <a:bodyPr wrap="square">
            <a:spAutoFit/>
          </a:bodyPr>
          <a:lstStyle/>
          <a:p>
            <a:pPr indent="180340" algn="just"/>
            <a:r>
              <a:rPr lang="el-GR" sz="2000" b="0" i="0" dirty="0">
                <a:solidFill>
                  <a:srgbClr val="000000"/>
                </a:solidFill>
                <a:effectLst/>
                <a:latin typeface="Arial" panose="020B0604020202020204" pitchFamily="34" charset="0"/>
              </a:rPr>
              <a:t>Αναπτύσσοντας </a:t>
            </a:r>
            <a:r>
              <a:rPr lang="el-GR" sz="2000" b="0" i="0" dirty="0" err="1">
                <a:solidFill>
                  <a:srgbClr val="000000"/>
                </a:solidFill>
                <a:effectLst/>
                <a:latin typeface="Arial" panose="020B0604020202020204" pitchFamily="34" charset="0"/>
              </a:rPr>
              <a:t>ενώπιόν</a:t>
            </a:r>
            <a:r>
              <a:rPr lang="el-GR" sz="2000" b="0" i="0" dirty="0">
                <a:solidFill>
                  <a:srgbClr val="000000"/>
                </a:solidFill>
                <a:effectLst/>
                <a:latin typeface="Arial" panose="020B0604020202020204" pitchFamily="34" charset="0"/>
              </a:rPr>
              <a:t> μας ο </a:t>
            </a:r>
            <a:r>
              <a:rPr lang="el-GR" sz="2000" b="0" i="0" dirty="0" err="1">
                <a:solidFill>
                  <a:srgbClr val="000000"/>
                </a:solidFill>
                <a:effectLst/>
                <a:latin typeface="Arial" panose="020B0604020202020204" pitchFamily="34" charset="0"/>
              </a:rPr>
              <a:t>ευπαίδευτος</a:t>
            </a:r>
            <a:r>
              <a:rPr lang="el-GR" sz="2000" b="0" i="0" dirty="0">
                <a:solidFill>
                  <a:srgbClr val="000000"/>
                </a:solidFill>
                <a:effectLst/>
                <a:latin typeface="Arial" panose="020B0604020202020204" pitchFamily="34" charset="0"/>
              </a:rPr>
              <a:t> συνήγορος των </a:t>
            </a:r>
            <a:r>
              <a:rPr lang="el-GR" sz="2000" b="0" i="0" dirty="0" err="1">
                <a:solidFill>
                  <a:srgbClr val="000000"/>
                </a:solidFill>
                <a:effectLst/>
                <a:latin typeface="Arial" panose="020B0604020202020204" pitchFamily="34" charset="0"/>
              </a:rPr>
              <a:t>Εφεσειόντων</a:t>
            </a:r>
            <a:r>
              <a:rPr lang="el-GR" sz="2000" b="0" i="0" dirty="0">
                <a:solidFill>
                  <a:srgbClr val="000000"/>
                </a:solidFill>
                <a:effectLst/>
                <a:latin typeface="Arial" panose="020B0604020202020204" pitchFamily="34" charset="0"/>
              </a:rPr>
              <a:t>, εισηγήθηκε ότι το κριτήριο που χρησιμοποιεί ο Νόμος, ήτοι κατά πόσον ο πρώτος εξάδελφος αποβιώσαντα ζει κατά τον χρόνο θανάτου του αποβιώσαντος, δεν είναι εύλογο και οδηγεί σε προφανώς άνιση μεταχείριση. Προεκτείνοντας, έθεσε ότι παρατηρείται και μη εύλογη διάκριση εναντίον των </a:t>
            </a:r>
            <a:r>
              <a:rPr lang="el-GR" sz="2000" b="0" i="0" dirty="0" err="1">
                <a:solidFill>
                  <a:srgbClr val="000000"/>
                </a:solidFill>
                <a:effectLst/>
                <a:latin typeface="Arial" panose="020B0604020202020204" pitchFamily="34" charset="0"/>
              </a:rPr>
              <a:t>Εφεσειόντων</a:t>
            </a:r>
            <a:r>
              <a:rPr lang="el-GR" sz="2000" b="0" i="0" dirty="0">
                <a:solidFill>
                  <a:srgbClr val="000000"/>
                </a:solidFill>
                <a:effectLst/>
                <a:latin typeface="Arial" panose="020B0604020202020204" pitchFamily="34" charset="0"/>
              </a:rPr>
              <a:t> σε σύγκριση με τα διαλαμβανόμενα για τους </a:t>
            </a:r>
            <a:r>
              <a:rPr lang="el-GR" sz="2000" b="0" i="0" dirty="0" err="1">
                <a:solidFill>
                  <a:srgbClr val="000000"/>
                </a:solidFill>
                <a:effectLst/>
                <a:latin typeface="Arial" panose="020B0604020202020204" pitchFamily="34" charset="0"/>
              </a:rPr>
              <a:t>κατιόντες</a:t>
            </a:r>
            <a:r>
              <a:rPr lang="el-GR" sz="2000" b="0" i="0" dirty="0">
                <a:solidFill>
                  <a:srgbClr val="000000"/>
                </a:solidFill>
                <a:effectLst/>
                <a:latin typeface="Arial" panose="020B0604020202020204" pitchFamily="34" charset="0"/>
              </a:rPr>
              <a:t> </a:t>
            </a:r>
            <a:r>
              <a:rPr lang="el-GR" sz="2000" b="0" i="0" dirty="0" err="1">
                <a:solidFill>
                  <a:srgbClr val="000000"/>
                </a:solidFill>
                <a:effectLst/>
                <a:latin typeface="Arial" panose="020B0604020202020204" pitchFamily="34" charset="0"/>
              </a:rPr>
              <a:t>προαποβιωσάντων</a:t>
            </a:r>
            <a:r>
              <a:rPr lang="el-GR" sz="2000" b="0" i="0" dirty="0">
                <a:solidFill>
                  <a:srgbClr val="000000"/>
                </a:solidFill>
                <a:effectLst/>
                <a:latin typeface="Arial" panose="020B0604020202020204" pitchFamily="34" charset="0"/>
              </a:rPr>
              <a:t> συγγενών αποβιώσαντος της Πρώτης και Δεύτερης τάξης, οι οποίοι (</a:t>
            </a:r>
            <a:r>
              <a:rPr lang="el-GR" sz="2000" b="0" i="0" dirty="0" err="1">
                <a:solidFill>
                  <a:srgbClr val="000000"/>
                </a:solidFill>
                <a:effectLst/>
                <a:latin typeface="Arial" panose="020B0604020202020204" pitchFamily="34" charset="0"/>
              </a:rPr>
              <a:t>κατιόντες</a:t>
            </a:r>
            <a:r>
              <a:rPr lang="el-GR" sz="2000" b="0" i="0" dirty="0">
                <a:solidFill>
                  <a:srgbClr val="000000"/>
                </a:solidFill>
                <a:effectLst/>
                <a:latin typeface="Arial" panose="020B0604020202020204" pitchFamily="34" charset="0"/>
              </a:rPr>
              <a:t>) κληρονομούν με βάση τις επίδικες διατάξεις σε ίσες μερίδες, κατά ρίζες, όπως επίσης παρατηρείται και αδικαιολόγητη διάκριση μεταξύ των </a:t>
            </a:r>
            <a:r>
              <a:rPr lang="el-GR" sz="2000" b="0" i="0" dirty="0" err="1">
                <a:solidFill>
                  <a:srgbClr val="000000"/>
                </a:solidFill>
                <a:effectLst/>
                <a:latin typeface="Arial" panose="020B0604020202020204" pitchFamily="34" charset="0"/>
              </a:rPr>
              <a:t>Εφεσειόντων</a:t>
            </a:r>
            <a:r>
              <a:rPr lang="el-GR" sz="2000" b="0" i="0" dirty="0">
                <a:solidFill>
                  <a:srgbClr val="000000"/>
                </a:solidFill>
                <a:effectLst/>
                <a:latin typeface="Arial" panose="020B0604020202020204" pitchFamily="34" charset="0"/>
              </a:rPr>
              <a:t> και των </a:t>
            </a:r>
            <a:r>
              <a:rPr lang="el-GR" sz="2000" b="0" i="0" dirty="0" err="1">
                <a:solidFill>
                  <a:srgbClr val="000000"/>
                </a:solidFill>
                <a:effectLst/>
                <a:latin typeface="Arial" panose="020B0604020202020204" pitchFamily="34" charset="0"/>
              </a:rPr>
              <a:t>κατιόντων</a:t>
            </a:r>
            <a:r>
              <a:rPr lang="el-GR" sz="2000" b="0" i="0" dirty="0">
                <a:solidFill>
                  <a:srgbClr val="000000"/>
                </a:solidFill>
                <a:effectLst/>
                <a:latin typeface="Arial" panose="020B0604020202020204" pitchFamily="34" charset="0"/>
              </a:rPr>
              <a:t> πρώτων εξαδέλφων του αποβιώσαντος </a:t>
            </a:r>
            <a:r>
              <a:rPr lang="el-GR" sz="2000" b="0" i="0" dirty="0" err="1">
                <a:solidFill>
                  <a:srgbClr val="000000"/>
                </a:solidFill>
                <a:effectLst/>
                <a:latin typeface="Arial" panose="020B0604020202020204" pitchFamily="34" charset="0"/>
              </a:rPr>
              <a:t>Κοτζιάπασιη</a:t>
            </a:r>
            <a:r>
              <a:rPr lang="el-GR" sz="2000" b="0" i="0" dirty="0">
                <a:solidFill>
                  <a:srgbClr val="000000"/>
                </a:solidFill>
                <a:effectLst/>
                <a:latin typeface="Arial" panose="020B0604020202020204" pitchFamily="34" charset="0"/>
              </a:rPr>
              <a:t>, οι οποίοι (πρώτοι εξάδελφοι) ζούσαν κατά τον χρόνο θανάτου του.</a:t>
            </a:r>
            <a:endParaRPr lang="en-GB" sz="2000" dirty="0">
              <a:solidFill>
                <a:srgbClr val="000000"/>
              </a:solidFill>
              <a:latin typeface="Arial" panose="020B0604020202020204" pitchFamily="34" charset="0"/>
            </a:endParaRPr>
          </a:p>
          <a:p>
            <a:pPr indent="180340" algn="just"/>
            <a:r>
              <a:rPr lang="el-GR" sz="2000" b="0" i="0" dirty="0">
                <a:solidFill>
                  <a:srgbClr val="000000"/>
                </a:solidFill>
                <a:effectLst/>
                <a:latin typeface="Arial" panose="020B0604020202020204" pitchFamily="34" charset="0"/>
              </a:rPr>
              <a:t>Ο </a:t>
            </a:r>
            <a:r>
              <a:rPr lang="el-GR" sz="2000" b="0" i="0" dirty="0" err="1">
                <a:solidFill>
                  <a:srgbClr val="000000"/>
                </a:solidFill>
                <a:effectLst/>
                <a:latin typeface="Arial" panose="020B0604020202020204" pitchFamily="34" charset="0"/>
              </a:rPr>
              <a:t>ευπαίδευτος</a:t>
            </a:r>
            <a:r>
              <a:rPr lang="el-GR" sz="2000" b="0" i="0" dirty="0">
                <a:solidFill>
                  <a:srgbClr val="000000"/>
                </a:solidFill>
                <a:effectLst/>
                <a:latin typeface="Arial" panose="020B0604020202020204" pitchFamily="34" charset="0"/>
              </a:rPr>
              <a:t> συνήγορος των </a:t>
            </a:r>
            <a:r>
              <a:rPr lang="el-GR" sz="2000" b="0" i="0" dirty="0" err="1">
                <a:solidFill>
                  <a:srgbClr val="000000"/>
                </a:solidFill>
                <a:effectLst/>
                <a:latin typeface="Arial" panose="020B0604020202020204" pitchFamily="34" charset="0"/>
              </a:rPr>
              <a:t>Εφεσιβλήτων</a:t>
            </a:r>
            <a:r>
              <a:rPr lang="el-GR" sz="2000" b="0" i="0" dirty="0">
                <a:solidFill>
                  <a:srgbClr val="000000"/>
                </a:solidFill>
                <a:effectLst/>
                <a:latin typeface="Arial" panose="020B0604020202020204" pitchFamily="34" charset="0"/>
              </a:rPr>
              <a:t>, υιοθετώντας την πρωτόδικη </a:t>
            </a:r>
            <a:r>
              <a:rPr lang="el-GR" sz="2000" b="0" i="0" dirty="0" err="1">
                <a:solidFill>
                  <a:srgbClr val="000000"/>
                </a:solidFill>
                <a:effectLst/>
                <a:latin typeface="Arial" panose="020B0604020202020204" pitchFamily="34" charset="0"/>
              </a:rPr>
              <a:t>αντίκριση</a:t>
            </a:r>
            <a:r>
              <a:rPr lang="el-GR" sz="2000" b="0" i="0" dirty="0">
                <a:solidFill>
                  <a:srgbClr val="000000"/>
                </a:solidFill>
                <a:effectLst/>
                <a:latin typeface="Arial" panose="020B0604020202020204" pitchFamily="34" charset="0"/>
              </a:rPr>
              <a:t> του θέματος, τόνισε ότι οι πρόνοιες του άρθρου 46 και του Πρώτου Παραρτήματος του Νόμου, συνάδουν με την αρχή της ισότητας, ως αυτή κατοχυρώνεται από το ΄</a:t>
            </a:r>
            <a:r>
              <a:rPr lang="el-GR" sz="2000" b="0" i="0" dirty="0" err="1">
                <a:solidFill>
                  <a:srgbClr val="000000"/>
                </a:solidFill>
                <a:effectLst/>
                <a:latin typeface="Arial" panose="020B0604020202020204" pitchFamily="34" charset="0"/>
              </a:rPr>
              <a:t>Αρθρο</a:t>
            </a:r>
            <a:r>
              <a:rPr lang="el-GR" sz="2000" b="0" i="0" dirty="0">
                <a:solidFill>
                  <a:srgbClr val="000000"/>
                </a:solidFill>
                <a:effectLst/>
                <a:latin typeface="Arial" panose="020B0604020202020204" pitchFamily="34" charset="0"/>
              </a:rPr>
              <a:t> 28 του Συντάγματος, εφόσον η διαφορετική νομοθετική μεταχείριση των δικαιούχων προσώπων στην κληρονομιά του αποβιώσαντα, είναι αντικειμενική και εύλογη, καθώς έχει ως κριτήριο τον διαφορετικό βαθμό συγγένειάς τους.</a:t>
            </a:r>
            <a:endParaRPr lang="el-GR" sz="20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6013856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A836-B7C4-4B89-A489-9D02C3904206}"/>
              </a:ext>
            </a:extLst>
          </p:cNvPr>
          <p:cNvSpPr>
            <a:spLocks noGrp="1"/>
          </p:cNvSpPr>
          <p:nvPr>
            <p:ph type="title"/>
          </p:nvPr>
        </p:nvSpPr>
        <p:spPr/>
        <p:txBody>
          <a:bodyPr/>
          <a:lstStyle/>
          <a:p>
            <a:r>
              <a:rPr lang="el-GR" dirty="0"/>
              <a:t>ΑΠΟΦΑΣΗ ΠΟΛ. ΕΦ. ΑΡ.</a:t>
            </a:r>
            <a:r>
              <a:rPr lang="en-GB" dirty="0"/>
              <a:t>107</a:t>
            </a:r>
            <a:r>
              <a:rPr lang="el-GR" dirty="0"/>
              <a:t>/201</a:t>
            </a:r>
            <a:r>
              <a:rPr lang="en-GB" dirty="0"/>
              <a:t>5</a:t>
            </a:r>
            <a:r>
              <a:rPr lang="el-GR" dirty="0"/>
              <a:t>, 2</a:t>
            </a:r>
            <a:r>
              <a:rPr lang="en-GB" dirty="0"/>
              <a:t>6</a:t>
            </a:r>
            <a:r>
              <a:rPr lang="el-GR" dirty="0"/>
              <a:t>-</a:t>
            </a:r>
            <a:r>
              <a:rPr lang="en-GB" dirty="0"/>
              <a:t>4</a:t>
            </a:r>
            <a:r>
              <a:rPr lang="el-GR" dirty="0"/>
              <a:t>-2021</a:t>
            </a:r>
            <a:endParaRPr lang="en-GB" b="1" dirty="0"/>
          </a:p>
        </p:txBody>
      </p:sp>
      <p:sp>
        <p:nvSpPr>
          <p:cNvPr id="3" name="Content Placeholder 2">
            <a:extLst>
              <a:ext uri="{FF2B5EF4-FFF2-40B4-BE49-F238E27FC236}">
                <a16:creationId xmlns:a16="http://schemas.microsoft.com/office/drawing/2014/main" id="{5AD5BA70-FFAE-3AFB-8D9C-C9F49245AD3C}"/>
              </a:ext>
            </a:extLst>
          </p:cNvPr>
          <p:cNvSpPr>
            <a:spLocks noGrp="1"/>
          </p:cNvSpPr>
          <p:nvPr>
            <p:ph idx="1"/>
          </p:nvPr>
        </p:nvSpPr>
        <p:spPr/>
        <p:txBody>
          <a:bodyPr>
            <a:normAutofit/>
          </a:bodyPr>
          <a:lstStyle/>
          <a:p>
            <a:pPr marL="0" indent="0" algn="just">
              <a:buNone/>
            </a:pPr>
            <a:endParaRPr lang="en-GB" sz="2000" b="0" i="0" dirty="0">
              <a:solidFill>
                <a:srgbClr val="000000"/>
              </a:solidFill>
              <a:effectLst/>
              <a:latin typeface="Arial" panose="020B0604020202020204" pitchFamily="34" charset="0"/>
            </a:endParaRPr>
          </a:p>
          <a:p>
            <a:pPr marL="0" indent="0" algn="just">
              <a:buNone/>
            </a:pPr>
            <a:r>
              <a:rPr lang="el-GR" sz="2000" b="0" i="0" dirty="0">
                <a:solidFill>
                  <a:srgbClr val="000000"/>
                </a:solidFill>
                <a:effectLst/>
                <a:latin typeface="Arial" panose="020B0604020202020204" pitchFamily="34" charset="0"/>
              </a:rPr>
              <a:t>Στην </a:t>
            </a:r>
            <a:r>
              <a:rPr lang="el-GR" sz="2000" b="0" i="0" dirty="0" err="1">
                <a:solidFill>
                  <a:srgbClr val="000000"/>
                </a:solidFill>
                <a:effectLst/>
                <a:latin typeface="Arial" panose="020B0604020202020204" pitchFamily="34" charset="0"/>
              </a:rPr>
              <a:t>ενώπιόν</a:t>
            </a:r>
            <a:r>
              <a:rPr lang="el-GR" sz="2000" b="0" i="0" dirty="0">
                <a:solidFill>
                  <a:srgbClr val="000000"/>
                </a:solidFill>
                <a:effectLst/>
                <a:latin typeface="Arial" panose="020B0604020202020204" pitchFamily="34" charset="0"/>
              </a:rPr>
              <a:t> μας περίπτωση, υπό το πρίσμα των πιο πάνω αρχών, μας βρίσκει σύμφωνους η πρωτόδικη προσέγγιση, καθώς επίσης και τα όσα σχετικά παρέθεσε </a:t>
            </a:r>
            <a:r>
              <a:rPr lang="el-GR" sz="2000" b="0" i="0" dirty="0" err="1">
                <a:solidFill>
                  <a:srgbClr val="000000"/>
                </a:solidFill>
                <a:effectLst/>
                <a:latin typeface="Arial" panose="020B0604020202020204" pitchFamily="34" charset="0"/>
              </a:rPr>
              <a:t>ενώπιόν</a:t>
            </a:r>
            <a:r>
              <a:rPr lang="el-GR" sz="2000" b="0" i="0" dirty="0">
                <a:solidFill>
                  <a:srgbClr val="000000"/>
                </a:solidFill>
                <a:effectLst/>
                <a:latin typeface="Arial" panose="020B0604020202020204" pitchFamily="34" charset="0"/>
              </a:rPr>
              <a:t> μας ο </a:t>
            </a:r>
            <a:r>
              <a:rPr lang="el-GR" sz="2000" b="0" i="0" dirty="0" err="1">
                <a:solidFill>
                  <a:srgbClr val="000000"/>
                </a:solidFill>
                <a:effectLst/>
                <a:latin typeface="Arial" panose="020B0604020202020204" pitchFamily="34" charset="0"/>
              </a:rPr>
              <a:t>ευπαίδευτος</a:t>
            </a:r>
            <a:r>
              <a:rPr lang="el-GR" sz="2000" b="0" i="0" dirty="0">
                <a:solidFill>
                  <a:srgbClr val="000000"/>
                </a:solidFill>
                <a:effectLst/>
                <a:latin typeface="Arial" panose="020B0604020202020204" pitchFamily="34" charset="0"/>
              </a:rPr>
              <a:t> συνήγορος των </a:t>
            </a:r>
            <a:r>
              <a:rPr lang="el-GR" sz="2000" b="0" i="0" dirty="0" err="1">
                <a:solidFill>
                  <a:srgbClr val="000000"/>
                </a:solidFill>
                <a:effectLst/>
                <a:latin typeface="Arial" panose="020B0604020202020204" pitchFamily="34" charset="0"/>
              </a:rPr>
              <a:t>Εφεσιβλήτων</a:t>
            </a:r>
            <a:r>
              <a:rPr lang="el-GR" sz="2000" b="0" i="0" dirty="0">
                <a:solidFill>
                  <a:srgbClr val="000000"/>
                </a:solidFill>
                <a:effectLst/>
                <a:latin typeface="Arial" panose="020B0604020202020204" pitchFamily="34" charset="0"/>
              </a:rPr>
              <a:t>, υιοθετώντας την εφεσιβαλλόμενη απόφαση. </a:t>
            </a:r>
            <a:r>
              <a:rPr lang="el-GR" sz="2000" b="1" i="0" dirty="0">
                <a:solidFill>
                  <a:srgbClr val="000000"/>
                </a:solidFill>
                <a:effectLst/>
                <a:latin typeface="Arial" panose="020B0604020202020204" pitchFamily="34" charset="0"/>
              </a:rPr>
              <a:t>Ο διαφορετικός βαθμός συγγένειας, συνιστά και το βασικό κριτήριο δυνάμει του οποίου ο νομοθέτης θέσπισε διαφορετικές πρόνοιες για τους </a:t>
            </a:r>
            <a:r>
              <a:rPr lang="el-GR" sz="2000" b="1" i="0" dirty="0" err="1">
                <a:solidFill>
                  <a:srgbClr val="000000"/>
                </a:solidFill>
                <a:effectLst/>
                <a:latin typeface="Arial" panose="020B0604020202020204" pitchFamily="34" charset="0"/>
              </a:rPr>
              <a:t>κατιόντες</a:t>
            </a:r>
            <a:r>
              <a:rPr lang="el-GR" sz="2000" b="1" i="0" dirty="0">
                <a:solidFill>
                  <a:srgbClr val="000000"/>
                </a:solidFill>
                <a:effectLst/>
                <a:latin typeface="Arial" panose="020B0604020202020204" pitchFamily="34" charset="0"/>
              </a:rPr>
              <a:t> προσώπων που ανήκουν στην Πρώτη και Δεύτερη Τάξη, σε σχέση με τους </a:t>
            </a:r>
            <a:r>
              <a:rPr lang="el-GR" sz="2000" b="1" i="0" dirty="0" err="1">
                <a:solidFill>
                  <a:srgbClr val="000000"/>
                </a:solidFill>
                <a:effectLst/>
                <a:latin typeface="Arial" panose="020B0604020202020204" pitchFamily="34" charset="0"/>
              </a:rPr>
              <a:t>κατιόντες</a:t>
            </a:r>
            <a:r>
              <a:rPr lang="el-GR" sz="2000" b="1" i="0" dirty="0">
                <a:solidFill>
                  <a:srgbClr val="000000"/>
                </a:solidFill>
                <a:effectLst/>
                <a:latin typeface="Arial" panose="020B0604020202020204" pitchFamily="34" charset="0"/>
              </a:rPr>
              <a:t> προσώπων που ανήκουν στην Τρίτη και Τέταρτη Τάξη και έχουν προαποβιώσει του αποβιώσαντα. Ο διαφορετικός βαθμός συγγένειας θεμελιώνει ανομοιογένεια που καθιστούσε εύλογη και αντικειμενική τη διαφοροποίηση και, ως εκ τούτου, δεν παραβιάζει την αρχή της ισότητας. Ο βαθμός συγγένειας, ως αναμφίβολη εγγενής διαφορά, καθιστά παραδεκτή τη διάκριση και τη διαφορετική μεταχείριση. </a:t>
            </a:r>
            <a:r>
              <a:rPr lang="el-GR" sz="2000" b="0" i="0" dirty="0">
                <a:solidFill>
                  <a:srgbClr val="000000"/>
                </a:solidFill>
                <a:effectLst/>
                <a:latin typeface="Arial" panose="020B0604020202020204" pitchFamily="34" charset="0"/>
              </a:rPr>
              <a:t>Κατά προέκταση, οι πρόνοιες του άρθρου 46 και του Πρώτου Παραρτήματος του Νόμου βρίσκονται σε πλήρη αρμονία με τη θεμελιακή αρχή της ισότητας, όπως αυτή έχει </a:t>
            </a:r>
            <a:r>
              <a:rPr lang="el-GR" sz="2000" b="0" i="0" dirty="0" err="1">
                <a:solidFill>
                  <a:srgbClr val="000000"/>
                </a:solidFill>
                <a:effectLst/>
                <a:latin typeface="Arial" panose="020B0604020202020204" pitchFamily="34" charset="0"/>
              </a:rPr>
              <a:t>νομολογιακά</a:t>
            </a:r>
            <a:r>
              <a:rPr lang="el-GR" sz="2000" b="0" i="0" dirty="0">
                <a:solidFill>
                  <a:srgbClr val="000000"/>
                </a:solidFill>
                <a:effectLst/>
                <a:latin typeface="Arial" panose="020B0604020202020204" pitchFamily="34" charset="0"/>
              </a:rPr>
              <a:t> αναπτυχθεί.</a:t>
            </a:r>
            <a:endParaRPr lang="en-GB" sz="2000" dirty="0"/>
          </a:p>
        </p:txBody>
      </p:sp>
    </p:spTree>
    <p:extLst>
      <p:ext uri="{BB962C8B-B14F-4D97-AF65-F5344CB8AC3E}">
        <p14:creationId xmlns:p14="http://schemas.microsoft.com/office/powerpoint/2010/main" val="29944507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B867BD-52BF-7BBD-0730-5A037EA0B459}"/>
              </a:ext>
            </a:extLst>
          </p:cNvPr>
          <p:cNvSpPr txBox="1"/>
          <p:nvPr/>
        </p:nvSpPr>
        <p:spPr>
          <a:xfrm>
            <a:off x="2967361" y="889843"/>
            <a:ext cx="6094520" cy="5386090"/>
          </a:xfrm>
          <a:prstGeom prst="rect">
            <a:avLst/>
          </a:prstGeom>
          <a:noFill/>
        </p:spPr>
        <p:txBody>
          <a:bodyPr wrap="square">
            <a:spAutoFit/>
          </a:bodyPr>
          <a:lstStyle/>
          <a:p>
            <a:pPr algn="ctr"/>
            <a:r>
              <a:rPr lang="el-GR" sz="1800"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ΣΥΝΕΙΣΦΟΡΑ </a:t>
            </a:r>
            <a:r>
              <a:rPr lang="el-GR" sz="1800" b="1" dirty="0">
                <a:solidFill>
                  <a:srgbClr val="000000"/>
                </a:solidFill>
                <a:effectLst/>
                <a:latin typeface="Arial" panose="020B0604020202020204" pitchFamily="34" charset="0"/>
                <a:ea typeface="Times New Roman" panose="02020603050405020304" pitchFamily="18" charset="0"/>
              </a:rPr>
              <a:t>(Αγγλ. </a:t>
            </a:r>
            <a:r>
              <a:rPr lang="en-US" sz="1800" b="1" dirty="0">
                <a:solidFill>
                  <a:srgbClr val="000000"/>
                </a:solidFill>
                <a:effectLst/>
                <a:latin typeface="Arial" panose="020B0604020202020204" pitchFamily="34" charset="0"/>
                <a:ea typeface="Times New Roman" panose="02020603050405020304" pitchFamily="18" charset="0"/>
              </a:rPr>
              <a:t>Hotchpot</a:t>
            </a:r>
            <a:r>
              <a:rPr lang="el-GR" sz="1800" b="1" dirty="0">
                <a:solidFill>
                  <a:srgbClr val="000000"/>
                </a:solidFill>
                <a:effectLst/>
                <a:latin typeface="Arial" panose="020B0604020202020204" pitchFamily="34"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algn="just"/>
            <a:endParaRPr lang="el-GR" sz="1800" b="1" dirty="0">
              <a:solidFill>
                <a:srgbClr val="000000"/>
              </a:solidFill>
              <a:effectLst/>
              <a:latin typeface="Arial" panose="020B0604020202020204" pitchFamily="34" charset="0"/>
              <a:ea typeface="Times New Roman" panose="02020603050405020304" pitchFamily="18" charset="0"/>
            </a:endParaRPr>
          </a:p>
          <a:p>
            <a:pPr algn="just"/>
            <a:r>
              <a:rPr lang="el-GR" sz="1800" b="1" dirty="0">
                <a:solidFill>
                  <a:srgbClr val="000000"/>
                </a:solidFill>
                <a:effectLst/>
                <a:latin typeface="Arial" panose="020B0604020202020204" pitchFamily="34" charset="0"/>
                <a:ea typeface="Times New Roman" panose="02020603050405020304" pitchFamily="18" charset="0"/>
              </a:rPr>
              <a:t>Ο </a:t>
            </a:r>
            <a:r>
              <a:rPr lang="el-GR" sz="2000" b="1" dirty="0">
                <a:solidFill>
                  <a:srgbClr val="000000"/>
                </a:solidFill>
                <a:effectLst/>
                <a:latin typeface="Arial" panose="020B0604020202020204" pitchFamily="34" charset="0"/>
                <a:ea typeface="Times New Roman" panose="02020603050405020304" pitchFamily="18" charset="0"/>
              </a:rPr>
              <a:t>συνυπολογισμός</a:t>
            </a:r>
            <a:r>
              <a:rPr lang="el-GR" sz="1800" b="1" dirty="0">
                <a:solidFill>
                  <a:srgbClr val="000000"/>
                </a:solidFill>
                <a:effectLst/>
                <a:latin typeface="Arial" panose="020B0604020202020204" pitchFamily="34" charset="0"/>
                <a:ea typeface="Times New Roman" panose="02020603050405020304" pitchFamily="18" charset="0"/>
              </a:rPr>
              <a:t> </a:t>
            </a:r>
            <a:r>
              <a:rPr lang="el-GR" sz="1800" b="1"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δωρεάς</a:t>
            </a:r>
            <a:r>
              <a:rPr lang="el-GR" sz="1800" b="1" dirty="0">
                <a:solidFill>
                  <a:srgbClr val="000000"/>
                </a:solidFill>
                <a:effectLst/>
                <a:latin typeface="Arial" panose="020B0604020202020204" pitchFamily="34" charset="0"/>
                <a:ea typeface="Times New Roman" panose="02020603050405020304" pitchFamily="18" charset="0"/>
              </a:rPr>
              <a:t> που έγινε </a:t>
            </a:r>
            <a:r>
              <a:rPr lang="el-GR" sz="1800" b="1"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σε τέκνο</a:t>
            </a:r>
            <a:r>
              <a:rPr lang="el-GR" sz="1800" b="1" dirty="0">
                <a:solidFill>
                  <a:srgbClr val="000000"/>
                </a:solidFill>
                <a:effectLst/>
                <a:latin typeface="Arial" panose="020B0604020202020204" pitchFamily="34" charset="0"/>
                <a:ea typeface="Times New Roman" panose="02020603050405020304" pitchFamily="18" charset="0"/>
              </a:rPr>
              <a:t> ή </a:t>
            </a:r>
            <a:r>
              <a:rPr lang="el-GR" sz="1800" b="1" dirty="0" err="1">
                <a:solidFill>
                  <a:srgbClr val="000000"/>
                </a:solidFill>
                <a:effectLst/>
                <a:latin typeface="Arial" panose="020B0604020202020204" pitchFamily="34" charset="0"/>
                <a:ea typeface="Times New Roman" panose="02020603050405020304" pitchFamily="18" charset="0"/>
              </a:rPr>
              <a:t>κατιόντα</a:t>
            </a:r>
            <a:r>
              <a:rPr lang="el-GR" sz="1800" b="1" dirty="0">
                <a:solidFill>
                  <a:srgbClr val="000000"/>
                </a:solidFill>
                <a:effectLst/>
                <a:latin typeface="Arial" panose="020B0604020202020204" pitchFamily="34" charset="0"/>
                <a:ea typeface="Times New Roman" panose="02020603050405020304" pitchFamily="18" charset="0"/>
              </a:rPr>
              <a:t> τέκνου, σε οποιοδήποτε χρόνο </a:t>
            </a:r>
            <a:r>
              <a:rPr lang="el-GR" sz="1800" b="1"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κατά τη διάρκεια της ζωής </a:t>
            </a:r>
            <a:r>
              <a:rPr lang="el-GR" sz="1800" b="1" dirty="0">
                <a:solidFill>
                  <a:srgbClr val="000000"/>
                </a:solidFill>
                <a:effectLst/>
                <a:latin typeface="Arial" panose="020B0604020202020204" pitchFamily="34" charset="0"/>
                <a:ea typeface="Times New Roman" panose="02020603050405020304" pitchFamily="18" charset="0"/>
              </a:rPr>
              <a:t>του κληρονομουμένου, </a:t>
            </a:r>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στον υπολογισμό της μερίδας του</a:t>
            </a:r>
            <a:r>
              <a:rPr lang="el-GR" sz="1800" dirty="0">
                <a:solidFill>
                  <a:srgbClr val="000000"/>
                </a:solidFill>
                <a:effectLst/>
                <a:latin typeface="Arial" panose="020B0604020202020204" pitchFamily="34" charset="0"/>
                <a:ea typeface="Times New Roman" panose="02020603050405020304" pitchFamily="18" charset="0"/>
              </a:rPr>
              <a:t> τέκνου</a:t>
            </a:r>
            <a:r>
              <a:rPr lang="el-GR" sz="1800" b="1" dirty="0">
                <a:solidFill>
                  <a:srgbClr val="000000"/>
                </a:solidFill>
                <a:effectLst/>
                <a:latin typeface="Arial" panose="020B0604020202020204" pitchFamily="34" charset="0"/>
                <a:ea typeface="Times New Roman" panose="02020603050405020304" pitchFamily="18" charset="0"/>
              </a:rPr>
              <a:t> ή του  άλλου </a:t>
            </a:r>
            <a:r>
              <a:rPr lang="el-GR" sz="1800" b="1" dirty="0" err="1">
                <a:solidFill>
                  <a:srgbClr val="000000"/>
                </a:solidFill>
                <a:effectLst/>
                <a:latin typeface="Arial" panose="020B0604020202020204" pitchFamily="34" charset="0"/>
                <a:ea typeface="Times New Roman" panose="02020603050405020304" pitchFamily="18" charset="0"/>
              </a:rPr>
              <a:t>κατιόντα</a:t>
            </a:r>
            <a:endParaRPr lang="en-GB" sz="1800" dirty="0">
              <a:effectLst/>
              <a:latin typeface="Times New Roman" panose="02020603050405020304" pitchFamily="18" charset="0"/>
              <a:ea typeface="Times New Roman" panose="02020603050405020304" pitchFamily="18" charset="0"/>
            </a:endParaRPr>
          </a:p>
          <a:p>
            <a:pPr algn="just"/>
            <a:r>
              <a:rPr lang="el-GR" sz="1800" u="none" strike="noStrike"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1800" dirty="0">
              <a:effectLst/>
              <a:latin typeface="Times New Roman" panose="02020603050405020304" pitchFamily="18" charset="0"/>
              <a:ea typeface="Times New Roman" panose="02020603050405020304" pitchFamily="18" charset="0"/>
            </a:endParaRPr>
          </a:p>
          <a:p>
            <a:pPr algn="just"/>
            <a:r>
              <a:rPr lang="el-GR" sz="1800"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Οι δωρεές που συνυπολογίζονται   είναι-</a:t>
            </a:r>
            <a:endParaRPr lang="en-GB" sz="1800" dirty="0">
              <a:effectLst/>
              <a:latin typeface="Times New Roman" panose="02020603050405020304" pitchFamily="18" charset="0"/>
              <a:ea typeface="Times New Roman" panose="02020603050405020304" pitchFamily="18" charset="0"/>
            </a:endParaRPr>
          </a:p>
          <a:p>
            <a:pPr algn="just"/>
            <a:endPar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(α)  η παροχή κινητής ή ακίνητης περιουσίας με δωρεά εν ζωή </a:t>
            </a:r>
            <a:endParaRPr lang="en-GB" sz="1800" dirty="0">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1800" dirty="0">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(β) η δωρεά  κινητής ή ακίνητης περιουσίας με  </a:t>
            </a:r>
            <a:r>
              <a:rPr lang="el-GR" sz="1800" dirty="0" err="1">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γαμική</a:t>
            </a:r>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σύμβαση</a:t>
            </a:r>
            <a:endParaRPr lang="en-GB" sz="1800" dirty="0">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1800" dirty="0">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(γ) η προίκα</a:t>
            </a:r>
            <a:endParaRPr lang="en-GB" sz="1800" dirty="0">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1800" dirty="0">
              <a:effectLst/>
              <a:latin typeface="Times New Roman" panose="02020603050405020304" pitchFamily="18" charset="0"/>
              <a:ea typeface="Times New Roman" panose="02020603050405020304" pitchFamily="18" charset="0"/>
            </a:endParaRPr>
          </a:p>
          <a:p>
            <a:pPr algn="just"/>
            <a:r>
              <a:rPr lang="el-GR" sz="18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(δ) η δωρεά αιτία θανάτου.</a:t>
            </a:r>
            <a:endParaRPr lang="en-GB"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1840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BAB7-DE83-5410-617A-DBABF285C607}"/>
              </a:ext>
            </a:extLst>
          </p:cNvPr>
          <p:cNvSpPr>
            <a:spLocks noGrp="1"/>
          </p:cNvSpPr>
          <p:nvPr>
            <p:ph type="title"/>
          </p:nvPr>
        </p:nvSpPr>
        <p:spPr/>
        <p:txBody>
          <a:bodyPr>
            <a:normAutofit/>
          </a:bodyPr>
          <a:lstStyle/>
          <a:p>
            <a:r>
              <a:rPr lang="el-GR" b="0" i="0" u="sng" dirty="0">
                <a:solidFill>
                  <a:srgbClr val="000000"/>
                </a:solidFill>
                <a:effectLst/>
                <a:latin typeface="Arial" panose="020B0604020202020204" pitchFamily="34" charset="0"/>
              </a:rPr>
              <a:t>ΚΥΡΙΑΚΙΔΗΣ κ.α. ν. ΔΙΚΗΓΟΡΟΠΟΥΛΟΥ κ.α. </a:t>
            </a:r>
            <a:r>
              <a:rPr lang="el-GR" sz="3200" b="0" i="0" u="sng" dirty="0">
                <a:solidFill>
                  <a:srgbClr val="000000"/>
                </a:solidFill>
                <a:effectLst/>
                <a:latin typeface="Arial" panose="020B0604020202020204" pitchFamily="34" charset="0"/>
              </a:rPr>
              <a:t>(2012) 1 ΑΑΔ 1164</a:t>
            </a:r>
            <a:endParaRPr lang="en-GB" sz="3200" dirty="0"/>
          </a:p>
        </p:txBody>
      </p:sp>
      <p:sp>
        <p:nvSpPr>
          <p:cNvPr id="3" name="Content Placeholder 2">
            <a:extLst>
              <a:ext uri="{FF2B5EF4-FFF2-40B4-BE49-F238E27FC236}">
                <a16:creationId xmlns:a16="http://schemas.microsoft.com/office/drawing/2014/main" id="{90BFEE7B-0DB8-D758-B517-EAAB7E4843C7}"/>
              </a:ext>
            </a:extLst>
          </p:cNvPr>
          <p:cNvSpPr>
            <a:spLocks noGrp="1"/>
          </p:cNvSpPr>
          <p:nvPr>
            <p:ph idx="1"/>
          </p:nvPr>
        </p:nvSpPr>
        <p:spPr/>
        <p:txBody>
          <a:bodyPr>
            <a:noAutofit/>
          </a:bodyPr>
          <a:lstStyle/>
          <a:p>
            <a:pPr marL="179705" indent="0" algn="just">
              <a:spcAft>
                <a:spcPts val="2100"/>
              </a:spcAft>
              <a:buNone/>
            </a:pPr>
            <a:r>
              <a:rPr lang="el-GR" sz="1800" b="0" i="0" dirty="0">
                <a:solidFill>
                  <a:srgbClr val="000000"/>
                </a:solidFill>
                <a:effectLst/>
                <a:latin typeface="Arial" panose="020B0604020202020204" pitchFamily="34" charset="0"/>
              </a:rPr>
              <a:t>Οι </a:t>
            </a:r>
            <a:r>
              <a:rPr lang="el-GR" sz="1800" b="0" i="0" dirty="0" err="1">
                <a:solidFill>
                  <a:srgbClr val="000000"/>
                </a:solidFill>
                <a:effectLst/>
                <a:latin typeface="Arial" panose="020B0604020202020204" pitchFamily="34" charset="0"/>
              </a:rPr>
              <a:t>εφεσείοντες</a:t>
            </a:r>
            <a:r>
              <a:rPr lang="el-GR" sz="1800" b="0" i="0" dirty="0">
                <a:solidFill>
                  <a:srgbClr val="000000"/>
                </a:solidFill>
                <a:effectLst/>
                <a:latin typeface="Arial" panose="020B0604020202020204" pitchFamily="34" charset="0"/>
              </a:rPr>
              <a:t> αμφισβήτησαν πρωτόδικη απόφαση με την οποία αποφασίστηκε αγωγή που ήγειραν αναφορικά με τη διανομή της περιουσίας - κινητής και ακίνητης - που η αποβιώσασα μητέρα των </a:t>
            </a:r>
            <a:r>
              <a:rPr lang="el-GR" sz="1800" b="0" i="0" dirty="0" err="1">
                <a:solidFill>
                  <a:srgbClr val="000000"/>
                </a:solidFill>
                <a:effectLst/>
                <a:latin typeface="Arial" panose="020B0604020202020204" pitchFamily="34" charset="0"/>
              </a:rPr>
              <a:t>εφεσειόντων</a:t>
            </a:r>
            <a:r>
              <a:rPr lang="el-GR" sz="1800" b="0" i="0" dirty="0">
                <a:solidFill>
                  <a:srgbClr val="000000"/>
                </a:solidFill>
                <a:effectLst/>
                <a:latin typeface="Arial" panose="020B0604020202020204" pitchFamily="34" charset="0"/>
              </a:rPr>
              <a:t>/εναγόντων 1, 3 άφησε κατά το χρόνο του θανάτου της, με την οποία αξίωναν ενεργοποίηση των προνοιών του Άρθρου 51 του περί Διαθηκών και Διαδοχής Νόμου, Κεφ. 195, ώστε κατά τον υπολογισμό του κληρονομικού μεριδίου τους, όπως και αυτού της αδελφής τους, συνυπολογιζόταν και η αξία της ακίνητης περιουσίας που ο κάθε ένας από αυτούς έλαβε από τη μητέρα τους, ενόσω η τελευταία βρισκόταν εν ζωή. Το πρωτόδικο Δικαστήριο σε μια εκτενή ανάλυση στην πρωτόδικη απόφαση αναζήτησε ελλείψει νομοθετικής πρόνοιας, ποιος θα έπρεπε να ήταν ο χρόνος υπολογισμού της αξίας της περιουσίας που έλαβαν κατά το χρόνο που ζούσε η αποβιώσασα. Έκρινε, ότι το σύνολο των δωρεών που έγιναν από την αποβιώσασα στα πέντε παιδιά της ενόσω αυτή ζούσε, απέβλεπαν στην αποκατάσταση ή την ουσιαστική στήριξη τους στη ζωή και συνεπώς ενέπιπταν στην έννοια του όρου «παροχή εν ζωή» (</a:t>
            </a:r>
            <a:r>
              <a:rPr lang="el-GR" sz="1800" b="0" i="0" dirty="0" err="1">
                <a:solidFill>
                  <a:srgbClr val="000000"/>
                </a:solidFill>
                <a:effectLst/>
                <a:latin typeface="Arial" panose="020B0604020202020204" pitchFamily="34" charset="0"/>
              </a:rPr>
              <a:t>by</a:t>
            </a:r>
            <a:r>
              <a:rPr lang="el-GR" sz="1800" b="0" i="0" dirty="0">
                <a:solidFill>
                  <a:srgbClr val="000000"/>
                </a:solidFill>
                <a:effectLst/>
                <a:latin typeface="Arial" panose="020B0604020202020204" pitchFamily="34" charset="0"/>
              </a:rPr>
              <a:t> </a:t>
            </a:r>
            <a:r>
              <a:rPr lang="el-GR" sz="1800" b="0" i="0" dirty="0" err="1">
                <a:solidFill>
                  <a:srgbClr val="000000"/>
                </a:solidFill>
                <a:effectLst/>
                <a:latin typeface="Arial" panose="020B0604020202020204" pitchFamily="34" charset="0"/>
              </a:rPr>
              <a:t>way</a:t>
            </a:r>
            <a:r>
              <a:rPr lang="el-GR" sz="1800" b="0" i="0" dirty="0">
                <a:solidFill>
                  <a:srgbClr val="000000"/>
                </a:solidFill>
                <a:effectLst/>
                <a:latin typeface="Arial" panose="020B0604020202020204" pitchFamily="34" charset="0"/>
              </a:rPr>
              <a:t> of </a:t>
            </a:r>
            <a:r>
              <a:rPr lang="el-GR" sz="1800" b="0" i="0" dirty="0" err="1">
                <a:solidFill>
                  <a:srgbClr val="000000"/>
                </a:solidFill>
                <a:effectLst/>
                <a:latin typeface="Arial" panose="020B0604020202020204" pitchFamily="34" charset="0"/>
              </a:rPr>
              <a:t>advancement</a:t>
            </a:r>
            <a:r>
              <a:rPr lang="el-GR" sz="1800" b="0" i="0" dirty="0">
                <a:solidFill>
                  <a:srgbClr val="000000"/>
                </a:solidFill>
                <a:effectLst/>
                <a:latin typeface="Arial" panose="020B0604020202020204" pitchFamily="34" charset="0"/>
              </a:rPr>
              <a:t>), του εδαφίου (α) του Άρθρου 51 του περί Διαθηκών και Διαδοχής Νόμου, Κεφ. 195.Έκρινε δε, ότι μόνο η εφεσίβλητη 3 υπείχε υποχρέωση για συνεισφορά, το ύψος της οποίας μάλιστα καθόρισε σε Λ.Κ. 15.000 με τόκο 4% ετησίως από το 1970 μέχρι την ολοκλήρωση της διανομής. Με βάση την πρωτόδικη απόφαση, το εν λόγω ποσό θα αφαιρείτο  από το κληρονομικό της μερίδιο προς όφελος των εναγόντων.</a:t>
            </a:r>
          </a:p>
          <a:p>
            <a:endParaRPr lang="en-GB" sz="2000" dirty="0"/>
          </a:p>
        </p:txBody>
      </p:sp>
    </p:spTree>
    <p:extLst>
      <p:ext uri="{BB962C8B-B14F-4D97-AF65-F5344CB8AC3E}">
        <p14:creationId xmlns:p14="http://schemas.microsoft.com/office/powerpoint/2010/main" val="24896915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BAB7-DE83-5410-617A-DBABF285C607}"/>
              </a:ext>
            </a:extLst>
          </p:cNvPr>
          <p:cNvSpPr>
            <a:spLocks noGrp="1"/>
          </p:cNvSpPr>
          <p:nvPr>
            <p:ph type="title"/>
          </p:nvPr>
        </p:nvSpPr>
        <p:spPr/>
        <p:txBody>
          <a:bodyPr>
            <a:normAutofit/>
          </a:bodyPr>
          <a:lstStyle/>
          <a:p>
            <a:r>
              <a:rPr lang="el-GR" b="0" i="0" u="sng" dirty="0">
                <a:solidFill>
                  <a:srgbClr val="000000"/>
                </a:solidFill>
                <a:effectLst/>
                <a:latin typeface="Arial" panose="020B0604020202020204" pitchFamily="34" charset="0"/>
              </a:rPr>
              <a:t>ΚΥΡΙΑΚΙΔΗΣ κ.α. ν. ΔΙΚΗΓΟΡΟΠΟΥΛΟΥ κ.α. </a:t>
            </a:r>
            <a:r>
              <a:rPr lang="el-GR" sz="3200" b="0" i="0" u="sng" dirty="0">
                <a:solidFill>
                  <a:srgbClr val="000000"/>
                </a:solidFill>
                <a:effectLst/>
                <a:latin typeface="Arial" panose="020B0604020202020204" pitchFamily="34" charset="0"/>
              </a:rPr>
              <a:t>(2012) 1 ΑΑΔ 1164</a:t>
            </a:r>
            <a:endParaRPr lang="en-GB" sz="3200" dirty="0"/>
          </a:p>
        </p:txBody>
      </p:sp>
      <p:sp>
        <p:nvSpPr>
          <p:cNvPr id="3" name="Content Placeholder 2">
            <a:extLst>
              <a:ext uri="{FF2B5EF4-FFF2-40B4-BE49-F238E27FC236}">
                <a16:creationId xmlns:a16="http://schemas.microsoft.com/office/drawing/2014/main" id="{90BFEE7B-0DB8-D758-B517-EAAB7E4843C7}"/>
              </a:ext>
            </a:extLst>
          </p:cNvPr>
          <p:cNvSpPr>
            <a:spLocks noGrp="1"/>
          </p:cNvSpPr>
          <p:nvPr>
            <p:ph idx="1"/>
          </p:nvPr>
        </p:nvSpPr>
        <p:spPr/>
        <p:txBody>
          <a:bodyPr>
            <a:noAutofit/>
          </a:bodyPr>
          <a:lstStyle/>
          <a:p>
            <a:pPr marL="179705" indent="0" algn="just">
              <a:spcAft>
                <a:spcPts val="2100"/>
              </a:spcAft>
              <a:buNone/>
            </a:pPr>
            <a:r>
              <a:rPr lang="el-GR" sz="1800" b="0" i="1" dirty="0">
                <a:solidFill>
                  <a:srgbClr val="000000"/>
                </a:solidFill>
                <a:effectLst/>
                <a:latin typeface="Arial" panose="020B0604020202020204" pitchFamily="34" charset="0"/>
              </a:rPr>
              <a:t>Αποφασίστηκε ότι:</a:t>
            </a:r>
            <a:r>
              <a:rPr lang="el-GR" sz="1800" dirty="0">
                <a:solidFill>
                  <a:srgbClr val="000000"/>
                </a:solidFill>
                <a:latin typeface="Arial" panose="020B0604020202020204" pitchFamily="34" charset="0"/>
              </a:rPr>
              <a:t> </a:t>
            </a:r>
            <a:r>
              <a:rPr lang="el-GR" sz="1800" b="0" i="0" dirty="0">
                <a:solidFill>
                  <a:srgbClr val="000000"/>
                </a:solidFill>
                <a:effectLst/>
                <a:latin typeface="Arial" panose="020B0604020202020204" pitchFamily="34" charset="0"/>
              </a:rPr>
              <a:t>1.  </a:t>
            </a:r>
            <a:r>
              <a:rPr lang="el-GR" sz="1800" b="1" i="0" dirty="0">
                <a:effectLst/>
                <a:latin typeface="Arial" panose="020B0604020202020204" pitchFamily="34" charset="0"/>
              </a:rPr>
              <a:t>Οι επίμαχες πρόνοιες του άρθρου 51 του Κεφ. 195 τίθενται σε λειτουργία μόνο εκεί όπου η περιουσία, κινητή ή ακίνητη, την οποία το τέκνο ή ο </a:t>
            </a:r>
            <a:r>
              <a:rPr lang="el-GR" sz="1800" b="1" i="0" dirty="0" err="1">
                <a:effectLst/>
                <a:latin typeface="Arial" panose="020B0604020202020204" pitchFamily="34" charset="0"/>
              </a:rPr>
              <a:t>κατιών</a:t>
            </a:r>
            <a:r>
              <a:rPr lang="el-GR" sz="1800" b="1" i="0" dirty="0">
                <a:effectLst/>
                <a:latin typeface="Arial" panose="020B0604020202020204" pitchFamily="34" charset="0"/>
              </a:rPr>
              <a:t> του κληρονομούμενου απέκτησε από τον κληρονομούμενο καθ' οιονδήποτε χρόνο, την απέκτησε είτε ως παροχή εν ζωή, είτε δυνάμει </a:t>
            </a:r>
            <a:r>
              <a:rPr lang="el-GR" sz="1800" b="1" i="0" dirty="0" err="1">
                <a:effectLst/>
                <a:latin typeface="Arial" panose="020B0604020202020204" pitchFamily="34" charset="0"/>
              </a:rPr>
              <a:t>γαμικής</a:t>
            </a:r>
            <a:r>
              <a:rPr lang="el-GR" sz="1800" b="1" i="0" dirty="0">
                <a:effectLst/>
                <a:latin typeface="Arial" panose="020B0604020202020204" pitchFamily="34" charset="0"/>
              </a:rPr>
              <a:t> σύμβασης είτε ως προίκα, είτε ως δωρεά αιτία θανάτου και, ο συνυπολογισμός της εν λόγω περιουσίας δεν έχει αποκλειστεί με ειδική διάταξη στη διαθήκη του κληρονομούμενου. </a:t>
            </a:r>
            <a:r>
              <a:rPr lang="el-GR" sz="1800" b="0" i="0" dirty="0">
                <a:solidFill>
                  <a:srgbClr val="000000"/>
                </a:solidFill>
                <a:effectLst/>
                <a:latin typeface="Arial" panose="020B0604020202020204" pitchFamily="34" charset="0"/>
              </a:rPr>
              <a:t>2. Στην παρούσα περίπτωση δεν υπήρχε διαθήκη, και συνεπώς θέμα αποκλεισμού του συνυπολογισμού δεν εγειρόταν. 3.  Η συγκεκριμένη κατάληξη του πρωτόδικου δικαστηρίου δεν ήταν απόρροια αυθαίρετου συλλογισμού. Αντίθετα, το πρωτόδικο δικαστήριο οδηγήθηκε στην εν λόγω κατάληξη του στη βάση των παραδεκτών γεγονότων και της αποδεκτής, ως αποτέλεσμα της αξιολόγησης, μαρτυρίας στην οποία το πρωτόδικο δικαστήριο προέβη, και στην οποία κυρίαρχη θέση κατείχε η μαρτυρία της εφεσίβλητης. 4.  Η ίδια η εφεσίβλητη 3 στην επί του προκειμένου μαρτυρία της, περιορίστηκε σε γενικούς και αόριστους ισχυρισμούς αναφορικά με τα κίνητρα που ώθησαν τη μητέρα της να προβεί στις προς αυτήν συγκεκριμένες παροχές. </a:t>
            </a:r>
            <a:r>
              <a:rPr lang="el-GR" sz="1800" b="1" i="0" dirty="0">
                <a:solidFill>
                  <a:srgbClr val="000000"/>
                </a:solidFill>
                <a:effectLst/>
                <a:latin typeface="Arial" panose="020B0604020202020204" pitchFamily="34" charset="0"/>
              </a:rPr>
              <a:t>5.  Με δεδομένη στην παρούσα περίπτωση την απουσία ρητής διάταξης που να αποκλείει τη συνεισφορά, το πρωτόδικο δικαστήριο ορθά μεν, υπό τις περιστάσεις, έκρινε ότι τυγχάνουν εφαρμογής οι πρόνοιες του άρθρου 51 του Κεφ. 195, εσφαλμένα όμως ερμήνευσε και ακολούθως εφάρμοσε τις αρχές που διέπουν τη συνεισφορά.</a:t>
            </a:r>
          </a:p>
          <a:p>
            <a:endParaRPr lang="en-GB" sz="1800" dirty="0"/>
          </a:p>
        </p:txBody>
      </p:sp>
    </p:spTree>
    <p:extLst>
      <p:ext uri="{BB962C8B-B14F-4D97-AF65-F5344CB8AC3E}">
        <p14:creationId xmlns:p14="http://schemas.microsoft.com/office/powerpoint/2010/main" val="4053577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BAB7-DE83-5410-617A-DBABF285C607}"/>
              </a:ext>
            </a:extLst>
          </p:cNvPr>
          <p:cNvSpPr>
            <a:spLocks noGrp="1"/>
          </p:cNvSpPr>
          <p:nvPr>
            <p:ph type="title"/>
          </p:nvPr>
        </p:nvSpPr>
        <p:spPr/>
        <p:txBody>
          <a:bodyPr>
            <a:normAutofit/>
          </a:bodyPr>
          <a:lstStyle/>
          <a:p>
            <a:r>
              <a:rPr lang="el-GR" b="0" i="0" u="sng" dirty="0">
                <a:solidFill>
                  <a:srgbClr val="000000"/>
                </a:solidFill>
                <a:effectLst/>
                <a:latin typeface="Arial" panose="020B0604020202020204" pitchFamily="34" charset="0"/>
              </a:rPr>
              <a:t>ΚΥΡΙΑΚΙΔΗΣ κ.α. ν. ΔΙΚΗΓΟΡΟΠΟΥΛΟΥ κ.α. </a:t>
            </a:r>
            <a:r>
              <a:rPr lang="el-GR" sz="3200" b="0" i="0" u="sng" dirty="0">
                <a:solidFill>
                  <a:srgbClr val="000000"/>
                </a:solidFill>
                <a:effectLst/>
                <a:latin typeface="Arial" panose="020B0604020202020204" pitchFamily="34" charset="0"/>
              </a:rPr>
              <a:t>(2012) 1 ΑΑΔ 1164</a:t>
            </a:r>
            <a:endParaRPr lang="en-GB" sz="3200" dirty="0"/>
          </a:p>
        </p:txBody>
      </p:sp>
      <p:sp>
        <p:nvSpPr>
          <p:cNvPr id="3" name="Content Placeholder 2">
            <a:extLst>
              <a:ext uri="{FF2B5EF4-FFF2-40B4-BE49-F238E27FC236}">
                <a16:creationId xmlns:a16="http://schemas.microsoft.com/office/drawing/2014/main" id="{90BFEE7B-0DB8-D758-B517-EAAB7E4843C7}"/>
              </a:ext>
            </a:extLst>
          </p:cNvPr>
          <p:cNvSpPr>
            <a:spLocks noGrp="1"/>
          </p:cNvSpPr>
          <p:nvPr>
            <p:ph idx="1"/>
          </p:nvPr>
        </p:nvSpPr>
        <p:spPr>
          <a:xfrm>
            <a:off x="838200" y="1535837"/>
            <a:ext cx="10515600" cy="4641126"/>
          </a:xfrm>
        </p:spPr>
        <p:txBody>
          <a:bodyPr>
            <a:noAutofit/>
          </a:bodyPr>
          <a:lstStyle/>
          <a:p>
            <a:pPr marL="0" indent="0" algn="just">
              <a:buNone/>
            </a:pPr>
            <a:r>
              <a:rPr lang="el-GR" sz="1800" b="0" i="0" dirty="0">
                <a:solidFill>
                  <a:srgbClr val="000000"/>
                </a:solidFill>
                <a:effectLst/>
                <a:latin typeface="Arial" panose="020B0604020202020204" pitchFamily="34" charset="0"/>
              </a:rPr>
              <a:t>«…Με αφετηρία το δεδομένο ότι ο ανιών είχε την ίδια αγάπη και στοργή για όλους τους </a:t>
            </a:r>
            <a:r>
              <a:rPr lang="el-GR" sz="1800" b="0" i="0" dirty="0" err="1">
                <a:solidFill>
                  <a:srgbClr val="000000"/>
                </a:solidFill>
                <a:effectLst/>
                <a:latin typeface="Arial" panose="020B0604020202020204" pitchFamily="34" charset="0"/>
              </a:rPr>
              <a:t>κατιόντες</a:t>
            </a:r>
            <a:r>
              <a:rPr lang="el-GR" sz="1800" b="0" i="0" dirty="0">
                <a:solidFill>
                  <a:srgbClr val="000000"/>
                </a:solidFill>
                <a:effectLst/>
                <a:latin typeface="Arial" panose="020B0604020202020204" pitchFamily="34" charset="0"/>
              </a:rPr>
              <a:t> του, ο νομοθέτης, με τη θέσπιση των επίμαχων προνοιών, στοχεύει, όπως πολύ ορθά και το πρωτόδικο δικαστήριο, στην παρούσα περίπτωση, επισημαίνει, στην κατοχύρωση της αρχής της ισότητας του κληρονομικού δικαιώματος. Η </a:t>
            </a:r>
            <a:r>
              <a:rPr lang="el-GR" sz="1800" b="0" i="0" dirty="0" err="1">
                <a:solidFill>
                  <a:srgbClr val="000000"/>
                </a:solidFill>
                <a:effectLst/>
                <a:latin typeface="Arial" panose="020B0604020202020204" pitchFamily="34" charset="0"/>
              </a:rPr>
              <a:t>προκύπτουσα</a:t>
            </a:r>
            <a:r>
              <a:rPr lang="el-GR" sz="1800" b="0" i="0" dirty="0">
                <a:solidFill>
                  <a:srgbClr val="000000"/>
                </a:solidFill>
                <a:effectLst/>
                <a:latin typeface="Arial" panose="020B0604020202020204" pitchFamily="34" charset="0"/>
              </a:rPr>
              <a:t> όμως ως αποτέλεσμα της εφαρμογής της συνεισφοράς ανακατανομή της περιουσίας, δεν στοχεύει στην εκ των υστέρων επίτευξη ισότητας μεταξύ των </a:t>
            </a:r>
            <a:r>
              <a:rPr lang="el-GR" sz="1800" b="0" i="0" dirty="0" err="1">
                <a:solidFill>
                  <a:srgbClr val="000000"/>
                </a:solidFill>
                <a:effectLst/>
                <a:latin typeface="Arial" panose="020B0604020202020204" pitchFamily="34" charset="0"/>
              </a:rPr>
              <a:t>κατιόντων</a:t>
            </a:r>
            <a:r>
              <a:rPr lang="el-GR" sz="1800" b="0" i="0" dirty="0">
                <a:solidFill>
                  <a:srgbClr val="000000"/>
                </a:solidFill>
                <a:effectLst/>
                <a:latin typeface="Arial" panose="020B0604020202020204" pitchFamily="34" charset="0"/>
              </a:rPr>
              <a:t>. Στόχος δηλαδή της ανακατανομής που η εφαρμογή της συνεισφοράς συνεπάγεται, δεν είναι να θέσει τον </a:t>
            </a:r>
            <a:r>
              <a:rPr lang="el-GR" sz="1800" b="0" i="0" dirty="0" err="1">
                <a:solidFill>
                  <a:srgbClr val="000000"/>
                </a:solidFill>
                <a:effectLst/>
                <a:latin typeface="Arial" panose="020B0604020202020204" pitchFamily="34" charset="0"/>
              </a:rPr>
              <a:t>κατιόντα</a:t>
            </a:r>
            <a:r>
              <a:rPr lang="el-GR" sz="1800" b="0" i="0" dirty="0">
                <a:solidFill>
                  <a:srgbClr val="000000"/>
                </a:solidFill>
                <a:effectLst/>
                <a:latin typeface="Arial" panose="020B0604020202020204" pitchFamily="34" charset="0"/>
              </a:rPr>
              <a:t> που κατά τη διάρκεια της ζωής του κληρονομούμενου έλαβε περιουσία χαμηλότερης αξίας από αυτή που άλλος </a:t>
            </a:r>
            <a:r>
              <a:rPr lang="el-GR" sz="1800" b="0" i="0" dirty="0" err="1">
                <a:solidFill>
                  <a:srgbClr val="000000"/>
                </a:solidFill>
                <a:effectLst/>
                <a:latin typeface="Arial" panose="020B0604020202020204" pitchFamily="34" charset="0"/>
              </a:rPr>
              <a:t>κατιόντας</a:t>
            </a:r>
            <a:r>
              <a:rPr lang="el-GR" sz="1800" b="0" i="0" dirty="0">
                <a:solidFill>
                  <a:srgbClr val="000000"/>
                </a:solidFill>
                <a:effectLst/>
                <a:latin typeface="Arial" panose="020B0604020202020204" pitchFamily="34" charset="0"/>
              </a:rPr>
              <a:t> έλαβε από τον κληρονομούμενο, σε ίση μοίρα με τον άλλο που πήρε περισσότερα, αλλά να εμποδίσει τους </a:t>
            </a:r>
            <a:r>
              <a:rPr lang="el-GR" sz="1800" b="0" i="0" dirty="0" err="1">
                <a:solidFill>
                  <a:srgbClr val="000000"/>
                </a:solidFill>
                <a:effectLst/>
                <a:latin typeface="Arial" panose="020B0604020202020204" pitchFamily="34" charset="0"/>
              </a:rPr>
              <a:t>κατιόντες</a:t>
            </a:r>
            <a:r>
              <a:rPr lang="el-GR" sz="1800" b="0" i="0" dirty="0">
                <a:solidFill>
                  <a:srgbClr val="000000"/>
                </a:solidFill>
                <a:effectLst/>
                <a:latin typeface="Arial" panose="020B0604020202020204" pitchFamily="34" charset="0"/>
              </a:rPr>
              <a:t> που έλαβαν περιουσία μεγαλύτερης αξίας από του να λάβουν ίσο μερίδιο με το λιγότερο </a:t>
            </a:r>
            <a:r>
              <a:rPr lang="el-GR" sz="1800" b="0" i="0" dirty="0" err="1">
                <a:solidFill>
                  <a:srgbClr val="000000"/>
                </a:solidFill>
                <a:effectLst/>
                <a:latin typeface="Arial" panose="020B0604020202020204" pitchFamily="34" charset="0"/>
              </a:rPr>
              <a:t>ευεργετηθέντα</a:t>
            </a:r>
            <a:r>
              <a:rPr lang="el-GR" sz="1800" b="0" i="0" dirty="0">
                <a:solidFill>
                  <a:srgbClr val="000000"/>
                </a:solidFill>
                <a:effectLst/>
                <a:latin typeface="Arial" panose="020B0604020202020204" pitchFamily="34" charset="0"/>
              </a:rPr>
              <a:t> </a:t>
            </a:r>
            <a:r>
              <a:rPr lang="el-GR" sz="1800" b="0" i="0" dirty="0" err="1">
                <a:solidFill>
                  <a:srgbClr val="000000"/>
                </a:solidFill>
                <a:effectLst/>
                <a:latin typeface="Arial" panose="020B0604020202020204" pitchFamily="34" charset="0"/>
              </a:rPr>
              <a:t>κατιόντα</a:t>
            </a:r>
            <a:r>
              <a:rPr lang="el-GR" sz="1800" b="0" i="0" dirty="0">
                <a:solidFill>
                  <a:srgbClr val="000000"/>
                </a:solidFill>
                <a:effectLst/>
                <a:latin typeface="Arial" panose="020B0604020202020204" pitchFamily="34" charset="0"/>
              </a:rPr>
              <a:t>. Με άλλα λόγια, η συνεισφορά αποβλέπει στην ανακατανομή των κληρονομικών μεριδίων, με τρόπο που να μην προκαλείται αδικία σε εκείνους από τους </a:t>
            </a:r>
            <a:r>
              <a:rPr lang="el-GR" sz="1800" b="0" i="0" dirty="0" err="1">
                <a:solidFill>
                  <a:srgbClr val="000000"/>
                </a:solidFill>
                <a:effectLst/>
                <a:latin typeface="Arial" panose="020B0604020202020204" pitchFamily="34" charset="0"/>
              </a:rPr>
              <a:t>κατιόντες</a:t>
            </a:r>
            <a:r>
              <a:rPr lang="el-GR" sz="1800" b="0" i="0" dirty="0">
                <a:solidFill>
                  <a:srgbClr val="000000"/>
                </a:solidFill>
                <a:effectLst/>
                <a:latin typeface="Arial" panose="020B0604020202020204" pitchFamily="34" charset="0"/>
              </a:rPr>
              <a:t> που έλαβαν παροχές μικρότερης αξίας. Επομένως, αν οι παροχές στις οποίες ένας από τους </a:t>
            </a:r>
            <a:r>
              <a:rPr lang="el-GR" sz="1800" b="0" i="0" dirty="0" err="1">
                <a:solidFill>
                  <a:srgbClr val="000000"/>
                </a:solidFill>
                <a:effectLst/>
                <a:latin typeface="Arial" panose="020B0604020202020204" pitchFamily="34" charset="0"/>
              </a:rPr>
              <a:t>κατιόντες</a:t>
            </a:r>
            <a:r>
              <a:rPr lang="el-GR" sz="1800" b="0" i="0" dirty="0">
                <a:solidFill>
                  <a:srgbClr val="000000"/>
                </a:solidFill>
                <a:effectLst/>
                <a:latin typeface="Arial" panose="020B0604020202020204" pitchFamily="34" charset="0"/>
              </a:rPr>
              <a:t> έτυχε κατά τη διάρκεια της ζωής του κληρονομούμενου, υπερβαίνουν το κληρονομικό μερίδιο στο οποίο αυτός δικαιούται από τη νόμιμη και αδιάθετη μοίρα της κληρονομιάς, τότε αυτός δεν υπέχει υποχρέωση να επιστρέψει οποιοδήποτε επιπλέον ποσό ήθελε κριθεί ότι του έχει καταβληθεί. Απλά, αποκλείεται από το κληρονομικό μερίδιο στο οποίο, υπό κανονικές συνθήκες, θα δικαιούτο. Χρήσιμη αναφορά σε σχέση με τους στόχους του θεσμού της συνεισφοράς μπορεί να γίνει στο σύγγραμμα </a:t>
            </a:r>
            <a:r>
              <a:rPr lang="el-GR" sz="1800" b="0" i="0" dirty="0" err="1">
                <a:solidFill>
                  <a:srgbClr val="000000"/>
                </a:solidFill>
                <a:effectLst/>
                <a:latin typeface="Arial" panose="020B0604020202020204" pitchFamily="34" charset="0"/>
              </a:rPr>
              <a:t>Hanbury's</a:t>
            </a:r>
            <a:r>
              <a:rPr lang="el-GR" sz="1800" b="0" i="0" dirty="0">
                <a:solidFill>
                  <a:srgbClr val="000000"/>
                </a:solidFill>
                <a:effectLst/>
                <a:latin typeface="Arial" panose="020B0604020202020204" pitchFamily="34" charset="0"/>
              </a:rPr>
              <a:t> </a:t>
            </a:r>
            <a:r>
              <a:rPr lang="el-GR" sz="1800" b="0" i="0" dirty="0" err="1">
                <a:solidFill>
                  <a:srgbClr val="000000"/>
                </a:solidFill>
                <a:effectLst/>
                <a:latin typeface="Arial" panose="020B0604020202020204" pitchFamily="34" charset="0"/>
              </a:rPr>
              <a:t>Modern</a:t>
            </a:r>
            <a:r>
              <a:rPr lang="el-GR" sz="1800" b="0" i="0" dirty="0">
                <a:solidFill>
                  <a:srgbClr val="000000"/>
                </a:solidFill>
                <a:effectLst/>
                <a:latin typeface="Arial" panose="020B0604020202020204" pitchFamily="34" charset="0"/>
              </a:rPr>
              <a:t> </a:t>
            </a:r>
            <a:r>
              <a:rPr lang="el-GR" sz="1800" b="0" i="0" dirty="0" err="1">
                <a:solidFill>
                  <a:srgbClr val="000000"/>
                </a:solidFill>
                <a:effectLst/>
                <a:latin typeface="Arial" panose="020B0604020202020204" pitchFamily="34" charset="0"/>
              </a:rPr>
              <a:t>Equity</a:t>
            </a:r>
            <a:r>
              <a:rPr lang="el-GR" sz="1800" b="0" i="0" dirty="0">
                <a:solidFill>
                  <a:srgbClr val="000000"/>
                </a:solidFill>
                <a:effectLst/>
                <a:latin typeface="Arial" panose="020B0604020202020204" pitchFamily="34" charset="0"/>
              </a:rPr>
              <a:t>, 9</a:t>
            </a:r>
            <a:r>
              <a:rPr lang="el-GR" sz="1800" b="0" i="0" baseline="30000" dirty="0">
                <a:solidFill>
                  <a:srgbClr val="000000"/>
                </a:solidFill>
                <a:effectLst/>
                <a:latin typeface="Arial" panose="020B0604020202020204" pitchFamily="34" charset="0"/>
              </a:rPr>
              <a:t>η</a:t>
            </a:r>
            <a:r>
              <a:rPr lang="el-GR" sz="1800" b="0" i="0" dirty="0">
                <a:solidFill>
                  <a:srgbClr val="000000"/>
                </a:solidFill>
                <a:effectLst/>
                <a:latin typeface="Arial" panose="020B0604020202020204" pitchFamily="34" charset="0"/>
              </a:rPr>
              <a:t> έκδοση, σελ. 464…»</a:t>
            </a:r>
            <a:endParaRPr lang="en-GB" sz="1800" dirty="0"/>
          </a:p>
        </p:txBody>
      </p:sp>
    </p:spTree>
    <p:extLst>
      <p:ext uri="{BB962C8B-B14F-4D97-AF65-F5344CB8AC3E}">
        <p14:creationId xmlns:p14="http://schemas.microsoft.com/office/powerpoint/2010/main" val="1076469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06748-33C9-05B5-5FCE-D863B5304834}"/>
              </a:ext>
            </a:extLst>
          </p:cNvPr>
          <p:cNvSpPr>
            <a:spLocks noGrp="1"/>
          </p:cNvSpPr>
          <p:nvPr>
            <p:ph type="title"/>
          </p:nvPr>
        </p:nvSpPr>
        <p:spPr/>
        <p:txBody>
          <a:bodyPr>
            <a:normAutofit fontScale="90000"/>
          </a:bodyPr>
          <a:lstStyle/>
          <a:p>
            <a:br>
              <a:rPr lang="el-GR" sz="2000" b="1"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br>
            <a:r>
              <a:rPr lang="el-GR" sz="2000" b="1" u="sng"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ΔΙΑΘΕΣΙΜΟ ΜΕΡΟΣ ΤΗΣ ΚΛΗΡΟΝΟΜΙΑΣ  είναι το μέρος της κινητής και ακίνητης ιδιοκτησίας ενός φυσικού προσώπου το οποίο μπορεί να διαθέσει με διαθήκη.</a:t>
            </a:r>
            <a:br>
              <a:rPr lang="en-GB" sz="2000" dirty="0">
                <a:effectLst/>
                <a:latin typeface="Times New Roman" panose="02020603050405020304" pitchFamily="18" charset="0"/>
                <a:ea typeface="Times New Roman" panose="02020603050405020304" pitchFamily="18" charset="0"/>
              </a:rPr>
            </a:br>
            <a:endParaRPr lang="en-GB" sz="2000" dirty="0"/>
          </a:p>
        </p:txBody>
      </p:sp>
      <p:sp>
        <p:nvSpPr>
          <p:cNvPr id="3" name="Content Placeholder 2">
            <a:extLst>
              <a:ext uri="{FF2B5EF4-FFF2-40B4-BE49-F238E27FC236}">
                <a16:creationId xmlns:a16="http://schemas.microsoft.com/office/drawing/2014/main" id="{B0A4FCC1-57FB-BC92-E3C5-C62697D58E56}"/>
              </a:ext>
            </a:extLst>
          </p:cNvPr>
          <p:cNvSpPr>
            <a:spLocks noGrp="1"/>
          </p:cNvSpPr>
          <p:nvPr>
            <p:ph idx="1"/>
          </p:nvPr>
        </p:nvSpPr>
        <p:spPr/>
        <p:txBody>
          <a:bodyPr>
            <a:normAutofit/>
          </a:bodyPr>
          <a:lstStyle/>
          <a:p>
            <a:pPr marL="0" indent="0" algn="ctr">
              <a:buNone/>
            </a:pPr>
            <a:r>
              <a:rPr lang="el-GR" sz="2000" u="sng" dirty="0">
                <a:effectLst/>
                <a:latin typeface="Arial Black" panose="020B0A04020102020204" pitchFamily="34" charset="0"/>
                <a:ea typeface="Times New Roman" panose="02020603050405020304" pitchFamily="18" charset="0"/>
                <a:cs typeface="Arial" panose="020B0604020202020204" pitchFamily="34" charset="0"/>
              </a:rPr>
              <a:t>ΥΠΟΛΟΓΙΣΜΟΣ ΔΙΑΘΕΣΙΜΟΥ ΜΕΡΟΥΣ</a:t>
            </a:r>
            <a:endParaRPr lang="en-GB" sz="2000" dirty="0">
              <a:effectLst/>
              <a:latin typeface="Times New Roman" panose="02020603050405020304" pitchFamily="18" charset="0"/>
              <a:ea typeface="Times New Roman" panose="02020603050405020304" pitchFamily="18" charset="0"/>
            </a:endParaRPr>
          </a:p>
          <a:p>
            <a:pPr marL="0" indent="0" algn="just">
              <a:buNone/>
            </a:pPr>
            <a:r>
              <a:rPr lang="el-GR" sz="2000" dirty="0">
                <a:solidFill>
                  <a:srgbClr val="000000"/>
                </a:solidFill>
                <a:effectLst/>
                <a:latin typeface="Arial" panose="020B0604020202020204" pitchFamily="34" charset="0"/>
                <a:ea typeface="Times New Roman" panose="02020603050405020304" pitchFamily="18" charset="0"/>
              </a:rPr>
              <a:t> </a:t>
            </a:r>
            <a:endParaRPr lang="en-GB" sz="2000" dirty="0">
              <a:effectLst/>
              <a:latin typeface="Times New Roman" panose="02020603050405020304" pitchFamily="18" charset="0"/>
              <a:ea typeface="Times New Roman" panose="02020603050405020304" pitchFamily="18" charset="0"/>
            </a:endParaRPr>
          </a:p>
          <a:p>
            <a:pPr algn="just"/>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Υπολογίζεται με βάση την </a:t>
            </a:r>
            <a:r>
              <a:rPr lang="el-GR" sz="2000" dirty="0">
                <a:solidFill>
                  <a:srgbClr val="000000"/>
                </a:solidFill>
                <a:effectLst/>
                <a:highlight>
                  <a:srgbClr val="FFFF00"/>
                </a:highlight>
                <a:latin typeface="Arial Black" panose="020B0A04020102020204" pitchFamily="34" charset="0"/>
                <a:ea typeface="Times New Roman" panose="02020603050405020304" pitchFamily="18" charset="0"/>
                <a:cs typeface="Arial" panose="020B0604020202020204" pitchFamily="34" charset="0"/>
              </a:rPr>
              <a:t>καθαρή αξία</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της κληρονομιάς κατά </a:t>
            </a:r>
            <a:r>
              <a:rPr lang="el-GR" sz="2000" dirty="0">
                <a:solidFill>
                  <a:srgbClr val="000000"/>
                </a:solidFill>
                <a:effectLst/>
                <a:highlight>
                  <a:srgbClr val="FFFF00"/>
                </a:highlight>
                <a:latin typeface="Arial Black" panose="020B0A04020102020204" pitchFamily="34" charset="0"/>
                <a:ea typeface="Times New Roman" panose="02020603050405020304" pitchFamily="18" charset="0"/>
                <a:cs typeface="Arial" panose="020B0604020202020204" pitchFamily="34" charset="0"/>
              </a:rPr>
              <a:t>το χρόνο του θανάτου</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του  διαθέτη.</a:t>
            </a:r>
            <a:endParaRPr lang="en-GB" sz="2000" dirty="0">
              <a:effectLst/>
              <a:latin typeface="Times New Roman" panose="02020603050405020304" pitchFamily="18" charset="0"/>
              <a:ea typeface="Times New Roman" panose="02020603050405020304" pitchFamily="18" charset="0"/>
            </a:endParaRPr>
          </a:p>
          <a:p>
            <a:pPr marL="0" indent="0" algn="just">
              <a:buNone/>
            </a:pP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a:t>
            </a:r>
            <a:endParaRPr lang="en-GB" sz="2000" dirty="0">
              <a:effectLst/>
              <a:latin typeface="Times New Roman" panose="02020603050405020304" pitchFamily="18" charset="0"/>
              <a:ea typeface="Times New Roman" panose="02020603050405020304" pitchFamily="18" charset="0"/>
            </a:endParaRPr>
          </a:p>
          <a:p>
            <a:pPr algn="just"/>
            <a:r>
              <a:rPr lang="el-GR" sz="2000" dirty="0">
                <a:solidFill>
                  <a:srgbClr val="000000"/>
                </a:solidFill>
                <a:effectLst/>
                <a:highlight>
                  <a:srgbClr val="FFFF00"/>
                </a:highlight>
                <a:latin typeface="Arial Black" panose="020B0A04020102020204" pitchFamily="34" charset="0"/>
                <a:ea typeface="Times New Roman" panose="02020603050405020304" pitchFamily="18" charset="0"/>
                <a:cs typeface="Arial" panose="020B0604020202020204" pitchFamily="34" charset="0"/>
              </a:rPr>
              <a:t>‘’Καθαρή αξία</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 της κληρονομιάς είναι  το καθαρό υπόλοιπο της κατά το χρόνο του θανάτου του  διαθέτη </a:t>
            </a:r>
            <a:r>
              <a:rPr lang="el-GR" sz="2000" dirty="0">
                <a:solidFill>
                  <a:srgbClr val="000000"/>
                </a:solidFill>
                <a:effectLst/>
                <a:highlight>
                  <a:srgbClr val="FFFF00"/>
                </a:highlight>
                <a:latin typeface="Arial Black" panose="020B0A04020102020204" pitchFamily="34" charset="0"/>
                <a:ea typeface="Times New Roman" panose="02020603050405020304" pitchFamily="18" charset="0"/>
                <a:cs typeface="Arial" panose="020B0604020202020204" pitchFamily="34" charset="0"/>
              </a:rPr>
              <a:t>μετά την αφαίρεση των χρεών</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και άλλων </a:t>
            </a:r>
            <a:r>
              <a:rPr lang="el-GR" sz="2000" dirty="0">
                <a:solidFill>
                  <a:srgbClr val="000000"/>
                </a:solidFill>
                <a:effectLst/>
                <a:highlight>
                  <a:srgbClr val="FFFF00"/>
                </a:highlight>
                <a:latin typeface="Arial Black" panose="020B0A04020102020204" pitchFamily="34" charset="0"/>
                <a:ea typeface="Times New Roman" panose="02020603050405020304" pitchFamily="18" charset="0"/>
                <a:cs typeface="Arial" panose="020B0604020202020204" pitchFamily="34" charset="0"/>
              </a:rPr>
              <a:t>υποχρεώσεων</a:t>
            </a:r>
            <a:r>
              <a:rPr lang="el-GR" sz="2000" dirty="0">
                <a:solidFill>
                  <a:srgbClr val="000000"/>
                </a:solidFill>
                <a:effectLst/>
                <a:latin typeface="Arial Black" panose="020B0A04020102020204" pitchFamily="34" charset="0"/>
                <a:ea typeface="Times New Roman" panose="02020603050405020304" pitchFamily="18" charset="0"/>
                <a:cs typeface="Arial" panose="020B0604020202020204" pitchFamily="34" charset="0"/>
              </a:rPr>
              <a:t> της περιουσίας.</a:t>
            </a:r>
            <a:endParaRPr lang="en-GB" sz="2000" dirty="0">
              <a:effectLst/>
              <a:latin typeface="Times New Roman" panose="02020603050405020304" pitchFamily="18" charset="0"/>
              <a:ea typeface="Times New Roman" panose="02020603050405020304" pitchFamily="18" charset="0"/>
            </a:endParaRPr>
          </a:p>
          <a:p>
            <a:endParaRPr lang="en-GB" sz="2000" dirty="0"/>
          </a:p>
        </p:txBody>
      </p:sp>
    </p:spTree>
    <p:extLst>
      <p:ext uri="{BB962C8B-B14F-4D97-AF65-F5344CB8AC3E}">
        <p14:creationId xmlns:p14="http://schemas.microsoft.com/office/powerpoint/2010/main" val="30983183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BAB7-DE83-5410-617A-DBABF285C607}"/>
              </a:ext>
            </a:extLst>
          </p:cNvPr>
          <p:cNvSpPr>
            <a:spLocks noGrp="1"/>
          </p:cNvSpPr>
          <p:nvPr>
            <p:ph type="title"/>
          </p:nvPr>
        </p:nvSpPr>
        <p:spPr/>
        <p:txBody>
          <a:bodyPr>
            <a:normAutofit/>
          </a:bodyPr>
          <a:lstStyle/>
          <a:p>
            <a:r>
              <a:rPr lang="el-GR" b="0" i="0" u="sng" dirty="0">
                <a:solidFill>
                  <a:srgbClr val="000000"/>
                </a:solidFill>
                <a:effectLst/>
                <a:latin typeface="Arial" panose="020B0604020202020204" pitchFamily="34" charset="0"/>
              </a:rPr>
              <a:t>ΚΥΡΙΑΚΙΔΗΣ κ.α. ν. ΔΙΚΗΓΟΡΟΠΟΥΛΟΥ κ.α. </a:t>
            </a:r>
            <a:r>
              <a:rPr lang="el-GR" sz="3200" b="0" i="0" u="sng" dirty="0">
                <a:solidFill>
                  <a:srgbClr val="000000"/>
                </a:solidFill>
                <a:effectLst/>
                <a:latin typeface="Arial" panose="020B0604020202020204" pitchFamily="34" charset="0"/>
              </a:rPr>
              <a:t>(2012) 1 ΑΑΔ 1164</a:t>
            </a:r>
            <a:endParaRPr lang="en-GB" sz="3200" dirty="0"/>
          </a:p>
        </p:txBody>
      </p:sp>
      <p:sp>
        <p:nvSpPr>
          <p:cNvPr id="3" name="Content Placeholder 2">
            <a:extLst>
              <a:ext uri="{FF2B5EF4-FFF2-40B4-BE49-F238E27FC236}">
                <a16:creationId xmlns:a16="http://schemas.microsoft.com/office/drawing/2014/main" id="{90BFEE7B-0DB8-D758-B517-EAAB7E4843C7}"/>
              </a:ext>
            </a:extLst>
          </p:cNvPr>
          <p:cNvSpPr>
            <a:spLocks noGrp="1"/>
          </p:cNvSpPr>
          <p:nvPr>
            <p:ph idx="1"/>
          </p:nvPr>
        </p:nvSpPr>
        <p:spPr/>
        <p:txBody>
          <a:bodyPr>
            <a:noAutofit/>
          </a:bodyPr>
          <a:lstStyle/>
          <a:p>
            <a:pPr indent="0" algn="just">
              <a:spcAft>
                <a:spcPts val="2100"/>
              </a:spcAft>
              <a:buNone/>
            </a:pPr>
            <a:r>
              <a:rPr lang="el-GR" sz="1800" b="0" i="0" dirty="0">
                <a:solidFill>
                  <a:srgbClr val="000000"/>
                </a:solidFill>
                <a:effectLst/>
                <a:latin typeface="Arial" panose="020B0604020202020204" pitchFamily="34" charset="0"/>
              </a:rPr>
              <a:t>«…Έχουμε εξετάσει προσεκτικά το κείμενο του Άρθρου 51 του Κεφ. 195. Όπως έχουμε ήδη αναφέρει, μέσα από τη θέσπιση του ο Νομοθέτης στόχευε στη διασφάλιση της αρχής της ισότητας του κληρονομικού δικαιώματος. Επομένως, το ζητούμενο είναι ο τρόπος με τον οποίο θα διασφαλισθεί αυτή η πρόθεση του Νομοθέτη. Με άλλα λόγια, ποια είναι η ερμηνεία του Άρθρου 51 η οποία θα δώσει αποτελεσματική εφαρμογή στη συγκεκριμένη πρόθεση του Νομοθέτη. Το Άρθρο 51 απαιτεί από κάθε δικαιούχο για διαδοχή στο βάσει του Νόμου μη διαθέσιμο μέρος της κληρονομιάς και στο τυχόν αδιάθετο μέρος της κληρονομιάς, να λογαριάσει κατά τον υπολογισμό του μεριδίου του «οποιαδήποτε κινητή ιδιοκτησία και ακίνητη ιδιοκτησία που λήφθηκε από αυτόν από τον αποβιώσαντα σε οποιοδήποτε χρόνο». </a:t>
            </a:r>
            <a:r>
              <a:rPr lang="el-GR" sz="1800" b="1" i="0" dirty="0">
                <a:solidFill>
                  <a:srgbClr val="000000"/>
                </a:solidFill>
                <a:effectLst/>
                <a:latin typeface="Arial" panose="020B0604020202020204" pitchFamily="34" charset="0"/>
              </a:rPr>
              <a:t>Είναι σαφές ότι για να καταστεί δυνατή η διανομή της περιουσίας, η αξία της πρέπει να αποτιμηθεί σε χρήμα. Είναι επίσης σαφές ότι αυτή η αποτίμηση θα λάβει χώρα μετά το θάνατο του κληρονομούμενου. Τέλος, είναι αυτονόητο ότι το «μη διαθέσιμο μέρος» της κληρονομιάς και το «τυχόν αδιάθετο μέρος της κληρονομιάς» θα αποτιμηθούν με βάση την αξία που είχε κατά το χρόνο του θανάτου του κληρονομούμενου. Αποτίμηση της αξίας της παροχής με βάση την ημερομηνία της παροχής και όχι με βάση την ημερομηνία του θανάτου, σημαίνει ότι για τον υπολογισμό του κληρονομικού μεριδίου θα χρησιμοποιηθούν δύο ημερομηνίες - η ημερομηνία της παροχής και η ημερομηνία του θανάτου….»</a:t>
            </a:r>
          </a:p>
          <a:p>
            <a:endParaRPr lang="en-GB" sz="1800" dirty="0"/>
          </a:p>
        </p:txBody>
      </p:sp>
    </p:spTree>
    <p:extLst>
      <p:ext uri="{BB962C8B-B14F-4D97-AF65-F5344CB8AC3E}">
        <p14:creationId xmlns:p14="http://schemas.microsoft.com/office/powerpoint/2010/main" val="2108685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BAB7-DE83-5410-617A-DBABF285C607}"/>
              </a:ext>
            </a:extLst>
          </p:cNvPr>
          <p:cNvSpPr>
            <a:spLocks noGrp="1"/>
          </p:cNvSpPr>
          <p:nvPr>
            <p:ph type="title"/>
          </p:nvPr>
        </p:nvSpPr>
        <p:spPr/>
        <p:txBody>
          <a:bodyPr>
            <a:normAutofit/>
          </a:bodyPr>
          <a:lstStyle/>
          <a:p>
            <a:r>
              <a:rPr lang="el-GR" b="0" i="0" u="sng" dirty="0">
                <a:solidFill>
                  <a:srgbClr val="000000"/>
                </a:solidFill>
                <a:effectLst/>
                <a:latin typeface="Arial" panose="020B0604020202020204" pitchFamily="34" charset="0"/>
              </a:rPr>
              <a:t>ΚΥΡΙΑΚΙΔΗΣ κ.α. ν. ΔΙΚΗΓΟΡΟΠΟΥΛΟΥ κ.α. </a:t>
            </a:r>
            <a:r>
              <a:rPr lang="el-GR" sz="3200" b="0" i="0" u="sng" dirty="0">
                <a:solidFill>
                  <a:srgbClr val="000000"/>
                </a:solidFill>
                <a:effectLst/>
                <a:latin typeface="Arial" panose="020B0604020202020204" pitchFamily="34" charset="0"/>
              </a:rPr>
              <a:t>(2012) 1 ΑΑΔ 1164</a:t>
            </a:r>
            <a:endParaRPr lang="en-GB" sz="3200" dirty="0"/>
          </a:p>
        </p:txBody>
      </p:sp>
      <p:sp>
        <p:nvSpPr>
          <p:cNvPr id="3" name="Content Placeholder 2">
            <a:extLst>
              <a:ext uri="{FF2B5EF4-FFF2-40B4-BE49-F238E27FC236}">
                <a16:creationId xmlns:a16="http://schemas.microsoft.com/office/drawing/2014/main" id="{90BFEE7B-0DB8-D758-B517-EAAB7E4843C7}"/>
              </a:ext>
            </a:extLst>
          </p:cNvPr>
          <p:cNvSpPr>
            <a:spLocks noGrp="1"/>
          </p:cNvSpPr>
          <p:nvPr>
            <p:ph idx="1"/>
          </p:nvPr>
        </p:nvSpPr>
        <p:spPr/>
        <p:txBody>
          <a:bodyPr>
            <a:noAutofit/>
          </a:bodyPr>
          <a:lstStyle/>
          <a:p>
            <a:pPr marL="0" indent="0" algn="just">
              <a:buNone/>
            </a:pPr>
            <a:endParaRPr lang="el-GR" sz="2000" b="0" i="0" dirty="0">
              <a:solidFill>
                <a:srgbClr val="000000"/>
              </a:solidFill>
              <a:effectLst/>
              <a:latin typeface="Arial" panose="020B0604020202020204" pitchFamily="34" charset="0"/>
            </a:endParaRPr>
          </a:p>
          <a:p>
            <a:pPr marL="0" indent="0" algn="just">
              <a:buNone/>
            </a:pPr>
            <a:r>
              <a:rPr lang="el-GR" sz="2000" b="0" i="0" dirty="0">
                <a:solidFill>
                  <a:srgbClr val="000000"/>
                </a:solidFill>
                <a:effectLst/>
                <a:latin typeface="Arial" panose="020B0604020202020204" pitchFamily="34" charset="0"/>
              </a:rPr>
              <a:t>«…….Σύμφωνα με τη μαρτυρία, οι αξίες της ακίνητης ιδιοκτησίας έχουν αυξηθεί σημαντικά μεταξύ της ημερομηνίας της παροχής και της ημερομηνίας του θανάτου. </a:t>
            </a:r>
            <a:r>
              <a:rPr lang="el-GR" sz="2000" b="1" i="0" dirty="0">
                <a:solidFill>
                  <a:srgbClr val="000000"/>
                </a:solidFill>
                <a:effectLst/>
                <a:latin typeface="Arial" panose="020B0604020202020204" pitchFamily="34" charset="0"/>
              </a:rPr>
              <a:t>Είναι επομένως βέβαιο ότι αποτίμηση της κληρονομιάς με τη χρησιμοποίηση δύο ημερομηνιών θα είχε ως άμεση συνέπεια την ανισότητα στο ποσό της κληρονομιάς του κάθε ενός από τους κληρονόμους. Θα απέληγε σε πλήρη εξουδετέρωση της πρόθεσης του Νομοθέτη, η οποία, υπενθυμίζουμε, στόχευε στη διασφάλιση της αρχής της ισότητας του κληρονομικού δικαιώματος. Για τη διασφάλιση της εν λόγω ισότητας, πρέπει να εφαρμοστεί ο αυτός χρόνος αποτίμησης της αξίας. </a:t>
            </a:r>
            <a:r>
              <a:rPr lang="el-GR" sz="2000" b="0" i="0" dirty="0">
                <a:solidFill>
                  <a:srgbClr val="000000"/>
                </a:solidFill>
                <a:effectLst/>
                <a:latin typeface="Arial" panose="020B0604020202020204" pitchFamily="34" charset="0"/>
              </a:rPr>
              <a:t>Κρίνουμε επομένως  ότι ο χρόνος αποτίμησης της αξίας της παροχής θα πρέπει να είναι η ημερομηνία του θανάτου του κληρονομούμενου. Αντίθετη προσέγγιση όχι μόνο θα καταστρατηγούσε και θα απέτρεπε τη σαφή πρόθεση του Νομοθέτη περί κατοχύρωσης της αρχής της ισότητας του κληρονομικού μεριδίου με την έννοια που έχουμε εξηγήσει πιο πάνω, αλλά ταυτόχρονα θα οδηγούσε σε άδικα αποτελέσματα τα οποία απαγορεύονται από τους ερμηνευτικούς κανόνες….»</a:t>
            </a:r>
            <a:endParaRPr lang="en-GB" sz="2000" dirty="0"/>
          </a:p>
        </p:txBody>
      </p:sp>
    </p:spTree>
    <p:extLst>
      <p:ext uri="{BB962C8B-B14F-4D97-AF65-F5344CB8AC3E}">
        <p14:creationId xmlns:p14="http://schemas.microsoft.com/office/powerpoint/2010/main" val="37597232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ABAB7-DE83-5410-617A-DBABF285C607}"/>
              </a:ext>
            </a:extLst>
          </p:cNvPr>
          <p:cNvSpPr>
            <a:spLocks noGrp="1"/>
          </p:cNvSpPr>
          <p:nvPr>
            <p:ph type="title"/>
          </p:nvPr>
        </p:nvSpPr>
        <p:spPr/>
        <p:txBody>
          <a:bodyPr>
            <a:normAutofit/>
          </a:bodyPr>
          <a:lstStyle/>
          <a:p>
            <a:r>
              <a:rPr lang="el-GR" b="0" i="0" u="sng" dirty="0">
                <a:solidFill>
                  <a:srgbClr val="000000"/>
                </a:solidFill>
                <a:effectLst/>
                <a:latin typeface="Arial" panose="020B0604020202020204" pitchFamily="34" charset="0"/>
              </a:rPr>
              <a:t>ΚΥΡΙΑΚΙΔΗΣ κ.α. ν. ΔΙΚΗΓΟΡΟΠΟΥΛΟΥ κ.α. </a:t>
            </a:r>
            <a:r>
              <a:rPr lang="el-GR" sz="3200" b="0" i="0" u="sng" dirty="0">
                <a:solidFill>
                  <a:srgbClr val="000000"/>
                </a:solidFill>
                <a:effectLst/>
                <a:latin typeface="Arial" panose="020B0604020202020204" pitchFamily="34" charset="0"/>
              </a:rPr>
              <a:t>(2012) 1 ΑΑΔ 1164</a:t>
            </a:r>
            <a:endParaRPr lang="en-GB" sz="3200" dirty="0"/>
          </a:p>
        </p:txBody>
      </p:sp>
      <p:sp>
        <p:nvSpPr>
          <p:cNvPr id="3" name="Content Placeholder 2">
            <a:extLst>
              <a:ext uri="{FF2B5EF4-FFF2-40B4-BE49-F238E27FC236}">
                <a16:creationId xmlns:a16="http://schemas.microsoft.com/office/drawing/2014/main" id="{90BFEE7B-0DB8-D758-B517-EAAB7E4843C7}"/>
              </a:ext>
            </a:extLst>
          </p:cNvPr>
          <p:cNvSpPr>
            <a:spLocks noGrp="1"/>
          </p:cNvSpPr>
          <p:nvPr>
            <p:ph idx="1"/>
          </p:nvPr>
        </p:nvSpPr>
        <p:spPr/>
        <p:txBody>
          <a:bodyPr>
            <a:normAutofit/>
          </a:bodyPr>
          <a:lstStyle/>
          <a:p>
            <a:pPr marL="0" indent="0" algn="just">
              <a:buNone/>
            </a:pPr>
            <a:r>
              <a:rPr lang="el-GR" sz="2400" b="0" i="0" dirty="0">
                <a:solidFill>
                  <a:srgbClr val="000000"/>
                </a:solidFill>
                <a:effectLst/>
                <a:latin typeface="Arial" panose="020B0604020202020204" pitchFamily="34" charset="0"/>
              </a:rPr>
              <a:t>«…..Επομένως, για να διαγνωστεί το ύψος του μεριδίου ενός εκάστου των παιδιών της αποβιωσάσης στην περιουσία που η τελευταία άφησε κατά το χρόνο του θανάτου της, θα πρέπει στην αξία της εν λόγω περιουσίας να προστεθεί η αξία μιας εκάστης των παροχών κατά το χρόνο του θανάτου της μητέρας, που κάθε ένα από τα παιδιά της έλαβε ενόσω αυτή ζούσε. Ακολούθως, το άθροισμα που θα προκύψει να διαιρεθεί δια του αριθμού των παιδιών της, στη συγκεκριμένη περίπτωση δια του αριθμού 5 και από τον αριθμό που θα προκύψει να αφαιρεθεί η κατά το χρόνο του θανάτου της μητέρας, αξία της προς ένα έκαστο από αυτά εν ζωή παροχής, χωρίς την οποιαδήποτε «διορθωτική παρέμβαση», από πλευράς του δικαστηρίου. Περιθώριο για τέτοιες παρεμβάσεις δεν παρέχεται από τις πρόνοιες του Άρθρου 51….»</a:t>
            </a:r>
            <a:endParaRPr lang="en-GB" sz="2400" dirty="0"/>
          </a:p>
        </p:txBody>
      </p:sp>
    </p:spTree>
    <p:extLst>
      <p:ext uri="{BB962C8B-B14F-4D97-AF65-F5344CB8AC3E}">
        <p14:creationId xmlns:p14="http://schemas.microsoft.com/office/powerpoint/2010/main" val="16674554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FC4968-3BC3-BB0B-4CB5-0D6C4468110D}"/>
              </a:ext>
            </a:extLst>
          </p:cNvPr>
          <p:cNvSpPr txBox="1"/>
          <p:nvPr/>
        </p:nvSpPr>
        <p:spPr>
          <a:xfrm>
            <a:off x="3047260" y="369099"/>
            <a:ext cx="6094520" cy="6124241"/>
          </a:xfrm>
          <a:prstGeom prst="rect">
            <a:avLst/>
          </a:prstGeom>
          <a:noFill/>
        </p:spPr>
        <p:txBody>
          <a:bodyPr wrap="square">
            <a:spAutoFit/>
          </a:bodyPr>
          <a:lstStyle/>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Η </a:t>
            </a:r>
            <a:r>
              <a:rPr lang="el-GR" sz="1800" b="1" dirty="0">
                <a:effectLst/>
                <a:latin typeface="Arial" panose="020B0604020202020204" pitchFamily="34" charset="0"/>
                <a:ea typeface="Calibri" panose="020F0502020204030204" pitchFamily="34" charset="0"/>
                <a:cs typeface="Times New Roman" panose="02020603050405020304" pitchFamily="18" charset="0"/>
              </a:rPr>
              <a:t>B</a:t>
            </a:r>
            <a:r>
              <a:rPr lang="el-GR" sz="1800" dirty="0">
                <a:effectLst/>
                <a:latin typeface="Arial" panose="020B0604020202020204" pitchFamily="34" charset="0"/>
                <a:ea typeface="Calibri" panose="020F0502020204030204" pitchFamily="34" charset="0"/>
                <a:cs typeface="Times New Roman" panose="02020603050405020304" pitchFamily="18" charset="0"/>
              </a:rPr>
              <a:t> απεβίωσε το 2002, αφήνοντας έγκυρη διαθήκη με την οποία κληροδοτούσε </a:t>
            </a:r>
            <a:r>
              <a:rPr lang="el-GR" sz="1800" b="1" dirty="0">
                <a:effectLst/>
                <a:latin typeface="Arial" panose="020B0604020202020204" pitchFamily="34" charset="0"/>
                <a:ea typeface="Calibri" panose="020F0502020204030204" pitchFamily="34" charset="0"/>
                <a:cs typeface="Times New Roman" panose="02020603050405020304" pitchFamily="18" charset="0"/>
              </a:rPr>
              <a:t>€200.000</a:t>
            </a:r>
            <a:r>
              <a:rPr lang="el-GR" sz="1800" dirty="0">
                <a:effectLst/>
                <a:latin typeface="Arial" panose="020B0604020202020204" pitchFamily="34" charset="0"/>
                <a:ea typeface="Calibri" panose="020F0502020204030204" pitchFamily="34" charset="0"/>
                <a:cs typeface="Times New Roman" panose="02020603050405020304" pitchFamily="18" charset="0"/>
              </a:rPr>
              <a:t> στον Αντικαρκινικό Σύνδεσμο Κύπρου. Όριζε επίσης με τη διαθήκη της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ότι η υπόλοιπη περιουσία της  θα διανεμόταν στους κληρονόμους της με βάση τον Νόμο.</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Η </a:t>
            </a:r>
            <a:r>
              <a:rPr lang="el-GR" sz="1800" b="1" dirty="0">
                <a:effectLst/>
                <a:latin typeface="Arial" panose="020B0604020202020204" pitchFamily="34" charset="0"/>
                <a:ea typeface="Calibri" panose="020F0502020204030204" pitchFamily="34" charset="0"/>
                <a:cs typeface="Times New Roman" panose="02020603050405020304" pitchFamily="18" charset="0"/>
              </a:rPr>
              <a:t>Β</a:t>
            </a:r>
            <a:r>
              <a:rPr lang="el-GR" sz="1800" dirty="0">
                <a:effectLst/>
                <a:latin typeface="Arial" panose="020B0604020202020204" pitchFamily="34" charset="0"/>
                <a:ea typeface="Calibri" panose="020F0502020204030204" pitchFamily="34" charset="0"/>
                <a:cs typeface="Times New Roman" panose="02020603050405020304" pitchFamily="18" charset="0"/>
              </a:rPr>
              <a:t> είχε τελέσει πρώτο γάμο με τον </a:t>
            </a:r>
            <a:r>
              <a:rPr lang="el-GR" sz="1800" b="1" dirty="0">
                <a:effectLst/>
                <a:latin typeface="Arial" panose="020B0604020202020204" pitchFamily="34" charset="0"/>
                <a:ea typeface="Calibri" panose="020F0502020204030204" pitchFamily="34" charset="0"/>
                <a:cs typeface="Times New Roman" panose="02020603050405020304" pitchFamily="18" charset="0"/>
              </a:rPr>
              <a:t>Α</a:t>
            </a:r>
            <a:r>
              <a:rPr lang="el-GR" sz="1800" dirty="0">
                <a:effectLst/>
                <a:latin typeface="Arial" panose="020B0604020202020204" pitchFamily="34" charset="0"/>
                <a:ea typeface="Calibri" panose="020F0502020204030204" pitchFamily="34" charset="0"/>
                <a:cs typeface="Times New Roman" panose="02020603050405020304" pitchFamily="18" charset="0"/>
              </a:rPr>
              <a:t>, ο οποίος απεβίωσε το 1970.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Με τον </a:t>
            </a:r>
            <a:r>
              <a:rPr lang="el-GR" sz="1800" b="1" dirty="0">
                <a:effectLst/>
                <a:latin typeface="Arial" panose="020B0604020202020204" pitchFamily="34" charset="0"/>
                <a:ea typeface="Calibri" panose="020F0502020204030204" pitchFamily="34" charset="0"/>
                <a:cs typeface="Times New Roman" panose="02020603050405020304" pitchFamily="18" charset="0"/>
              </a:rPr>
              <a:t>Α</a:t>
            </a:r>
            <a:r>
              <a:rPr lang="el-GR" sz="1800" dirty="0">
                <a:effectLst/>
                <a:latin typeface="Arial" panose="020B0604020202020204" pitchFamily="34" charset="0"/>
                <a:ea typeface="Calibri" panose="020F0502020204030204" pitchFamily="34" charset="0"/>
                <a:cs typeface="Times New Roman" panose="02020603050405020304" pitchFamily="18" charset="0"/>
              </a:rPr>
              <a:t> είχε αποκτήσει 3 κόρες και 3 γιούς.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Το 1990, αφού είχαν μεγαλώσει πια τα παιδιά της και ένιωθε μοναξιά, τέλεσε δεύτερο γάμο με τον κατά πολλά χρόνια </a:t>
            </a:r>
            <a:r>
              <a:rPr lang="el-GR" sz="1800" dirty="0" err="1">
                <a:effectLst/>
                <a:latin typeface="Arial" panose="020B0604020202020204" pitchFamily="34" charset="0"/>
                <a:ea typeface="Calibri" panose="020F0502020204030204" pitchFamily="34" charset="0"/>
                <a:cs typeface="Times New Roman" panose="02020603050405020304" pitchFamily="18" charset="0"/>
              </a:rPr>
              <a:t>νεώτερο</a:t>
            </a:r>
            <a:r>
              <a:rPr lang="el-GR" sz="1800" dirty="0">
                <a:effectLst/>
                <a:latin typeface="Arial" panose="020B0604020202020204" pitchFamily="34" charset="0"/>
                <a:ea typeface="Calibri" panose="020F0502020204030204" pitchFamily="34" charset="0"/>
                <a:cs typeface="Times New Roman" panose="02020603050405020304" pitchFamily="18" charset="0"/>
              </a:rPr>
              <a:t> της Βρετανό </a:t>
            </a:r>
            <a:r>
              <a:rPr lang="el-GR" sz="1800" b="1" dirty="0">
                <a:effectLst/>
                <a:latin typeface="Arial" panose="020B0604020202020204" pitchFamily="34" charset="0"/>
                <a:ea typeface="Calibri" panose="020F0502020204030204" pitchFamily="34" charset="0"/>
                <a:cs typeface="Times New Roman" panose="02020603050405020304" pitchFamily="18" charset="0"/>
              </a:rPr>
              <a:t>C</a:t>
            </a:r>
            <a:r>
              <a:rPr lang="el-GR" sz="1800" dirty="0">
                <a:effectLst/>
                <a:latin typeface="Arial" panose="020B0604020202020204" pitchFamily="34" charset="0"/>
                <a:ea typeface="Calibri" panose="020F0502020204030204" pitchFamily="34" charset="0"/>
                <a:cs typeface="Times New Roman" panose="02020603050405020304" pitchFamily="18" charset="0"/>
              </a:rPr>
              <a:t>, με τον οποίο δεν απέκτησε παιδιά.</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Μετά το θάνατο της διαπιστώθηκε ότι η καθαρή αξία της κληρονομιάς της </a:t>
            </a:r>
            <a:r>
              <a:rPr lang="el-GR" sz="1800" b="1" dirty="0">
                <a:effectLst/>
                <a:latin typeface="Arial" panose="020B0604020202020204" pitchFamily="34" charset="0"/>
                <a:ea typeface="Calibri" panose="020F0502020204030204" pitchFamily="34" charset="0"/>
                <a:cs typeface="Times New Roman" panose="02020603050405020304" pitchFamily="18" charset="0"/>
              </a:rPr>
              <a:t>Β</a:t>
            </a:r>
            <a:r>
              <a:rPr lang="el-GR" sz="1800" dirty="0">
                <a:effectLst/>
                <a:latin typeface="Arial" panose="020B0604020202020204" pitchFamily="34" charset="0"/>
                <a:ea typeface="Calibri" panose="020F0502020204030204" pitchFamily="34" charset="0"/>
                <a:cs typeface="Times New Roman" panose="02020603050405020304" pitchFamily="18" charset="0"/>
              </a:rPr>
              <a:t>, μετά την αφαίρεση των χρεών, των φόρων και άλλων υποχρεώσεων της περιουσίας,  ανερχόταν σε </a:t>
            </a:r>
            <a:r>
              <a:rPr lang="el-GR" sz="1800" b="1" dirty="0">
                <a:effectLst/>
                <a:latin typeface="Arial" panose="020B0604020202020204" pitchFamily="34" charset="0"/>
                <a:ea typeface="Calibri" panose="020F0502020204030204" pitchFamily="34" charset="0"/>
                <a:cs typeface="Times New Roman" panose="02020603050405020304" pitchFamily="18" charset="0"/>
              </a:rPr>
              <a:t>€400.000</a:t>
            </a:r>
            <a:r>
              <a:rPr lang="el-GR" sz="1800" dirty="0">
                <a:effectLst/>
                <a:latin typeface="Arial" panose="020B0604020202020204" pitchFamily="34" charset="0"/>
                <a:ea typeface="Calibri" panose="020F0502020204030204" pitchFamily="34" charset="0"/>
                <a:cs typeface="Times New Roman" panose="02020603050405020304" pitchFamily="18" charset="0"/>
              </a:rPr>
              <a:t> καταθέσεις στην Τράπεζα.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8396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441AB7-A55F-93A6-2B4D-A5DB0AE59410}"/>
              </a:ext>
            </a:extLst>
          </p:cNvPr>
          <p:cNvSpPr txBox="1"/>
          <p:nvPr/>
        </p:nvSpPr>
        <p:spPr>
          <a:xfrm>
            <a:off x="3047260" y="369099"/>
            <a:ext cx="6094520" cy="6124241"/>
          </a:xfrm>
          <a:prstGeom prst="rect">
            <a:avLst/>
          </a:prstGeom>
          <a:noFill/>
        </p:spPr>
        <p:txBody>
          <a:bodyPr wrap="square">
            <a:spAutoFit/>
          </a:bodyPr>
          <a:lstStyle/>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Κατά την ημέρα του θανάτου της</a:t>
            </a:r>
            <a:r>
              <a:rPr lang="el-GR" sz="1800" b="1" dirty="0">
                <a:effectLst/>
                <a:latin typeface="Arial" panose="020B0604020202020204" pitchFamily="34" charset="0"/>
                <a:ea typeface="Calibri" panose="020F0502020204030204" pitchFamily="34" charset="0"/>
                <a:cs typeface="Times New Roman" panose="02020603050405020304" pitchFamily="18" charset="0"/>
              </a:rPr>
              <a:t> Β </a:t>
            </a:r>
            <a:r>
              <a:rPr lang="el-GR" sz="1800" dirty="0">
                <a:effectLst/>
                <a:latin typeface="Arial" panose="020B0604020202020204" pitchFamily="34" charset="0"/>
                <a:ea typeface="Calibri" panose="020F0502020204030204" pitchFamily="34" charset="0"/>
                <a:cs typeface="Times New Roman" panose="02020603050405020304" pitchFamily="18" charset="0"/>
              </a:rPr>
              <a:t>ζούσαν οι πιο κάτω:</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romanLcPeriod"/>
            </a:pPr>
            <a:r>
              <a:rPr lang="el-GR" sz="1800" dirty="0">
                <a:effectLst/>
                <a:latin typeface="Arial" panose="020B0604020202020204" pitchFamily="34" charset="0"/>
                <a:ea typeface="Calibri" panose="020F0502020204030204" pitchFamily="34" charset="0"/>
                <a:cs typeface="Arial" panose="020B0604020202020204" pitchFamily="34" charset="0"/>
              </a:rPr>
              <a:t>Ο  Βρετανός σύζυγος  της </a:t>
            </a:r>
            <a:r>
              <a:rPr lang="en-US" sz="1800" dirty="0">
                <a:effectLst/>
                <a:latin typeface="Arial" panose="020B0604020202020204" pitchFamily="34" charset="0"/>
                <a:ea typeface="Calibri" panose="020F0502020204030204" pitchFamily="34" charset="0"/>
                <a:cs typeface="Arial" panose="020B0604020202020204" pitchFamily="34" charset="0"/>
              </a:rPr>
              <a:t>o</a:t>
            </a:r>
            <a:r>
              <a:rPr lang="el-GR" sz="1800" dirty="0">
                <a:effectLst/>
                <a:latin typeface="Arial" panose="020B0604020202020204" pitchFamily="34" charset="0"/>
                <a:ea typeface="Calibri" panose="020F0502020204030204" pitchFamily="34" charset="0"/>
                <a:cs typeface="Arial" panose="020B0604020202020204" pitchFamily="34" charset="0"/>
              </a:rPr>
              <a:t>  </a:t>
            </a:r>
            <a:r>
              <a:rPr lang="el-GR" sz="1800" b="1" dirty="0">
                <a:effectLst/>
                <a:latin typeface="Arial" panose="020B0604020202020204" pitchFamily="34" charset="0"/>
                <a:ea typeface="Calibri" panose="020F0502020204030204" pitchFamily="34" charset="0"/>
                <a:cs typeface="Arial" panose="020B0604020202020204" pitchFamily="34" charset="0"/>
              </a:rPr>
              <a:t>C.</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mj-lt"/>
              <a:buAutoNum type="romanLcPeriod"/>
            </a:pPr>
            <a:r>
              <a:rPr lang="el-GR" sz="1800" dirty="0">
                <a:effectLst/>
                <a:latin typeface="Arial" panose="020B0604020202020204" pitchFamily="34" charset="0"/>
                <a:ea typeface="Calibri" panose="020F0502020204030204" pitchFamily="34" charset="0"/>
                <a:cs typeface="Arial" panose="020B0604020202020204" pitchFamily="34" charset="0"/>
              </a:rPr>
              <a:t>Οι 3 κόρες  της, οι  </a:t>
            </a:r>
            <a:r>
              <a:rPr lang="el-GR" sz="1800" b="1" dirty="0">
                <a:effectLst/>
                <a:latin typeface="Arial" panose="020B0604020202020204" pitchFamily="34" charset="0"/>
                <a:ea typeface="Calibri" panose="020F0502020204030204" pitchFamily="34" charset="0"/>
                <a:cs typeface="Arial" panose="020B0604020202020204" pitchFamily="34" charset="0"/>
              </a:rPr>
              <a:t>Γ, Δ </a:t>
            </a:r>
            <a:r>
              <a:rPr lang="el-GR" sz="1800" dirty="0">
                <a:effectLst/>
                <a:latin typeface="Arial" panose="020B0604020202020204" pitchFamily="34" charset="0"/>
                <a:ea typeface="Calibri" panose="020F0502020204030204" pitchFamily="34" charset="0"/>
                <a:cs typeface="Arial" panose="020B0604020202020204" pitchFamily="34" charset="0"/>
              </a:rPr>
              <a:t>και</a:t>
            </a:r>
            <a:r>
              <a:rPr lang="el-GR" sz="1800" b="1" dirty="0">
                <a:effectLst/>
                <a:latin typeface="Arial" panose="020B0604020202020204" pitchFamily="34" charset="0"/>
                <a:ea typeface="Calibri" panose="020F0502020204030204" pitchFamily="34" charset="0"/>
                <a:cs typeface="Arial" panose="020B0604020202020204" pitchFamily="34" charset="0"/>
              </a:rPr>
              <a:t> Ε</a:t>
            </a:r>
            <a:r>
              <a:rPr lang="el-GR" sz="1800" dirty="0">
                <a:effectLst/>
                <a:latin typeface="Arial" panose="020B0604020202020204" pitchFamily="34" charset="0"/>
                <a:ea typeface="Calibri" panose="020F0502020204030204" pitchFamily="34" charset="0"/>
                <a:cs typeface="Arial" panose="020B0604020202020204" pitchFamily="34" charset="0"/>
              </a:rPr>
              <a:t>.</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mj-lt"/>
              <a:buAutoNum type="romanLcPeriod"/>
            </a:pPr>
            <a:r>
              <a:rPr lang="el-GR" sz="1800" dirty="0">
                <a:effectLst/>
                <a:latin typeface="Arial" panose="020B0604020202020204" pitchFamily="34" charset="0"/>
                <a:ea typeface="Calibri" panose="020F0502020204030204" pitchFamily="34" charset="0"/>
                <a:cs typeface="Arial" panose="020B0604020202020204" pitchFamily="34" charset="0"/>
              </a:rPr>
              <a:t>Η </a:t>
            </a:r>
            <a:r>
              <a:rPr lang="el-GR" sz="1800" b="1" dirty="0">
                <a:effectLst/>
                <a:latin typeface="Arial" panose="020B0604020202020204" pitchFamily="34" charset="0"/>
                <a:ea typeface="Calibri" panose="020F0502020204030204" pitchFamily="34" charset="0"/>
                <a:cs typeface="Arial" panose="020B0604020202020204" pitchFamily="34" charset="0"/>
              </a:rPr>
              <a:t>Θ</a:t>
            </a:r>
            <a:r>
              <a:rPr lang="el-GR" sz="1800" dirty="0">
                <a:effectLst/>
                <a:latin typeface="Arial" panose="020B0604020202020204" pitchFamily="34" charset="0"/>
                <a:ea typeface="Calibri" panose="020F0502020204030204" pitchFamily="34" charset="0"/>
                <a:cs typeface="Arial" panose="020B0604020202020204" pitchFamily="34" charset="0"/>
              </a:rPr>
              <a:t>, σύζυγος του γιου της </a:t>
            </a:r>
            <a:r>
              <a:rPr lang="el-GR" sz="1800" b="1" dirty="0">
                <a:effectLst/>
                <a:latin typeface="Arial" panose="020B0604020202020204" pitchFamily="34" charset="0"/>
                <a:ea typeface="Calibri" panose="020F0502020204030204" pitchFamily="34" charset="0"/>
                <a:cs typeface="Arial" panose="020B0604020202020204" pitchFamily="34" charset="0"/>
              </a:rPr>
              <a:t>Η, </a:t>
            </a:r>
            <a:r>
              <a:rPr lang="el-GR" sz="1800" dirty="0">
                <a:effectLst/>
                <a:latin typeface="Arial" panose="020B0604020202020204" pitchFamily="34" charset="0"/>
                <a:ea typeface="Calibri" panose="020F0502020204030204" pitchFamily="34" charset="0"/>
                <a:cs typeface="Arial" panose="020B0604020202020204" pitchFamily="34" charset="0"/>
              </a:rPr>
              <a:t>ο οποίος προαποβίωσε το 1998 άτεκνος και </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mj-lt"/>
              <a:buAutoNum type="romanLcPeriod"/>
            </a:pPr>
            <a:r>
              <a:rPr lang="el-GR" sz="1800" dirty="0">
                <a:effectLst/>
                <a:latin typeface="Arial" panose="020B0604020202020204" pitchFamily="34" charset="0"/>
                <a:ea typeface="Calibri" panose="020F0502020204030204" pitchFamily="34" charset="0"/>
                <a:cs typeface="Arial" panose="020B0604020202020204" pitchFamily="34" charset="0"/>
              </a:rPr>
              <a:t>Τα 2 εγγόνια της, οι </a:t>
            </a:r>
            <a:r>
              <a:rPr lang="el-GR" sz="1800" b="1" dirty="0">
                <a:effectLst/>
                <a:latin typeface="Arial" panose="020B0604020202020204" pitchFamily="34" charset="0"/>
                <a:ea typeface="Calibri" panose="020F0502020204030204" pitchFamily="34" charset="0"/>
                <a:cs typeface="Arial" panose="020B0604020202020204" pitchFamily="34" charset="0"/>
              </a:rPr>
              <a:t>Λ</a:t>
            </a:r>
            <a:r>
              <a:rPr lang="el-GR" sz="1800" dirty="0">
                <a:effectLst/>
                <a:latin typeface="Arial" panose="020B0604020202020204" pitchFamily="34" charset="0"/>
                <a:ea typeface="Calibri" panose="020F0502020204030204" pitchFamily="34" charset="0"/>
                <a:cs typeface="Arial" panose="020B0604020202020204" pitchFamily="34" charset="0"/>
              </a:rPr>
              <a:t> και </a:t>
            </a:r>
            <a:r>
              <a:rPr lang="el-GR" sz="1800" b="1" dirty="0">
                <a:effectLst/>
                <a:latin typeface="Arial" panose="020B0604020202020204" pitchFamily="34" charset="0"/>
                <a:ea typeface="Calibri" panose="020F0502020204030204" pitchFamily="34" charset="0"/>
                <a:cs typeface="Arial" panose="020B0604020202020204" pitchFamily="34" charset="0"/>
              </a:rPr>
              <a:t>Μ</a:t>
            </a:r>
            <a:r>
              <a:rPr lang="el-GR" sz="1800" dirty="0">
                <a:effectLst/>
                <a:latin typeface="Arial" panose="020B0604020202020204" pitchFamily="34" charset="0"/>
                <a:ea typeface="Calibri" panose="020F0502020204030204" pitchFamily="34" charset="0"/>
                <a:cs typeface="Arial" panose="020B0604020202020204" pitchFamily="34" charset="0"/>
              </a:rPr>
              <a:t>, τέκνα του </a:t>
            </a:r>
            <a:r>
              <a:rPr lang="el-GR" sz="1800" dirty="0" err="1">
                <a:effectLst/>
                <a:latin typeface="Arial" panose="020B0604020202020204" pitchFamily="34" charset="0"/>
                <a:ea typeface="Calibri" panose="020F0502020204030204" pitchFamily="34" charset="0"/>
                <a:cs typeface="Arial" panose="020B0604020202020204" pitchFamily="34" charset="0"/>
              </a:rPr>
              <a:t>προαποβιώσαντος</a:t>
            </a:r>
            <a:r>
              <a:rPr lang="el-GR" sz="1800" dirty="0">
                <a:effectLst/>
                <a:latin typeface="Arial" panose="020B0604020202020204" pitchFamily="34" charset="0"/>
                <a:ea typeface="Calibri" panose="020F0502020204030204" pitchFamily="34" charset="0"/>
                <a:cs typeface="Arial" panose="020B0604020202020204" pitchFamily="34" charset="0"/>
              </a:rPr>
              <a:t> το 2001 γιου της </a:t>
            </a:r>
            <a:r>
              <a:rPr lang="el-GR" sz="1800" b="1" dirty="0">
                <a:effectLst/>
                <a:latin typeface="Arial" panose="020B0604020202020204" pitchFamily="34" charset="0"/>
                <a:ea typeface="Calibri" panose="020F0502020204030204" pitchFamily="34" charset="0"/>
                <a:cs typeface="Arial" panose="020B0604020202020204" pitchFamily="34" charset="0"/>
              </a:rPr>
              <a:t>Κ, </a:t>
            </a:r>
            <a:r>
              <a:rPr lang="el-GR" sz="1800" dirty="0">
                <a:effectLst/>
                <a:latin typeface="Arial" panose="020B0604020202020204" pitchFamily="34" charset="0"/>
                <a:ea typeface="Calibri" panose="020F0502020204030204" pitchFamily="34" charset="0"/>
                <a:cs typeface="Arial" panose="020B0604020202020204" pitchFamily="34" charset="0"/>
              </a:rPr>
              <a:t>ο οποίος σκοτώθηκε σε τροχαίο ατύχημα μαζί με την σύζυγο του.</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Επίσης, ο γιος της ο </a:t>
            </a:r>
            <a:r>
              <a:rPr lang="el-GR" sz="1800" b="1" dirty="0">
                <a:effectLst/>
                <a:latin typeface="Arial" panose="020B0604020202020204" pitchFamily="34" charset="0"/>
                <a:ea typeface="Calibri" panose="020F0502020204030204" pitchFamily="34" charset="0"/>
                <a:cs typeface="Times New Roman" panose="02020603050405020304" pitchFamily="18" charset="0"/>
              </a:rPr>
              <a:t>Ζ</a:t>
            </a:r>
            <a:r>
              <a:rPr lang="el-GR" sz="1800" dirty="0">
                <a:effectLst/>
                <a:latin typeface="Arial" panose="020B0604020202020204" pitchFamily="34" charset="0"/>
                <a:ea typeface="Calibri" panose="020F0502020204030204" pitchFamily="34" charset="0"/>
                <a:cs typeface="Times New Roman" panose="02020603050405020304" pitchFamily="18" charset="0"/>
              </a:rPr>
              <a:t> είναι ζωντανός και έχει σύζυγο την </a:t>
            </a:r>
            <a:r>
              <a:rPr lang="el-GR" sz="1800" b="1" dirty="0">
                <a:effectLst/>
                <a:latin typeface="Arial" panose="020B0604020202020204" pitchFamily="34" charset="0"/>
                <a:ea typeface="Calibri" panose="020F0502020204030204" pitchFamily="34" charset="0"/>
                <a:cs typeface="Times New Roman" panose="02020603050405020304" pitchFamily="18" charset="0"/>
              </a:rPr>
              <a:t>Ν</a:t>
            </a:r>
            <a:r>
              <a:rPr lang="el-GR" sz="1800" dirty="0">
                <a:effectLst/>
                <a:latin typeface="Arial" panose="020B0604020202020204" pitchFamily="34" charset="0"/>
                <a:ea typeface="Calibri" panose="020F0502020204030204" pitchFamily="34" charset="0"/>
                <a:cs typeface="Times New Roman" panose="02020603050405020304" pitchFamily="18" charset="0"/>
              </a:rPr>
              <a:t> και δυο γιούς τους </a:t>
            </a:r>
            <a:r>
              <a:rPr lang="el-GR" sz="1800" b="1" dirty="0">
                <a:effectLst/>
                <a:latin typeface="Arial" panose="020B0604020202020204" pitchFamily="34" charset="0"/>
                <a:ea typeface="Calibri" panose="020F0502020204030204" pitchFamily="34" charset="0"/>
                <a:cs typeface="Times New Roman" panose="02020603050405020304" pitchFamily="18" charset="0"/>
              </a:rPr>
              <a:t>Π</a:t>
            </a:r>
            <a:r>
              <a:rPr lang="el-GR" sz="1800" dirty="0">
                <a:effectLst/>
                <a:latin typeface="Arial" panose="020B0604020202020204" pitchFamily="34" charset="0"/>
                <a:ea typeface="Calibri" panose="020F0502020204030204" pitchFamily="34" charset="0"/>
                <a:cs typeface="Times New Roman" panose="02020603050405020304" pitchFamily="18" charset="0"/>
              </a:rPr>
              <a:t> &amp; </a:t>
            </a:r>
            <a:r>
              <a:rPr lang="el-GR" sz="1800" b="1" dirty="0">
                <a:effectLst/>
                <a:latin typeface="Arial" panose="020B0604020202020204" pitchFamily="34" charset="0"/>
                <a:ea typeface="Calibri" panose="020F0502020204030204" pitchFamily="34" charset="0"/>
                <a:cs typeface="Times New Roman" panose="02020603050405020304" pitchFamily="18" charset="0"/>
              </a:rPr>
              <a:t>Ρ</a:t>
            </a:r>
            <a:r>
              <a:rPr lang="el-GR" sz="1800" dirty="0">
                <a:effectLst/>
                <a:latin typeface="Arial" panose="020B0604020202020204" pitchFamily="34" charset="0"/>
                <a:ea typeface="Calibri" panose="020F0502020204030204" pitchFamily="34" charset="0"/>
                <a:cs typeface="Times New Roman" panose="02020603050405020304" pitchFamily="18" charset="0"/>
              </a:rPr>
              <a:t>, όμως το 1991 καταδικάστηκε από το Δικαστήριο σε φυλάκιση 3 ετών για απόπειρα φόνου της μητέρας του, επειδή την μισούσε που ξαναπαντρεύτηκε τον μικρότερο της Βρετανό θεωρώντας μάλιστα ότι αυτή δεν τίμησε τη μνήμη του πατέρα του </a:t>
            </a:r>
            <a:r>
              <a:rPr lang="en-US" sz="1800" b="1" dirty="0">
                <a:effectLst/>
                <a:latin typeface="Arial" panose="020B0604020202020204" pitchFamily="34" charset="0"/>
                <a:ea typeface="Calibri" panose="020F0502020204030204" pitchFamily="34" charset="0"/>
                <a:cs typeface="Times New Roman" panose="02020603050405020304" pitchFamily="18" charset="0"/>
              </a:rPr>
              <a:t>A</a:t>
            </a:r>
            <a:r>
              <a:rPr lang="el-GR" sz="1800" dirty="0">
                <a:effectLst/>
                <a:latin typeface="Arial" panose="020B0604020202020204" pitchFamily="34" charset="0"/>
                <a:ea typeface="Calibri" panose="020F0502020204030204" pitchFamily="34" charset="0"/>
                <a:cs typeface="Times New Roman" panose="02020603050405020304" pitchFamily="18" charset="0"/>
              </a:rPr>
              <a:t>, δηλαδή του πρώτου συζύγου της</a:t>
            </a:r>
            <a:r>
              <a:rPr lang="el-GR" sz="1800" b="1" dirty="0">
                <a:effectLst/>
                <a:latin typeface="Arial" panose="020B0604020202020204" pitchFamily="34" charset="0"/>
                <a:ea typeface="Calibri" panose="020F0502020204030204" pitchFamily="34" charset="0"/>
                <a:cs typeface="Times New Roman" panose="02020603050405020304" pitchFamily="18" charset="0"/>
              </a:rPr>
              <a:t> Β</a:t>
            </a:r>
            <a:r>
              <a:rPr lang="el-GR" sz="1800" dirty="0">
                <a:effectLst/>
                <a:latin typeface="Arial" panose="020B0604020202020204" pitchFamily="34" charset="0"/>
                <a:ea typeface="Calibri" panose="020F0502020204030204" pitchFamily="34" charset="0"/>
                <a:cs typeface="Times New Roman" panose="02020603050405020304" pitchFamily="18" charset="0"/>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90960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4E18FC-FDE8-7A79-076A-37276C2660C1}"/>
              </a:ext>
            </a:extLst>
          </p:cNvPr>
          <p:cNvSpPr txBox="1"/>
          <p:nvPr/>
        </p:nvSpPr>
        <p:spPr>
          <a:xfrm>
            <a:off x="3047260" y="2439666"/>
            <a:ext cx="6094520" cy="1983107"/>
          </a:xfrm>
          <a:prstGeom prst="rect">
            <a:avLst/>
          </a:prstGeom>
          <a:noFill/>
        </p:spPr>
        <p:txBody>
          <a:bodyPr wrap="square">
            <a:spAutoFit/>
          </a:bodyPr>
          <a:lstStyle/>
          <a:p>
            <a:pPr algn="just">
              <a:lnSpc>
                <a:spcPct val="115000"/>
              </a:lnSpc>
            </a:pPr>
            <a:r>
              <a:rPr lang="el-GR" sz="1800" dirty="0">
                <a:effectLst/>
                <a:latin typeface="Arial" panose="020B0604020202020204" pitchFamily="34" charset="0"/>
                <a:ea typeface="Calibri" panose="020F0502020204030204" pitchFamily="34" charset="0"/>
                <a:cs typeface="Times New Roman" panose="02020603050405020304" pitchFamily="18" charset="0"/>
              </a:rPr>
              <a:t>Η κόρη</a:t>
            </a:r>
            <a:r>
              <a:rPr lang="el-GR" sz="1800" b="1" dirty="0">
                <a:effectLst/>
                <a:latin typeface="Arial" panose="020B0604020202020204" pitchFamily="34" charset="0"/>
                <a:ea typeface="Calibri" panose="020F0502020204030204" pitchFamily="34" charset="0"/>
                <a:cs typeface="Times New Roman" panose="02020603050405020304" pitchFamily="18" charset="0"/>
              </a:rPr>
              <a:t> Γ </a:t>
            </a:r>
            <a:r>
              <a:rPr lang="el-GR" sz="1800" dirty="0">
                <a:effectLst/>
                <a:latin typeface="Arial" panose="020B0604020202020204" pitchFamily="34" charset="0"/>
                <a:ea typeface="Calibri" panose="020F0502020204030204" pitchFamily="34" charset="0"/>
                <a:cs typeface="Times New Roman" panose="02020603050405020304" pitchFamily="18" charset="0"/>
              </a:rPr>
              <a:t>απαιτεί να γίνει συνεισφορά της δωρεάς εν ζωή που έκανε η </a:t>
            </a:r>
            <a:r>
              <a:rPr lang="el-GR" sz="1800" b="1" dirty="0">
                <a:effectLst/>
                <a:latin typeface="Arial" panose="020B0604020202020204" pitchFamily="34" charset="0"/>
                <a:ea typeface="Calibri" panose="020F0502020204030204" pitchFamily="34" charset="0"/>
                <a:cs typeface="Times New Roman" panose="02020603050405020304" pitchFamily="18" charset="0"/>
              </a:rPr>
              <a:t>Β</a:t>
            </a:r>
            <a:r>
              <a:rPr lang="el-GR" sz="1800" dirty="0">
                <a:effectLst/>
                <a:latin typeface="Arial" panose="020B0604020202020204" pitchFamily="34" charset="0"/>
                <a:ea typeface="Calibri" panose="020F0502020204030204" pitchFamily="34" charset="0"/>
                <a:cs typeface="Times New Roman" panose="02020603050405020304" pitchFamily="18" charset="0"/>
              </a:rPr>
              <a:t> στην κόρη </a:t>
            </a:r>
            <a:r>
              <a:rPr lang="el-GR" sz="1800" b="1" dirty="0">
                <a:effectLst/>
                <a:latin typeface="Arial" panose="020B0604020202020204" pitchFamily="34" charset="0"/>
                <a:ea typeface="Calibri" panose="020F0502020204030204" pitchFamily="34" charset="0"/>
                <a:cs typeface="Times New Roman" panose="02020603050405020304" pitchFamily="18" charset="0"/>
              </a:rPr>
              <a:t>Δ</a:t>
            </a:r>
            <a:r>
              <a:rPr lang="el-GR" sz="1800" dirty="0">
                <a:effectLst/>
                <a:latin typeface="Arial" panose="020B0604020202020204" pitchFamily="34" charset="0"/>
                <a:ea typeface="Calibri" panose="020F0502020204030204" pitchFamily="34" charset="0"/>
                <a:cs typeface="Times New Roman" panose="02020603050405020304" pitchFamily="18" charset="0"/>
              </a:rPr>
              <a:t> εκ ποσού €50.000, για να ανοίξει η </a:t>
            </a:r>
            <a:r>
              <a:rPr lang="el-GR" sz="1800" b="1" dirty="0">
                <a:effectLst/>
                <a:latin typeface="Arial" panose="020B0604020202020204" pitchFamily="34" charset="0"/>
                <a:ea typeface="Calibri" panose="020F0502020204030204" pitchFamily="34" charset="0"/>
                <a:cs typeface="Times New Roman" panose="02020603050405020304" pitchFamily="18" charset="0"/>
              </a:rPr>
              <a:t>Δ</a:t>
            </a:r>
            <a:r>
              <a:rPr lang="el-GR" sz="1800" dirty="0">
                <a:effectLst/>
                <a:latin typeface="Arial" panose="020B0604020202020204" pitchFamily="34" charset="0"/>
                <a:ea typeface="Calibri" panose="020F0502020204030204" pitchFamily="34" charset="0"/>
                <a:cs typeface="Times New Roman" panose="02020603050405020304" pitchFamily="18" charset="0"/>
              </a:rPr>
              <a:t> τουριστικό γραφείο,  καθώς και του ποσού των €100.000 που δώρισε η </a:t>
            </a:r>
            <a:r>
              <a:rPr lang="el-GR" sz="1800" b="1" dirty="0">
                <a:effectLst/>
                <a:latin typeface="Arial" panose="020B0604020202020204" pitchFamily="34" charset="0"/>
                <a:ea typeface="Calibri" panose="020F0502020204030204" pitchFamily="34" charset="0"/>
                <a:cs typeface="Times New Roman" panose="02020603050405020304" pitchFamily="18" charset="0"/>
              </a:rPr>
              <a:t>Β</a:t>
            </a:r>
            <a:r>
              <a:rPr lang="el-GR" sz="1800" dirty="0">
                <a:effectLst/>
                <a:latin typeface="Arial" panose="020B0604020202020204" pitchFamily="34" charset="0"/>
                <a:ea typeface="Calibri" panose="020F0502020204030204" pitchFamily="34" charset="0"/>
                <a:cs typeface="Times New Roman" panose="02020603050405020304" pitchFamily="18" charset="0"/>
              </a:rPr>
              <a:t> στον βρετανό σύζυγο της τον </a:t>
            </a:r>
            <a:r>
              <a:rPr lang="el-GR" sz="1800" b="1" dirty="0">
                <a:effectLst/>
                <a:latin typeface="Arial" panose="020B0604020202020204" pitchFamily="34" charset="0"/>
                <a:ea typeface="Calibri" panose="020F0502020204030204" pitchFamily="34" charset="0"/>
                <a:cs typeface="Times New Roman" panose="02020603050405020304" pitchFamily="18" charset="0"/>
              </a:rPr>
              <a:t>C,</a:t>
            </a:r>
            <a:r>
              <a:rPr lang="el-GR" sz="1800" dirty="0">
                <a:effectLst/>
                <a:latin typeface="Arial" panose="020B0604020202020204" pitchFamily="34" charset="0"/>
                <a:ea typeface="Calibri" panose="020F0502020204030204" pitchFamily="34" charset="0"/>
                <a:cs typeface="Times New Roman" panose="02020603050405020304" pitchFamily="18" charset="0"/>
              </a:rPr>
              <a:t> λόγω του γάμου τους για να τον βοηθήσει στην επιχείρηση του.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659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13626-27D0-1589-8861-6846B4CE3717}"/>
              </a:ext>
            </a:extLst>
          </p:cNvPr>
          <p:cNvSpPr>
            <a:spLocks noGrp="1"/>
          </p:cNvSpPr>
          <p:nvPr>
            <p:ph type="title"/>
          </p:nvPr>
        </p:nvSpPr>
        <p:spPr/>
        <p:txBody>
          <a:bodyPr/>
          <a:lstStyle/>
          <a:p>
            <a:r>
              <a:rPr lang="el-GR" b="1" dirty="0"/>
              <a:t>ΝΟΜΙΜΗ ΜΟΙΡΑ</a:t>
            </a:r>
            <a:endParaRPr lang="en-GB" b="1" dirty="0"/>
          </a:p>
        </p:txBody>
      </p:sp>
      <p:graphicFrame>
        <p:nvGraphicFramePr>
          <p:cNvPr id="4" name="Content Placeholder 3">
            <a:extLst>
              <a:ext uri="{FF2B5EF4-FFF2-40B4-BE49-F238E27FC236}">
                <a16:creationId xmlns:a16="http://schemas.microsoft.com/office/drawing/2014/main" id="{4E76E225-751C-9569-6E68-14CC187DA39C}"/>
              </a:ext>
            </a:extLst>
          </p:cNvPr>
          <p:cNvGraphicFramePr>
            <a:graphicFrameLocks noGrp="1"/>
          </p:cNvGraphicFramePr>
          <p:nvPr>
            <p:ph idx="1"/>
            <p:extLst>
              <p:ext uri="{D42A27DB-BD31-4B8C-83A1-F6EECF244321}">
                <p14:modId xmlns:p14="http://schemas.microsoft.com/office/powerpoint/2010/main" val="1441136194"/>
              </p:ext>
            </p:extLst>
          </p:nvPr>
        </p:nvGraphicFramePr>
        <p:xfrm>
          <a:off x="4035419" y="1791330"/>
          <a:ext cx="4121161" cy="4509860"/>
        </p:xfrm>
        <a:graphic>
          <a:graphicData uri="http://schemas.openxmlformats.org/drawingml/2006/table">
            <a:tbl>
              <a:tblPr firstRow="1" firstCol="1" lastRow="1" lastCol="1" bandRow="1" bandCol="1">
                <a:tableStyleId>{5C22544A-7EE6-4342-B048-85BDC9FD1C3A}</a:tableStyleId>
              </a:tblPr>
              <a:tblGrid>
                <a:gridCol w="2988974">
                  <a:extLst>
                    <a:ext uri="{9D8B030D-6E8A-4147-A177-3AD203B41FA5}">
                      <a16:colId xmlns:a16="http://schemas.microsoft.com/office/drawing/2014/main" val="2756911689"/>
                    </a:ext>
                  </a:extLst>
                </a:gridCol>
                <a:gridCol w="1132187">
                  <a:extLst>
                    <a:ext uri="{9D8B030D-6E8A-4147-A177-3AD203B41FA5}">
                      <a16:colId xmlns:a16="http://schemas.microsoft.com/office/drawing/2014/main" val="1102126660"/>
                    </a:ext>
                  </a:extLst>
                </a:gridCol>
              </a:tblGrid>
              <a:tr h="1761718">
                <a:tc>
                  <a:txBody>
                    <a:bodyPr/>
                    <a:lstStyle/>
                    <a:p>
                      <a:r>
                        <a:rPr lang="el-GR" sz="1800" u="sng" dirty="0">
                          <a:effectLst/>
                        </a:rPr>
                        <a:t>άρθρο 41(1)-</a:t>
                      </a:r>
                      <a:r>
                        <a:rPr lang="el-GR" sz="1800" dirty="0">
                          <a:effectLst/>
                        </a:rPr>
                        <a:t>                   </a:t>
                      </a:r>
                      <a:endParaRPr lang="en-GB" sz="1800" dirty="0">
                        <a:effectLst/>
                      </a:endParaRPr>
                    </a:p>
                    <a:p>
                      <a:r>
                        <a:rPr lang="el-GR" sz="1800" dirty="0">
                          <a:effectLst/>
                        </a:rPr>
                        <a:t> </a:t>
                      </a:r>
                      <a:endParaRPr lang="en-GB" sz="1800" dirty="0">
                        <a:effectLst/>
                      </a:endParaRPr>
                    </a:p>
                    <a:p>
                      <a:pPr algn="just"/>
                      <a:r>
                        <a:rPr lang="el-GR" sz="1800" dirty="0">
                          <a:effectLst/>
                        </a:rPr>
                        <a:t>   Όταν την ημέρα του θανάτου  </a:t>
                      </a:r>
                      <a:endParaRPr lang="en-GB" sz="1800" dirty="0">
                        <a:effectLst/>
                      </a:endParaRPr>
                    </a:p>
                    <a:p>
                      <a:pPr algn="just"/>
                      <a:r>
                        <a:rPr lang="el-GR" sz="1800" dirty="0">
                          <a:effectLst/>
                        </a:rPr>
                        <a:t>   του  διαθέτη υπάρχει -</a:t>
                      </a:r>
                      <a:endParaRPr lang="en-GB" sz="1800" dirty="0">
                        <a:effectLst/>
                      </a:endParaRPr>
                    </a:p>
                    <a:p>
                      <a:pPr algn="just"/>
                      <a:r>
                        <a:rPr lang="el-GR" sz="1800" dirty="0">
                          <a:effectLst/>
                        </a:rPr>
                        <a:t> </a:t>
                      </a:r>
                      <a:endParaRPr lang="en-GB" sz="1800" dirty="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tc>
                  <a:txBody>
                    <a:bodyPr/>
                    <a:lstStyle/>
                    <a:p>
                      <a:pPr algn="ctr">
                        <a:tabLst>
                          <a:tab pos="1952625" algn="l"/>
                        </a:tabLst>
                      </a:pPr>
                      <a:r>
                        <a:rPr lang="el-GR" sz="1800" u="sng">
                          <a:effectLst/>
                        </a:rPr>
                        <a:t>Μ</a:t>
                      </a:r>
                      <a:r>
                        <a:rPr lang="en-US" sz="1800" u="sng">
                          <a:effectLst/>
                        </a:rPr>
                        <a:t>aximum</a:t>
                      </a:r>
                      <a:r>
                        <a:rPr lang="el-GR" sz="1800" u="sng">
                          <a:effectLst/>
                        </a:rPr>
                        <a:t>  διαθέσιμο</a:t>
                      </a:r>
                      <a:endParaRPr lang="en-GB" sz="1800">
                        <a:effectLst/>
                      </a:endParaRPr>
                    </a:p>
                    <a:p>
                      <a:pPr algn="ctr"/>
                      <a:r>
                        <a:rPr lang="el-GR" sz="1800">
                          <a:effectLst/>
                        </a:rPr>
                        <a:t>Από την καθαρή αξία της κληρονομιάς</a:t>
                      </a:r>
                      <a:endParaRPr lang="en-GB" sz="180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extLst>
                  <a:ext uri="{0D108BD9-81ED-4DB2-BD59-A6C34878D82A}">
                    <a16:rowId xmlns:a16="http://schemas.microsoft.com/office/drawing/2014/main" val="4163299495"/>
                  </a:ext>
                </a:extLst>
              </a:tr>
              <a:tr h="777568">
                <a:tc>
                  <a:txBody>
                    <a:bodyPr/>
                    <a:lstStyle/>
                    <a:p>
                      <a:pPr algn="just"/>
                      <a:r>
                        <a:rPr lang="el-GR" sz="1800" dirty="0">
                          <a:effectLst/>
                        </a:rPr>
                        <a:t>(α)  </a:t>
                      </a:r>
                      <a:r>
                        <a:rPr lang="el-GR" sz="1800" dirty="0" err="1">
                          <a:effectLst/>
                        </a:rPr>
                        <a:t>Κατιών</a:t>
                      </a:r>
                      <a:r>
                        <a:rPr lang="el-GR" sz="1800" dirty="0">
                          <a:effectLst/>
                        </a:rPr>
                        <a:t>  </a:t>
                      </a:r>
                      <a:r>
                        <a:rPr lang="el-GR" sz="1800" u="sng" dirty="0">
                          <a:effectLst/>
                        </a:rPr>
                        <a:t>ή</a:t>
                      </a:r>
                      <a:endParaRPr lang="en-GB" sz="1800" dirty="0">
                        <a:effectLst/>
                      </a:endParaRPr>
                    </a:p>
                    <a:p>
                      <a:r>
                        <a:rPr lang="el-GR" sz="1800" dirty="0">
                          <a:effectLst/>
                        </a:rPr>
                        <a:t>Σύζυγος και </a:t>
                      </a:r>
                      <a:r>
                        <a:rPr lang="el-GR" sz="1800" dirty="0" err="1">
                          <a:effectLst/>
                        </a:rPr>
                        <a:t>κατιών</a:t>
                      </a:r>
                      <a:r>
                        <a:rPr lang="el-GR" sz="1800" dirty="0">
                          <a:effectLst/>
                        </a:rPr>
                        <a:t>                          </a:t>
                      </a:r>
                      <a:endParaRPr lang="en-GB" sz="1800" dirty="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tc>
                  <a:txBody>
                    <a:bodyPr/>
                    <a:lstStyle/>
                    <a:p>
                      <a:pPr algn="ctr"/>
                      <a:r>
                        <a:rPr lang="el-GR" sz="1800">
                          <a:effectLst/>
                        </a:rPr>
                        <a:t>1/4</a:t>
                      </a:r>
                      <a:endParaRPr lang="en-GB" sz="180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extLst>
                  <a:ext uri="{0D108BD9-81ED-4DB2-BD59-A6C34878D82A}">
                    <a16:rowId xmlns:a16="http://schemas.microsoft.com/office/drawing/2014/main" val="1486899465"/>
                  </a:ext>
                </a:extLst>
              </a:tr>
              <a:tr h="906026">
                <a:tc>
                  <a:txBody>
                    <a:bodyPr/>
                    <a:lstStyle/>
                    <a:p>
                      <a:r>
                        <a:rPr lang="el-GR" sz="1800" dirty="0">
                          <a:effectLst/>
                        </a:rPr>
                        <a:t>(β)σύζυγος </a:t>
                      </a:r>
                      <a:r>
                        <a:rPr lang="el-GR" sz="1800" u="sng" dirty="0">
                          <a:effectLst/>
                        </a:rPr>
                        <a:t>ή </a:t>
                      </a:r>
                      <a:r>
                        <a:rPr lang="el-GR" sz="1800" dirty="0">
                          <a:effectLst/>
                        </a:rPr>
                        <a:t>πατέρας </a:t>
                      </a:r>
                      <a:r>
                        <a:rPr lang="el-GR" sz="1800" u="sng" dirty="0">
                          <a:effectLst/>
                        </a:rPr>
                        <a:t>ή </a:t>
                      </a:r>
                      <a:r>
                        <a:rPr lang="el-GR" sz="1800" dirty="0">
                          <a:effectLst/>
                        </a:rPr>
                        <a:t>μητέρα  (όχι </a:t>
                      </a:r>
                      <a:r>
                        <a:rPr lang="el-GR" sz="1800" dirty="0" err="1">
                          <a:effectLst/>
                        </a:rPr>
                        <a:t>κατιών</a:t>
                      </a:r>
                      <a:r>
                        <a:rPr lang="el-GR" sz="1800" dirty="0">
                          <a:effectLst/>
                        </a:rPr>
                        <a:t>) </a:t>
                      </a:r>
                      <a:endParaRPr lang="en-GB" sz="1800" dirty="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tc>
                  <a:txBody>
                    <a:bodyPr/>
                    <a:lstStyle/>
                    <a:p>
                      <a:pPr algn="ctr"/>
                      <a:r>
                        <a:rPr lang="el-GR" sz="1800">
                          <a:effectLst/>
                        </a:rPr>
                        <a:t>1/2</a:t>
                      </a:r>
                      <a:endParaRPr lang="en-GB" sz="180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extLst>
                  <a:ext uri="{0D108BD9-81ED-4DB2-BD59-A6C34878D82A}">
                    <a16:rowId xmlns:a16="http://schemas.microsoft.com/office/drawing/2014/main" val="2255593836"/>
                  </a:ext>
                </a:extLst>
              </a:tr>
              <a:tr h="906026">
                <a:tc>
                  <a:txBody>
                    <a:bodyPr/>
                    <a:lstStyle/>
                    <a:p>
                      <a:pPr algn="just"/>
                      <a:r>
                        <a:rPr lang="el-GR" sz="1800" dirty="0">
                          <a:effectLst/>
                        </a:rPr>
                        <a:t>(γ) κανένας από τους πιο πάνω  (α) ή (β)</a:t>
                      </a:r>
                      <a:endParaRPr lang="en-GB" sz="1800" dirty="0">
                        <a:effectLst/>
                      </a:endParaRPr>
                    </a:p>
                    <a:p>
                      <a:pPr algn="just"/>
                      <a:r>
                        <a:rPr lang="el-GR" sz="1800" dirty="0">
                          <a:effectLst/>
                        </a:rPr>
                        <a:t> </a:t>
                      </a:r>
                      <a:endParaRPr lang="en-GB" sz="1800" dirty="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tc>
                  <a:txBody>
                    <a:bodyPr/>
                    <a:lstStyle/>
                    <a:p>
                      <a:pPr algn="ctr"/>
                      <a:r>
                        <a:rPr lang="el-GR" sz="1800" dirty="0">
                          <a:effectLst/>
                        </a:rPr>
                        <a:t>ΟΛΗ</a:t>
                      </a:r>
                      <a:endParaRPr lang="en-GB" sz="1800" dirty="0">
                        <a:effectLst/>
                        <a:latin typeface="Times New Roman" panose="02020603050405020304" pitchFamily="18" charset="0"/>
                        <a:ea typeface="Times New Roman" panose="02020603050405020304" pitchFamily="18" charset="0"/>
                      </a:endParaRPr>
                    </a:p>
                  </a:txBody>
                  <a:tcPr marL="56627" marR="56627" marT="0" marB="0">
                    <a:solidFill>
                      <a:srgbClr val="00B0F0"/>
                    </a:solidFill>
                  </a:tcPr>
                </a:tc>
                <a:extLst>
                  <a:ext uri="{0D108BD9-81ED-4DB2-BD59-A6C34878D82A}">
                    <a16:rowId xmlns:a16="http://schemas.microsoft.com/office/drawing/2014/main" val="3875817160"/>
                  </a:ext>
                </a:extLst>
              </a:tr>
            </a:tbl>
          </a:graphicData>
        </a:graphic>
      </p:graphicFrame>
    </p:spTree>
    <p:extLst>
      <p:ext uri="{BB962C8B-B14F-4D97-AF65-F5344CB8AC3E}">
        <p14:creationId xmlns:p14="http://schemas.microsoft.com/office/powerpoint/2010/main" val="3550748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FC5B-BBF3-B61C-6DCB-39346759F37A}"/>
              </a:ext>
            </a:extLst>
          </p:cNvPr>
          <p:cNvSpPr>
            <a:spLocks noGrp="1"/>
          </p:cNvSpPr>
          <p:nvPr>
            <p:ph type="title"/>
          </p:nvPr>
        </p:nvSpPr>
        <p:spPr/>
        <p:txBody>
          <a:bodyPr/>
          <a:lstStyle/>
          <a:p>
            <a:r>
              <a:rPr lang="el-GR" u="sng" dirty="0"/>
              <a:t>ΑΠΟΦΑΣΗ ΠΟΛ. ΕΦ. ΑΡ. 78/2014, 20-7-2021</a:t>
            </a:r>
            <a:endParaRPr lang="en-GB" u="sng" dirty="0"/>
          </a:p>
        </p:txBody>
      </p:sp>
      <p:sp>
        <p:nvSpPr>
          <p:cNvPr id="3" name="Content Placeholder 2">
            <a:extLst>
              <a:ext uri="{FF2B5EF4-FFF2-40B4-BE49-F238E27FC236}">
                <a16:creationId xmlns:a16="http://schemas.microsoft.com/office/drawing/2014/main" id="{0917A4E0-78A3-593B-F854-759B0E3E5261}"/>
              </a:ext>
            </a:extLst>
          </p:cNvPr>
          <p:cNvSpPr>
            <a:spLocks noGrp="1"/>
          </p:cNvSpPr>
          <p:nvPr>
            <p:ph idx="1"/>
          </p:nvPr>
        </p:nvSpPr>
        <p:spPr/>
        <p:txBody>
          <a:bodyPr>
            <a:noAutofit/>
          </a:bodyPr>
          <a:lstStyle/>
          <a:p>
            <a:pPr algn="just">
              <a:lnSpc>
                <a:spcPts val="2200"/>
              </a:lnSpc>
              <a:spcAft>
                <a:spcPts val="800"/>
              </a:spcAft>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Ο Δ.Α. απεβίωσε καταλείποντας μητέρα, έξι αδέλφια και δύο ανίψια, τέκνα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προαποβιώσαντος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αδελφού του. </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gn="just">
              <a:lnSpc>
                <a:spcPts val="2200"/>
              </a:lnSpc>
              <a:spcAft>
                <a:spcPts val="800"/>
              </a:spcAft>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Με διαθήκη κληροδότησε το σύνολο της περιουσίας του στους εφεσίβλητους 2 και 3 και σε ένα τρίτο συγγενικό πρόσωπο που δεν είναι διάδικος.  Τον εφεσίβλητο 1 τον είχε ορίσει ως εκτελεστή της διαθήκης.</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gn="just">
              <a:lnSpc>
                <a:spcPts val="2200"/>
              </a:lnSpc>
              <a:spcAft>
                <a:spcPts val="800"/>
              </a:spcAft>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Όλοι οι παραπάνω συγγενείς του αποποιήθηκαν τυχόν κληρονομικών τους δικαιωμάτων υπέρ των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εφεσιβλήτων</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πλην ενός, του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εφεσείοντα</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gn="just">
              <a:lnSpc>
                <a:spcPts val="2200"/>
              </a:lnSpc>
              <a:spcAft>
                <a:spcPts val="800"/>
              </a:spcAft>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Ο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εφεσείων</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προσέφυγε στο Επαρχιακό Δικαστήριο Λευκωσίας ισχυριζόμενος ότι ως αδελφός είναι νόμιμος κληρονόμος του αποβιώσαντα.  Αξίωσε επί αυτής της βάσης δήλωση και αντίστοιχο διάταγμα ότι η διαθήκη είναι έγκυρη ως προς το ποσοστό που καθορίζει ο Νόμος, ήτοι κατά το ήμισυ της καθαρής αξίας της κληρονομιάς και ότι ο ίδιος είναι νόμιμος κληρονόμος σχετικά με το υπόλοιπο ήμισυ.    </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3097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D819D-4CC7-ABBB-E59C-D0B66EE69E6C}"/>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EC7773A8-F05B-CBDE-B72F-F3905EA92D06}"/>
              </a:ext>
            </a:extLst>
          </p:cNvPr>
          <p:cNvSpPr>
            <a:spLocks noGrp="1"/>
          </p:cNvSpPr>
          <p:nvPr>
            <p:ph idx="1"/>
          </p:nvPr>
        </p:nvSpPr>
        <p:spPr>
          <a:xfrm>
            <a:off x="678402" y="1690688"/>
            <a:ext cx="10515600" cy="4351338"/>
          </a:xfrm>
        </p:spPr>
        <p:txBody>
          <a:bodyPr>
            <a:noAutofit/>
          </a:bodyPr>
          <a:lstStyle/>
          <a:p>
            <a:pPr algn="just">
              <a:spcAft>
                <a:spcPts val="800"/>
              </a:spcAft>
            </a:pPr>
            <a:r>
              <a:rPr lang="el-GR" sz="2000" b="0" i="0" dirty="0">
                <a:solidFill>
                  <a:srgbClr val="000000"/>
                </a:solidFill>
                <a:effectLst/>
                <a:latin typeface="Arial" panose="020B0604020202020204" pitchFamily="34" charset="0"/>
                <a:cs typeface="Arial" panose="020B0604020202020204" pitchFamily="34" charset="0"/>
              </a:rPr>
              <a:t>Με άλλα λόγια, το επίδικο θέμα που τέθηκε ήταν κατά πόσον ο </a:t>
            </a:r>
            <a:r>
              <a:rPr lang="el-GR" sz="2000" b="0" i="0" dirty="0" err="1">
                <a:solidFill>
                  <a:srgbClr val="000000"/>
                </a:solidFill>
                <a:effectLst/>
                <a:latin typeface="Arial" panose="020B0604020202020204" pitchFamily="34" charset="0"/>
                <a:cs typeface="Arial" panose="020B0604020202020204" pitchFamily="34" charset="0"/>
              </a:rPr>
              <a:t>εφεσείων</a:t>
            </a:r>
            <a:r>
              <a:rPr lang="el-GR" sz="2000" b="0" i="0" dirty="0">
                <a:solidFill>
                  <a:srgbClr val="000000"/>
                </a:solidFill>
                <a:effectLst/>
                <a:latin typeface="Arial" panose="020B0604020202020204" pitchFamily="34" charset="0"/>
                <a:cs typeface="Arial" panose="020B0604020202020204" pitchFamily="34" charset="0"/>
              </a:rPr>
              <a:t>, ως αδελφός του κληρονομούμενου, αναγνωρίζεται από τον περί Διαθηκών και Κληρονομικής Διαδοχής Νόμο, Κεφ. 195 (ο «Νόμος»), ως νόμιμος ή εκ του Νόμου ή αναγκαίος κληρονόμος ή </a:t>
            </a:r>
            <a:r>
              <a:rPr lang="el-GR" sz="2000" b="0" i="0" dirty="0" err="1">
                <a:solidFill>
                  <a:srgbClr val="000000"/>
                </a:solidFill>
                <a:effectLst/>
                <a:latin typeface="Arial" panose="020B0604020202020204" pitchFamily="34" charset="0"/>
                <a:cs typeface="Arial" panose="020B0604020202020204" pitchFamily="34" charset="0"/>
              </a:rPr>
              <a:t>μεριδούχος</a:t>
            </a:r>
            <a:r>
              <a:rPr lang="el-GR" sz="2000" b="0" i="0" dirty="0">
                <a:solidFill>
                  <a:srgbClr val="000000"/>
                </a:solidFill>
                <a:effectLst/>
                <a:latin typeface="Arial" panose="020B0604020202020204" pitchFamily="34" charset="0"/>
                <a:cs typeface="Arial" panose="020B0604020202020204" pitchFamily="34" charset="0"/>
              </a:rPr>
              <a:t>. Η πλευρά του </a:t>
            </a:r>
            <a:r>
              <a:rPr lang="el-GR" sz="2000" b="0" i="0" dirty="0" err="1">
                <a:solidFill>
                  <a:srgbClr val="000000"/>
                </a:solidFill>
                <a:effectLst/>
                <a:latin typeface="Arial" panose="020B0604020202020204" pitchFamily="34" charset="0"/>
                <a:cs typeface="Arial" panose="020B0604020202020204" pitchFamily="34" charset="0"/>
              </a:rPr>
              <a:t>εφεσείοντα</a:t>
            </a:r>
            <a:r>
              <a:rPr lang="el-GR" sz="2000" b="0" i="0" dirty="0">
                <a:solidFill>
                  <a:srgbClr val="000000"/>
                </a:solidFill>
                <a:effectLst/>
                <a:latin typeface="Arial" panose="020B0604020202020204" pitchFamily="34" charset="0"/>
                <a:cs typeface="Arial" panose="020B0604020202020204" pitchFamily="34" charset="0"/>
              </a:rPr>
              <a:t> εισηγήθηκε ότι τούτο προκύπτει από την ερμηνεία των άρθρων 41(1)(β) και 46 του Νόμου, ενώ αντίθετα η πλευρά των </a:t>
            </a:r>
            <a:r>
              <a:rPr lang="el-GR" sz="2000" b="0" i="0" dirty="0" err="1">
                <a:solidFill>
                  <a:srgbClr val="000000"/>
                </a:solidFill>
                <a:effectLst/>
                <a:latin typeface="Arial" panose="020B0604020202020204" pitchFamily="34" charset="0"/>
                <a:cs typeface="Arial" panose="020B0604020202020204" pitchFamily="34" charset="0"/>
              </a:rPr>
              <a:t>εφεσιβλήτων</a:t>
            </a:r>
            <a:r>
              <a:rPr lang="el-GR" sz="2000" b="0" i="0" dirty="0">
                <a:solidFill>
                  <a:srgbClr val="000000"/>
                </a:solidFill>
                <a:effectLst/>
                <a:latin typeface="Arial" panose="020B0604020202020204" pitchFamily="34" charset="0"/>
                <a:cs typeface="Arial" panose="020B0604020202020204" pitchFamily="34" charset="0"/>
              </a:rPr>
              <a:t> αντέτεινε ότι ο αδελφός δεν εμπίπτει στους νόμιμους </a:t>
            </a:r>
            <a:r>
              <a:rPr lang="el-GR" sz="2000" b="0" i="0" dirty="0" err="1">
                <a:solidFill>
                  <a:srgbClr val="000000"/>
                </a:solidFill>
                <a:effectLst/>
                <a:latin typeface="Arial" panose="020B0604020202020204" pitchFamily="34" charset="0"/>
                <a:cs typeface="Arial" panose="020B0604020202020204" pitchFamily="34" charset="0"/>
              </a:rPr>
              <a:t>μεριδούχους</a:t>
            </a:r>
            <a:r>
              <a:rPr lang="el-GR" sz="2000" b="0" i="0" dirty="0">
                <a:solidFill>
                  <a:srgbClr val="000000"/>
                </a:solidFill>
                <a:effectLst/>
                <a:latin typeface="Arial" panose="020B0604020202020204" pitchFamily="34" charset="0"/>
                <a:cs typeface="Arial" panose="020B0604020202020204" pitchFamily="34" charset="0"/>
              </a:rPr>
              <a:t>, οι οποίοι ρητώς προσδιορίζονται από το άρθρο 41 χωρίς να περιλαμβάνονται οι αδελφοί.  Αυτή ήταν και η κατάληξη του πρωτόδικου δικαστηρίου, εξ ου και η παρούσα έφεση, με την οποία προσβάλλεται η κατάληξη αυτή. </a:t>
            </a:r>
            <a:r>
              <a:rPr lang="el-GR" sz="2000" b="1" i="0" u="sng" dirty="0">
                <a:solidFill>
                  <a:srgbClr val="000000"/>
                </a:solidFill>
                <a:effectLst/>
                <a:latin typeface="Arial" panose="020B0604020202020204" pitchFamily="34" charset="0"/>
                <a:cs typeface="Arial" panose="020B0604020202020204" pitchFamily="34" charset="0"/>
              </a:rPr>
              <a:t>Η ΕΦΕΣΗ ΑΠΟΡΡΙΦΘΗΚΕ,</a:t>
            </a:r>
            <a:r>
              <a:rPr lang="el-GR" sz="2000" i="0" dirty="0">
                <a:solidFill>
                  <a:srgbClr val="000000"/>
                </a:solidFill>
                <a:effectLst/>
                <a:latin typeface="Arial" panose="020B0604020202020204" pitchFamily="34" charset="0"/>
                <a:cs typeface="Arial" panose="020B0604020202020204" pitchFamily="34" charset="0"/>
              </a:rPr>
              <a:t> </a:t>
            </a:r>
            <a:r>
              <a:rPr lang="el-GR" sz="1600" i="0" dirty="0">
                <a:solidFill>
                  <a:srgbClr val="000000"/>
                </a:solidFill>
                <a:effectLst/>
                <a:latin typeface="Arial" panose="020B0604020202020204" pitchFamily="34" charset="0"/>
                <a:cs typeface="Arial" panose="020B0604020202020204" pitchFamily="34" charset="0"/>
              </a:rPr>
              <a:t>(ΜΕ ΤΟ ΑΚΟΛΟΥΘΟ ΣΚΕΠΤΙΚΟ)</a:t>
            </a:r>
            <a:endParaRPr lang="el-GR" sz="2000" i="0" dirty="0">
              <a:solidFill>
                <a:srgbClr val="000000"/>
              </a:solidFill>
              <a:effectLst/>
              <a:latin typeface="Arial" panose="020B0604020202020204" pitchFamily="34" charset="0"/>
              <a:cs typeface="Arial" panose="020B0604020202020204" pitchFamily="34" charset="0"/>
            </a:endParaRPr>
          </a:p>
          <a:p>
            <a:pPr algn="just">
              <a:spcBef>
                <a:spcPts val="1200"/>
              </a:spcBef>
              <a:spcAft>
                <a:spcPts val="1200"/>
              </a:spcAft>
            </a:pPr>
            <a:r>
              <a:rPr lang="el-GR" sz="2000" b="0" i="0" dirty="0">
                <a:solidFill>
                  <a:srgbClr val="000000"/>
                </a:solidFill>
                <a:effectLst/>
                <a:latin typeface="Arial" panose="020B0604020202020204" pitchFamily="34" charset="0"/>
                <a:cs typeface="Arial" panose="020B0604020202020204" pitchFamily="34" charset="0"/>
              </a:rPr>
              <a:t>Ο Νόμος μας ακολούθησε την προσέγγιση του ηπειρωτικού δικαίου, σύμφωνα με την οποία η ελευθερία διάθεσης με διαθήκη (ελευθερία του </a:t>
            </a:r>
            <a:r>
              <a:rPr lang="el-GR" sz="2000" b="0" i="0" dirty="0" err="1">
                <a:solidFill>
                  <a:srgbClr val="000000"/>
                </a:solidFill>
                <a:effectLst/>
                <a:latin typeface="Arial" panose="020B0604020202020204" pitchFamily="34" charset="0"/>
                <a:cs typeface="Arial" panose="020B0604020202020204" pitchFamily="34" charset="0"/>
              </a:rPr>
              <a:t>διατιθέναι</a:t>
            </a:r>
            <a:r>
              <a:rPr lang="el-GR" sz="2000" b="0" i="0" dirty="0">
                <a:solidFill>
                  <a:srgbClr val="000000"/>
                </a:solidFill>
                <a:effectLst/>
                <a:latin typeface="Arial" panose="020B0604020202020204" pitchFamily="34" charset="0"/>
                <a:cs typeface="Arial" panose="020B0604020202020204" pitchFamily="34" charset="0"/>
              </a:rPr>
              <a:t>) περιορίζεται με διατάξεις περί αναγκαστικής διαδοχής (νόμιμη μοίρα).  Σχετικό είναι το άρθρο 41 το οποίο καθορίζει το ελεύθερα διαθέσιμο μέρος της κληρονομίας (</a:t>
            </a:r>
            <a:r>
              <a:rPr lang="el-GR" sz="2000" b="0" i="0" dirty="0" err="1">
                <a:solidFill>
                  <a:srgbClr val="000000"/>
                </a:solidFill>
                <a:effectLst/>
                <a:latin typeface="Arial" panose="020B0604020202020204" pitchFamily="34" charset="0"/>
                <a:cs typeface="Arial" panose="020B0604020202020204" pitchFamily="34" charset="0"/>
              </a:rPr>
              <a:t>disposable</a:t>
            </a:r>
            <a:r>
              <a:rPr lang="el-GR" sz="2000" b="0" i="0" dirty="0">
                <a:solidFill>
                  <a:srgbClr val="000000"/>
                </a:solidFill>
                <a:effectLst/>
                <a:latin typeface="Arial" panose="020B0604020202020204" pitchFamily="34" charset="0"/>
                <a:cs typeface="Arial" panose="020B0604020202020204" pitchFamily="34" charset="0"/>
              </a:rPr>
              <a:t> </a:t>
            </a:r>
            <a:r>
              <a:rPr lang="el-GR" sz="2000" b="0" i="0" dirty="0" err="1">
                <a:solidFill>
                  <a:srgbClr val="000000"/>
                </a:solidFill>
                <a:effectLst/>
                <a:latin typeface="Arial" panose="020B0604020202020204" pitchFamily="34" charset="0"/>
                <a:cs typeface="Arial" panose="020B0604020202020204" pitchFamily="34" charset="0"/>
              </a:rPr>
              <a:t>portion</a:t>
            </a:r>
            <a:r>
              <a:rPr lang="el-GR" sz="2000" b="0" i="0" dirty="0">
                <a:solidFill>
                  <a:srgbClr val="000000"/>
                </a:solidFill>
                <a:effectLst/>
                <a:latin typeface="Arial" panose="020B0604020202020204" pitchFamily="34" charset="0"/>
                <a:cs typeface="Arial" panose="020B0604020202020204" pitchFamily="34" charset="0"/>
              </a:rPr>
              <a:t>), ήτοι «</a:t>
            </a:r>
            <a:r>
              <a:rPr lang="el-GR" sz="2000" b="0" i="1" dirty="0">
                <a:solidFill>
                  <a:srgbClr val="000000"/>
                </a:solidFill>
                <a:effectLst/>
                <a:latin typeface="Arial" panose="020B0604020202020204" pitchFamily="34" charset="0"/>
                <a:cs typeface="Arial" panose="020B0604020202020204" pitchFamily="34" charset="0"/>
              </a:rPr>
              <a:t>το μέρος της κινητής ιδιοκτησίας και ακίνητης ιδιοκτησίας προσώπου, το οποίο δύναται να διαθέσει με διαθήκη</a:t>
            </a:r>
            <a:r>
              <a:rPr lang="el-GR" sz="2000" b="0" i="0" dirty="0">
                <a:solidFill>
                  <a:srgbClr val="000000"/>
                </a:solidFill>
                <a:effectLst/>
                <a:latin typeface="Arial" panose="020B0604020202020204" pitchFamily="34" charset="0"/>
                <a:cs typeface="Arial" panose="020B0604020202020204" pitchFamily="34" charset="0"/>
              </a:rPr>
              <a:t>» (άρθρο 2).  Το υπόλοιπο μέρος αποτελεί τη νόμιμη μοίρα και πρέπει να διατίθεται αναγκαστικά εκ του Νόμου στα πρόσωπα που ο Νόμος ορίζει.</a:t>
            </a:r>
          </a:p>
          <a:p>
            <a:pPr algn="just">
              <a:spcBef>
                <a:spcPts val="1200"/>
              </a:spcBef>
              <a:spcAft>
                <a:spcPts val="1200"/>
              </a:spcAft>
            </a:pPr>
            <a:endParaRPr lang="el-GR" sz="2000" b="0" i="0" dirty="0">
              <a:solidFill>
                <a:srgbClr val="000000"/>
              </a:solidFill>
              <a:effectLst/>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4103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Autofit/>
          </a:bodyPr>
          <a:lstStyle/>
          <a:p>
            <a:pPr algn="just">
              <a:lnSpc>
                <a:spcPts val="2400"/>
              </a:lnSpc>
              <a:spcBef>
                <a:spcPts val="1200"/>
              </a:spcBef>
              <a:spcAft>
                <a:spcPts val="1200"/>
              </a:spcAft>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Το άρθρο 41  έχει ως ακολούθως:</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l-G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Διαθέσιμο μέρος της κληρονομιάς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41.-(1) Εκτός όπως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πρovoείται</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στo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άρθρο 42, όταν πρόσωπο αποβιώσει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αφήvovτας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(α) σύζυγο και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ή σύζυγο και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κατιόvτα</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τέκvoυ</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ή όχι σύζυγο αλλά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ή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κατιόvτα</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τέκvoυ</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το διαθέσιμο μέρας της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δεν θα υπερβαίνει το ένα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τέταρτo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της καθαρής αξίας της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(β) σύζυγο ή πατέρα ή μητέρα, αλλά όχι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ή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κατιόvτα</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τέκvoυ</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το διαθέσιμο μέρος της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δεν θα υπερβαίνει το ήμισυ της καθαρής αξίας της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indent="0" algn="just">
              <a:lnSpc>
                <a:spcPct val="107000"/>
              </a:lnSpc>
              <a:spcAft>
                <a:spcPts val="800"/>
              </a:spcAft>
              <a:buNone/>
            </a:pP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(γ) ούτε σύζυγο, ούτε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ούτε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κατιόvτα</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τέκvoυ</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ούτε πατέρα ούτε μητέρα, το διαθέσιμο μέρος της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είναι το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σύvoλo</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της </a:t>
            </a:r>
            <a:r>
              <a:rPr lang="el-GR"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r>
              <a:rPr lang="el-G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77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8D95E-2C20-D263-79B9-20BA168EF4C9}"/>
              </a:ext>
            </a:extLst>
          </p:cNvPr>
          <p:cNvSpPr>
            <a:spLocks noGrp="1"/>
          </p:cNvSpPr>
          <p:nvPr>
            <p:ph type="title"/>
          </p:nvPr>
        </p:nvSpPr>
        <p:spPr/>
        <p:txBody>
          <a:bodyPr/>
          <a:lstStyle/>
          <a:p>
            <a:r>
              <a:rPr lang="el-GR" dirty="0"/>
              <a:t>ΑΠΟΦΑΣΗ ΠΟΛ. ΕΦ. ΑΡ. 78/2014, 20-7-2021</a:t>
            </a:r>
            <a:endParaRPr lang="en-GB" dirty="0"/>
          </a:p>
        </p:txBody>
      </p:sp>
      <p:sp>
        <p:nvSpPr>
          <p:cNvPr id="3" name="Content Placeholder 2">
            <a:extLst>
              <a:ext uri="{FF2B5EF4-FFF2-40B4-BE49-F238E27FC236}">
                <a16:creationId xmlns:a16="http://schemas.microsoft.com/office/drawing/2014/main" id="{B4C82C1A-938C-240A-B5CC-94AD1B7DAF63}"/>
              </a:ext>
            </a:extLst>
          </p:cNvPr>
          <p:cNvSpPr>
            <a:spLocks noGrp="1"/>
          </p:cNvSpPr>
          <p:nvPr>
            <p:ph idx="1"/>
          </p:nvPr>
        </p:nvSpPr>
        <p:spPr/>
        <p:txBody>
          <a:bodyPr>
            <a:normAutofit fontScale="92500" lnSpcReduction="10000"/>
          </a:bodyPr>
          <a:lstStyle/>
          <a:p>
            <a:pPr marL="457200" algn="just">
              <a:lnSpc>
                <a:spcPct val="107000"/>
              </a:lnSpc>
              <a:spcAft>
                <a:spcPts val="800"/>
              </a:spcAft>
            </a:pP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 Όταν πρόσωπο, το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oπoίo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έχει διαθέσει με διαθήκη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μέρoς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της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του το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oπoίo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είναι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μεγαλύτερo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από το διαθέσιμο μέρος της, η διάθεση αυτή μειώνεται και περικόπτεται ανάλογα, ώστε να περιοριστεί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στo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διαθέσιμο μέρος της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κληρovoμιάς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Νοείται ότι καμιά τέτοια μείωση και περικοπή δεν γίνεται, όταν κάποιο πρόσωπο αποβιώσει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αφήvovτας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σύζυγο, αλλά ούτε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ή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κατιόvτα</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τέκvoυ</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ούτε πατέρα ούτε μητέρα και το μέρος της περιουσίας του που διατέθηκε με διαθήκη είναι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μεγαλύτερo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από τη διαθέσιμη μοίρα, το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oπoίo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δυνατό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vα</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ανέρχεται μέχρι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τo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σύvoλo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της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vόμιμης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μoίρας</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κληρoδoτήθηκε</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στov</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επιζώvτα</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l-GR" sz="2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σύζυγo</a:t>
            </a:r>
            <a:r>
              <a:rPr lang="el-GR" sz="2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GB" sz="28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759917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6825</Words>
  <Application>Microsoft Office PowerPoint</Application>
  <PresentationFormat>Widescreen</PresentationFormat>
  <Paragraphs>229</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Arial Black</vt:lpstr>
      <vt:lpstr>Calibri</vt:lpstr>
      <vt:lpstr>Calibri Light</vt:lpstr>
      <vt:lpstr>Times New Roman</vt:lpstr>
      <vt:lpstr>Office Theme</vt:lpstr>
      <vt:lpstr>ΘΕΜΑΤΑ ΚΛΗΡΟΝΟΜΙΚΟΥ ΔΙΚΑΙΟΥ</vt:lpstr>
      <vt:lpstr>ΚΛΗΡΟΝΟΜΙΚΟ ΔΙΚΑΙΟ</vt:lpstr>
      <vt:lpstr>Ο Ευρωπαϊκός Κανονισμός Κληρονομιών 650/2012 </vt:lpstr>
      <vt:lpstr> ΔΙΑΘΕΣΙΜΟ ΜΕΡΟΣ ΤΗΣ ΚΛΗΡΟΝΟΜΙΑΣ  είναι το μέρος της κινητής και ακίνητης ιδιοκτησίας ενός φυσικού προσώπου το οποίο μπορεί να διαθέσει με διαθήκη. </vt:lpstr>
      <vt:lpstr>ΝΟΜΙΜΗ ΜΟΙΡΑ</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ΑΠΟΦΑΣΗ ΠΟΛ. ΕΦ. ΑΡ. 78/2014, 20-7-2021</vt:lpstr>
      <vt:lpstr>ΕΞ ΑΔΙΑΘΕΤΟΥ ΔΙΑΔΟΧΗ</vt:lpstr>
      <vt:lpstr>ΕΞ ΑΔΙΑΘΕΤΟΥ ΔΙΑΔΟΧΗ</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ΑΠΟΦΑΣΗ ΠΟΛ. ΕΦ. ΑΡ.107/2015, 26-4-2021</vt:lpstr>
      <vt:lpstr>ΑΠΟΦΑΣΗ ΠΟΛ. ΕΦ. ΑΡ.107/2015, 26-4-2021</vt:lpstr>
      <vt:lpstr>ΑΠΟΦΑΣΗ ΠΟΛ. ΕΦ. ΑΡ.107/2015, 26-4-2021</vt:lpstr>
      <vt:lpstr>ΑΠΟΦΑΣΗ ΠΟΛ. ΕΦ. ΑΡ.107/2015, 26-4-2021</vt:lpstr>
      <vt:lpstr>ΑΠΟΦΑΣΗ ΠΟΛ. ΕΦ. ΑΡ.107/2015, 26-4-2021</vt:lpstr>
      <vt:lpstr>PowerPoint Presentation</vt:lpstr>
      <vt:lpstr>ΚΥΡΙΑΚΙΔΗΣ κ.α. ν. ΔΙΚΗΓΟΡΟΠΟΥΛΟΥ κ.α. (2012) 1 ΑΑΔ 1164</vt:lpstr>
      <vt:lpstr>ΚΥΡΙΑΚΙΔΗΣ κ.α. ν. ΔΙΚΗΓΟΡΟΠΟΥΛΟΥ κ.α. (2012) 1 ΑΑΔ 1164</vt:lpstr>
      <vt:lpstr>ΚΥΡΙΑΚΙΔΗΣ κ.α. ν. ΔΙΚΗΓΟΡΟΠΟΥΛΟΥ κ.α. (2012) 1 ΑΑΔ 1164</vt:lpstr>
      <vt:lpstr>ΚΥΡΙΑΚΙΔΗΣ κ.α. ν. ΔΙΚΗΓΟΡΟΠΟΥΛΟΥ κ.α. (2012) 1 ΑΑΔ 1164</vt:lpstr>
      <vt:lpstr>ΚΥΡΙΑΚΙΔΗΣ κ.α. ν. ΔΙΚΗΓΟΡΟΠΟΥΛΟΥ κ.α. (2012) 1 ΑΑΔ 1164</vt:lpstr>
      <vt:lpstr>ΚΥΡΙΑΚΙΔΗΣ κ.α. ν. ΔΙΚΗΓΟΡΟΠΟΥΛΟΥ κ.α. (2012) 1 ΑΑΔ 1164</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ΘΕΜΑΤΑ ΚΛΗΡΟΝΟΜΙΚΟΥ ΔΙΚΑΙΟΥ</dc:title>
  <dc:creator>Lemonia kaoutzani</dc:creator>
  <cp:lastModifiedBy>Nicosia Bar Association</cp:lastModifiedBy>
  <cp:revision>61</cp:revision>
  <dcterms:created xsi:type="dcterms:W3CDTF">2022-11-14T12:57:11Z</dcterms:created>
  <dcterms:modified xsi:type="dcterms:W3CDTF">2022-12-13T07:34:41Z</dcterms:modified>
</cp:coreProperties>
</file>