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9" r:id="rId2"/>
    <p:sldId id="263" r:id="rId3"/>
    <p:sldId id="357" r:id="rId4"/>
    <p:sldId id="264" r:id="rId5"/>
    <p:sldId id="265" r:id="rId6"/>
    <p:sldId id="266"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 id="304" r:id="rId44"/>
    <p:sldId id="305" r:id="rId45"/>
    <p:sldId id="307" r:id="rId46"/>
    <p:sldId id="306" r:id="rId47"/>
    <p:sldId id="308" r:id="rId48"/>
    <p:sldId id="309" r:id="rId49"/>
    <p:sldId id="310" r:id="rId50"/>
    <p:sldId id="311" r:id="rId51"/>
    <p:sldId id="312" r:id="rId52"/>
    <p:sldId id="313" r:id="rId53"/>
    <p:sldId id="314" r:id="rId54"/>
    <p:sldId id="315" r:id="rId55"/>
    <p:sldId id="316" r:id="rId56"/>
    <p:sldId id="317" r:id="rId57"/>
    <p:sldId id="341" r:id="rId58"/>
    <p:sldId id="342" r:id="rId59"/>
    <p:sldId id="343" r:id="rId60"/>
    <p:sldId id="344" r:id="rId61"/>
    <p:sldId id="345" r:id="rId62"/>
    <p:sldId id="346" r:id="rId63"/>
    <p:sldId id="347" r:id="rId64"/>
    <p:sldId id="348" r:id="rId65"/>
    <p:sldId id="349" r:id="rId66"/>
    <p:sldId id="350" r:id="rId67"/>
    <p:sldId id="351" r:id="rId68"/>
    <p:sldId id="352" r:id="rId69"/>
    <p:sldId id="353" r:id="rId70"/>
    <p:sldId id="354" r:id="rId71"/>
    <p:sldId id="355" r:id="rId72"/>
    <p:sldId id="356"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75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B60CCA-DCBD-4A53-9EC2-4C91A1D5CCD4}" v="1" dt="2022-11-16T12:08:25.994"/>
    <p1510:client id="{9CC1329D-402C-4BC9-9E50-BC1CC73B035B}" v="115" dt="2022-11-16T11:04:06.9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79" d="100"/>
          <a:sy n="79" d="100"/>
        </p:scale>
        <p:origin x="101" y="2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79"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as Kyriakides" userId="bce5c530-bf18-4d5e-90b3-c2cc14d92a49" providerId="ADAL" clId="{5AB60CCA-DCBD-4A53-9EC2-4C91A1D5CCD4}"/>
    <pc:docChg chg="custSel addSld modSld">
      <pc:chgData name="Nicolas Kyriakides" userId="bce5c530-bf18-4d5e-90b3-c2cc14d92a49" providerId="ADAL" clId="{5AB60CCA-DCBD-4A53-9EC2-4C91A1D5CCD4}" dt="2022-11-16T12:08:45.602" v="130" actId="20577"/>
      <pc:docMkLst>
        <pc:docMk/>
      </pc:docMkLst>
      <pc:sldChg chg="modSp mod">
        <pc:chgData name="Nicolas Kyriakides" userId="bce5c530-bf18-4d5e-90b3-c2cc14d92a49" providerId="ADAL" clId="{5AB60CCA-DCBD-4A53-9EC2-4C91A1D5CCD4}" dt="2022-11-16T11:59:42.147" v="41" actId="20577"/>
        <pc:sldMkLst>
          <pc:docMk/>
          <pc:sldMk cId="8468935" sldId="341"/>
        </pc:sldMkLst>
        <pc:spChg chg="mod">
          <ac:chgData name="Nicolas Kyriakides" userId="bce5c530-bf18-4d5e-90b3-c2cc14d92a49" providerId="ADAL" clId="{5AB60CCA-DCBD-4A53-9EC2-4C91A1D5CCD4}" dt="2022-11-16T11:59:42.147" v="41" actId="20577"/>
          <ac:spMkLst>
            <pc:docMk/>
            <pc:sldMk cId="8468935" sldId="341"/>
            <ac:spMk id="2" creationId="{74114406-C85F-6720-7349-3F288A83075D}"/>
          </ac:spMkLst>
        </pc:spChg>
      </pc:sldChg>
      <pc:sldChg chg="modSp mod">
        <pc:chgData name="Nicolas Kyriakides" userId="bce5c530-bf18-4d5e-90b3-c2cc14d92a49" providerId="ADAL" clId="{5AB60CCA-DCBD-4A53-9EC2-4C91A1D5CCD4}" dt="2022-11-16T12:04:39.520" v="58" actId="20577"/>
        <pc:sldMkLst>
          <pc:docMk/>
          <pc:sldMk cId="3910126214" sldId="343"/>
        </pc:sldMkLst>
        <pc:spChg chg="mod">
          <ac:chgData name="Nicolas Kyriakides" userId="bce5c530-bf18-4d5e-90b3-c2cc14d92a49" providerId="ADAL" clId="{5AB60CCA-DCBD-4A53-9EC2-4C91A1D5CCD4}" dt="2022-11-16T12:04:39.520" v="58" actId="20577"/>
          <ac:spMkLst>
            <pc:docMk/>
            <pc:sldMk cId="3910126214" sldId="343"/>
            <ac:spMk id="4" creationId="{14D4F396-45D0-CDDC-F5C3-6DB06A164383}"/>
          </ac:spMkLst>
        </pc:spChg>
      </pc:sldChg>
      <pc:sldChg chg="modSp mod">
        <pc:chgData name="Nicolas Kyriakides" userId="bce5c530-bf18-4d5e-90b3-c2cc14d92a49" providerId="ADAL" clId="{5AB60CCA-DCBD-4A53-9EC2-4C91A1D5CCD4}" dt="2022-11-16T12:06:51.973" v="62" actId="20577"/>
        <pc:sldMkLst>
          <pc:docMk/>
          <pc:sldMk cId="3303813226" sldId="352"/>
        </pc:sldMkLst>
        <pc:spChg chg="mod">
          <ac:chgData name="Nicolas Kyriakides" userId="bce5c530-bf18-4d5e-90b3-c2cc14d92a49" providerId="ADAL" clId="{5AB60CCA-DCBD-4A53-9EC2-4C91A1D5CCD4}" dt="2022-11-16T12:06:51.973" v="62" actId="20577"/>
          <ac:spMkLst>
            <pc:docMk/>
            <pc:sldMk cId="3303813226" sldId="352"/>
            <ac:spMk id="2" creationId="{74114406-C85F-6720-7349-3F288A83075D}"/>
          </ac:spMkLst>
        </pc:spChg>
      </pc:sldChg>
      <pc:sldChg chg="modSp mod">
        <pc:chgData name="Nicolas Kyriakides" userId="bce5c530-bf18-4d5e-90b3-c2cc14d92a49" providerId="ADAL" clId="{5AB60CCA-DCBD-4A53-9EC2-4C91A1D5CCD4}" dt="2022-11-16T12:07:06.816" v="67" actId="113"/>
        <pc:sldMkLst>
          <pc:docMk/>
          <pc:sldMk cId="1608272553" sldId="353"/>
        </pc:sldMkLst>
        <pc:spChg chg="mod">
          <ac:chgData name="Nicolas Kyriakides" userId="bce5c530-bf18-4d5e-90b3-c2cc14d92a49" providerId="ADAL" clId="{5AB60CCA-DCBD-4A53-9EC2-4C91A1D5CCD4}" dt="2022-11-16T12:07:06.816" v="67" actId="113"/>
          <ac:spMkLst>
            <pc:docMk/>
            <pc:sldMk cId="1608272553" sldId="353"/>
            <ac:spMk id="2" creationId="{74114406-C85F-6720-7349-3F288A83075D}"/>
          </ac:spMkLst>
        </pc:spChg>
      </pc:sldChg>
      <pc:sldChg chg="modSp add mod">
        <pc:chgData name="Nicolas Kyriakides" userId="bce5c530-bf18-4d5e-90b3-c2cc14d92a49" providerId="ADAL" clId="{5AB60CCA-DCBD-4A53-9EC2-4C91A1D5CCD4}" dt="2022-11-16T12:08:45.602" v="130" actId="20577"/>
        <pc:sldMkLst>
          <pc:docMk/>
          <pc:sldMk cId="985683692" sldId="357"/>
        </pc:sldMkLst>
        <pc:spChg chg="mod">
          <ac:chgData name="Nicolas Kyriakides" userId="bce5c530-bf18-4d5e-90b3-c2cc14d92a49" providerId="ADAL" clId="{5AB60CCA-DCBD-4A53-9EC2-4C91A1D5CCD4}" dt="2022-11-16T12:08:45.602" v="130" actId="20577"/>
          <ac:spMkLst>
            <pc:docMk/>
            <pc:sldMk cId="985683692" sldId="357"/>
            <ac:spMk id="9" creationId="{4C84D99D-8F34-552F-4EC8-8399A3285D1A}"/>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582C7-21ED-5455-1D42-BF8E743CF2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DEB649A-93F7-41D1-17D8-575E197165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CCC0272-6399-D50D-4401-B13DD6BD01FC}"/>
              </a:ext>
            </a:extLst>
          </p:cNvPr>
          <p:cNvSpPr>
            <a:spLocks noGrp="1"/>
          </p:cNvSpPr>
          <p:nvPr>
            <p:ph type="dt" sz="half" idx="10"/>
          </p:nvPr>
        </p:nvSpPr>
        <p:spPr/>
        <p:txBody>
          <a:bodyPr/>
          <a:lstStyle/>
          <a:p>
            <a:fld id="{7AFB7FEF-C2A0-4A92-913B-23D1026D73EA}" type="datetimeFigureOut">
              <a:rPr lang="en-GB" smtClean="0"/>
              <a:t>16/11/2022</a:t>
            </a:fld>
            <a:endParaRPr lang="en-GB"/>
          </a:p>
        </p:txBody>
      </p:sp>
      <p:sp>
        <p:nvSpPr>
          <p:cNvPr id="5" name="Footer Placeholder 4">
            <a:extLst>
              <a:ext uri="{FF2B5EF4-FFF2-40B4-BE49-F238E27FC236}">
                <a16:creationId xmlns:a16="http://schemas.microsoft.com/office/drawing/2014/main" id="{C6D5A814-7808-B24B-3C29-6439C8C719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A35C12D-96F6-3864-E15A-7359B83027CF}"/>
              </a:ext>
            </a:extLst>
          </p:cNvPr>
          <p:cNvSpPr>
            <a:spLocks noGrp="1"/>
          </p:cNvSpPr>
          <p:nvPr>
            <p:ph type="sldNum" sz="quarter" idx="12"/>
          </p:nvPr>
        </p:nvSpPr>
        <p:spPr/>
        <p:txBody>
          <a:bodyPr/>
          <a:lstStyle/>
          <a:p>
            <a:fld id="{4952C66D-1F54-44BB-AF2F-88E96CBFF4E1}" type="slidenum">
              <a:rPr lang="en-GB" smtClean="0"/>
              <a:t>‹#›</a:t>
            </a:fld>
            <a:endParaRPr lang="en-GB"/>
          </a:p>
        </p:txBody>
      </p:sp>
    </p:spTree>
    <p:extLst>
      <p:ext uri="{BB962C8B-B14F-4D97-AF65-F5344CB8AC3E}">
        <p14:creationId xmlns:p14="http://schemas.microsoft.com/office/powerpoint/2010/main" val="716904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1CD7B-2874-5C69-40BF-4B6A563977D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145A6AE-5B1A-47E3-D7E6-488EFE0F5BD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8C607DE-9714-739D-A553-ECCEE7416333}"/>
              </a:ext>
            </a:extLst>
          </p:cNvPr>
          <p:cNvSpPr>
            <a:spLocks noGrp="1"/>
          </p:cNvSpPr>
          <p:nvPr>
            <p:ph type="dt" sz="half" idx="10"/>
          </p:nvPr>
        </p:nvSpPr>
        <p:spPr/>
        <p:txBody>
          <a:bodyPr/>
          <a:lstStyle/>
          <a:p>
            <a:fld id="{7AFB7FEF-C2A0-4A92-913B-23D1026D73EA}" type="datetimeFigureOut">
              <a:rPr lang="en-GB" smtClean="0"/>
              <a:t>16/11/2022</a:t>
            </a:fld>
            <a:endParaRPr lang="en-GB"/>
          </a:p>
        </p:txBody>
      </p:sp>
      <p:sp>
        <p:nvSpPr>
          <p:cNvPr id="5" name="Footer Placeholder 4">
            <a:extLst>
              <a:ext uri="{FF2B5EF4-FFF2-40B4-BE49-F238E27FC236}">
                <a16:creationId xmlns:a16="http://schemas.microsoft.com/office/drawing/2014/main" id="{698FA5AC-9218-840F-E03D-9A31E9F23C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5D668C0-C7FE-9F1C-6964-55EF5BE2B853}"/>
              </a:ext>
            </a:extLst>
          </p:cNvPr>
          <p:cNvSpPr>
            <a:spLocks noGrp="1"/>
          </p:cNvSpPr>
          <p:nvPr>
            <p:ph type="sldNum" sz="quarter" idx="12"/>
          </p:nvPr>
        </p:nvSpPr>
        <p:spPr/>
        <p:txBody>
          <a:bodyPr/>
          <a:lstStyle/>
          <a:p>
            <a:fld id="{4952C66D-1F54-44BB-AF2F-88E96CBFF4E1}" type="slidenum">
              <a:rPr lang="en-GB" smtClean="0"/>
              <a:t>‹#›</a:t>
            </a:fld>
            <a:endParaRPr lang="en-GB"/>
          </a:p>
        </p:txBody>
      </p:sp>
    </p:spTree>
    <p:extLst>
      <p:ext uri="{BB962C8B-B14F-4D97-AF65-F5344CB8AC3E}">
        <p14:creationId xmlns:p14="http://schemas.microsoft.com/office/powerpoint/2010/main" val="3835838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BF5ACC-6D32-A0B4-AA33-DB1EA68FDD8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19C6037-2B4F-B141-055A-CE0EC43C46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11F6BC-DA9D-12A8-963A-634BC339C6E1}"/>
              </a:ext>
            </a:extLst>
          </p:cNvPr>
          <p:cNvSpPr>
            <a:spLocks noGrp="1"/>
          </p:cNvSpPr>
          <p:nvPr>
            <p:ph type="dt" sz="half" idx="10"/>
          </p:nvPr>
        </p:nvSpPr>
        <p:spPr/>
        <p:txBody>
          <a:bodyPr/>
          <a:lstStyle/>
          <a:p>
            <a:fld id="{7AFB7FEF-C2A0-4A92-913B-23D1026D73EA}" type="datetimeFigureOut">
              <a:rPr lang="en-GB" smtClean="0"/>
              <a:t>16/11/2022</a:t>
            </a:fld>
            <a:endParaRPr lang="en-GB"/>
          </a:p>
        </p:txBody>
      </p:sp>
      <p:sp>
        <p:nvSpPr>
          <p:cNvPr id="5" name="Footer Placeholder 4">
            <a:extLst>
              <a:ext uri="{FF2B5EF4-FFF2-40B4-BE49-F238E27FC236}">
                <a16:creationId xmlns:a16="http://schemas.microsoft.com/office/drawing/2014/main" id="{D365E487-9618-549B-EB83-3A86E7DE31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6DDCE9C-6006-E399-6BFD-06C0842541B8}"/>
              </a:ext>
            </a:extLst>
          </p:cNvPr>
          <p:cNvSpPr>
            <a:spLocks noGrp="1"/>
          </p:cNvSpPr>
          <p:nvPr>
            <p:ph type="sldNum" sz="quarter" idx="12"/>
          </p:nvPr>
        </p:nvSpPr>
        <p:spPr/>
        <p:txBody>
          <a:bodyPr/>
          <a:lstStyle/>
          <a:p>
            <a:fld id="{4952C66D-1F54-44BB-AF2F-88E96CBFF4E1}" type="slidenum">
              <a:rPr lang="en-GB" smtClean="0"/>
              <a:t>‹#›</a:t>
            </a:fld>
            <a:endParaRPr lang="en-GB"/>
          </a:p>
        </p:txBody>
      </p:sp>
    </p:spTree>
    <p:extLst>
      <p:ext uri="{BB962C8B-B14F-4D97-AF65-F5344CB8AC3E}">
        <p14:creationId xmlns:p14="http://schemas.microsoft.com/office/powerpoint/2010/main" val="3930812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C361D-31B1-DAE5-A4C0-F2266D87F0E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1A12161-4D5F-F9B9-967D-F7A43770BD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A1C83F-0B3B-AFE3-099F-839875E8EAE9}"/>
              </a:ext>
            </a:extLst>
          </p:cNvPr>
          <p:cNvSpPr>
            <a:spLocks noGrp="1"/>
          </p:cNvSpPr>
          <p:nvPr>
            <p:ph type="dt" sz="half" idx="10"/>
          </p:nvPr>
        </p:nvSpPr>
        <p:spPr/>
        <p:txBody>
          <a:bodyPr/>
          <a:lstStyle/>
          <a:p>
            <a:fld id="{7AFB7FEF-C2A0-4A92-913B-23D1026D73EA}" type="datetimeFigureOut">
              <a:rPr lang="en-GB" smtClean="0"/>
              <a:t>16/11/2022</a:t>
            </a:fld>
            <a:endParaRPr lang="en-GB"/>
          </a:p>
        </p:txBody>
      </p:sp>
      <p:sp>
        <p:nvSpPr>
          <p:cNvPr id="5" name="Footer Placeholder 4">
            <a:extLst>
              <a:ext uri="{FF2B5EF4-FFF2-40B4-BE49-F238E27FC236}">
                <a16:creationId xmlns:a16="http://schemas.microsoft.com/office/drawing/2014/main" id="{73E40C53-B4F7-043B-C98B-3CE8F2E487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D83D04-8C99-9AFE-C396-71AEEBAEEB78}"/>
              </a:ext>
            </a:extLst>
          </p:cNvPr>
          <p:cNvSpPr>
            <a:spLocks noGrp="1"/>
          </p:cNvSpPr>
          <p:nvPr>
            <p:ph type="sldNum" sz="quarter" idx="12"/>
          </p:nvPr>
        </p:nvSpPr>
        <p:spPr/>
        <p:txBody>
          <a:bodyPr/>
          <a:lstStyle/>
          <a:p>
            <a:fld id="{4952C66D-1F54-44BB-AF2F-88E96CBFF4E1}" type="slidenum">
              <a:rPr lang="en-GB" smtClean="0"/>
              <a:t>‹#›</a:t>
            </a:fld>
            <a:endParaRPr lang="en-GB"/>
          </a:p>
        </p:txBody>
      </p:sp>
    </p:spTree>
    <p:extLst>
      <p:ext uri="{BB962C8B-B14F-4D97-AF65-F5344CB8AC3E}">
        <p14:creationId xmlns:p14="http://schemas.microsoft.com/office/powerpoint/2010/main" val="2370638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5C49C-312F-F83C-17C1-41036CF6DBB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8AA346D-59D0-0C1D-BE65-B90A1AB264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B58D91-1188-CF84-54F0-FDABDCCBC114}"/>
              </a:ext>
            </a:extLst>
          </p:cNvPr>
          <p:cNvSpPr>
            <a:spLocks noGrp="1"/>
          </p:cNvSpPr>
          <p:nvPr>
            <p:ph type="dt" sz="half" idx="10"/>
          </p:nvPr>
        </p:nvSpPr>
        <p:spPr/>
        <p:txBody>
          <a:bodyPr/>
          <a:lstStyle/>
          <a:p>
            <a:fld id="{7AFB7FEF-C2A0-4A92-913B-23D1026D73EA}" type="datetimeFigureOut">
              <a:rPr lang="en-GB" smtClean="0"/>
              <a:t>16/11/2022</a:t>
            </a:fld>
            <a:endParaRPr lang="en-GB"/>
          </a:p>
        </p:txBody>
      </p:sp>
      <p:sp>
        <p:nvSpPr>
          <p:cNvPr id="5" name="Footer Placeholder 4">
            <a:extLst>
              <a:ext uri="{FF2B5EF4-FFF2-40B4-BE49-F238E27FC236}">
                <a16:creationId xmlns:a16="http://schemas.microsoft.com/office/drawing/2014/main" id="{346112F0-A19B-B6BD-2135-6A9C26D76A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F7606B-6600-67F9-2704-8ACDA71A857D}"/>
              </a:ext>
            </a:extLst>
          </p:cNvPr>
          <p:cNvSpPr>
            <a:spLocks noGrp="1"/>
          </p:cNvSpPr>
          <p:nvPr>
            <p:ph type="sldNum" sz="quarter" idx="12"/>
          </p:nvPr>
        </p:nvSpPr>
        <p:spPr/>
        <p:txBody>
          <a:bodyPr/>
          <a:lstStyle/>
          <a:p>
            <a:fld id="{4952C66D-1F54-44BB-AF2F-88E96CBFF4E1}" type="slidenum">
              <a:rPr lang="en-GB" smtClean="0"/>
              <a:t>‹#›</a:t>
            </a:fld>
            <a:endParaRPr lang="en-GB"/>
          </a:p>
        </p:txBody>
      </p:sp>
    </p:spTree>
    <p:extLst>
      <p:ext uri="{BB962C8B-B14F-4D97-AF65-F5344CB8AC3E}">
        <p14:creationId xmlns:p14="http://schemas.microsoft.com/office/powerpoint/2010/main" val="3201842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B13A7-05BF-3AFA-A72F-8DEA4B8DA64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52C6D29-16B2-BA55-ED76-491CBBD435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3672C03-F3AC-13F9-67AE-F2E059AB28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3C55C77-F263-0633-FCE0-55922C334ACD}"/>
              </a:ext>
            </a:extLst>
          </p:cNvPr>
          <p:cNvSpPr>
            <a:spLocks noGrp="1"/>
          </p:cNvSpPr>
          <p:nvPr>
            <p:ph type="dt" sz="half" idx="10"/>
          </p:nvPr>
        </p:nvSpPr>
        <p:spPr/>
        <p:txBody>
          <a:bodyPr/>
          <a:lstStyle/>
          <a:p>
            <a:fld id="{7AFB7FEF-C2A0-4A92-913B-23D1026D73EA}" type="datetimeFigureOut">
              <a:rPr lang="en-GB" smtClean="0"/>
              <a:t>16/11/2022</a:t>
            </a:fld>
            <a:endParaRPr lang="en-GB"/>
          </a:p>
        </p:txBody>
      </p:sp>
      <p:sp>
        <p:nvSpPr>
          <p:cNvPr id="6" name="Footer Placeholder 5">
            <a:extLst>
              <a:ext uri="{FF2B5EF4-FFF2-40B4-BE49-F238E27FC236}">
                <a16:creationId xmlns:a16="http://schemas.microsoft.com/office/drawing/2014/main" id="{50F00E2C-6D08-40C9-4117-54B204E258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B708A18-3F02-39A6-AC09-0E1CBE834DD3}"/>
              </a:ext>
            </a:extLst>
          </p:cNvPr>
          <p:cNvSpPr>
            <a:spLocks noGrp="1"/>
          </p:cNvSpPr>
          <p:nvPr>
            <p:ph type="sldNum" sz="quarter" idx="12"/>
          </p:nvPr>
        </p:nvSpPr>
        <p:spPr/>
        <p:txBody>
          <a:bodyPr/>
          <a:lstStyle/>
          <a:p>
            <a:fld id="{4952C66D-1F54-44BB-AF2F-88E96CBFF4E1}" type="slidenum">
              <a:rPr lang="en-GB" smtClean="0"/>
              <a:t>‹#›</a:t>
            </a:fld>
            <a:endParaRPr lang="en-GB"/>
          </a:p>
        </p:txBody>
      </p:sp>
    </p:spTree>
    <p:extLst>
      <p:ext uri="{BB962C8B-B14F-4D97-AF65-F5344CB8AC3E}">
        <p14:creationId xmlns:p14="http://schemas.microsoft.com/office/powerpoint/2010/main" val="4294254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8A935-F8E0-695D-5CEE-8D97E27CF1B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3309E4A-417C-0E5D-5FE9-FD4D52AFF6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ECA6A1E-F887-C0D2-132E-CA32990F66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44D9D18-C23A-BD40-6DCB-55A01BD4A1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26A2F0-9CFA-6C26-B5B1-C16D95C945F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F2E7358-3708-5B86-02F5-4DC393C71DBC}"/>
              </a:ext>
            </a:extLst>
          </p:cNvPr>
          <p:cNvSpPr>
            <a:spLocks noGrp="1"/>
          </p:cNvSpPr>
          <p:nvPr>
            <p:ph type="dt" sz="half" idx="10"/>
          </p:nvPr>
        </p:nvSpPr>
        <p:spPr/>
        <p:txBody>
          <a:bodyPr/>
          <a:lstStyle/>
          <a:p>
            <a:fld id="{7AFB7FEF-C2A0-4A92-913B-23D1026D73EA}" type="datetimeFigureOut">
              <a:rPr lang="en-GB" smtClean="0"/>
              <a:t>16/11/2022</a:t>
            </a:fld>
            <a:endParaRPr lang="en-GB"/>
          </a:p>
        </p:txBody>
      </p:sp>
      <p:sp>
        <p:nvSpPr>
          <p:cNvPr id="8" name="Footer Placeholder 7">
            <a:extLst>
              <a:ext uri="{FF2B5EF4-FFF2-40B4-BE49-F238E27FC236}">
                <a16:creationId xmlns:a16="http://schemas.microsoft.com/office/drawing/2014/main" id="{E3AEC60A-48D9-0585-95F0-7480B4D662C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049F534-FFCF-E87D-2E70-14B1339E2507}"/>
              </a:ext>
            </a:extLst>
          </p:cNvPr>
          <p:cNvSpPr>
            <a:spLocks noGrp="1"/>
          </p:cNvSpPr>
          <p:nvPr>
            <p:ph type="sldNum" sz="quarter" idx="12"/>
          </p:nvPr>
        </p:nvSpPr>
        <p:spPr/>
        <p:txBody>
          <a:bodyPr/>
          <a:lstStyle/>
          <a:p>
            <a:fld id="{4952C66D-1F54-44BB-AF2F-88E96CBFF4E1}" type="slidenum">
              <a:rPr lang="en-GB" smtClean="0"/>
              <a:t>‹#›</a:t>
            </a:fld>
            <a:endParaRPr lang="en-GB"/>
          </a:p>
        </p:txBody>
      </p:sp>
    </p:spTree>
    <p:extLst>
      <p:ext uri="{BB962C8B-B14F-4D97-AF65-F5344CB8AC3E}">
        <p14:creationId xmlns:p14="http://schemas.microsoft.com/office/powerpoint/2010/main" val="3335296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92732-A4C0-8721-9EB5-F90F760574B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E65EB56-7AFD-08F2-3AB0-CFFEE82C2AC3}"/>
              </a:ext>
            </a:extLst>
          </p:cNvPr>
          <p:cNvSpPr>
            <a:spLocks noGrp="1"/>
          </p:cNvSpPr>
          <p:nvPr>
            <p:ph type="dt" sz="half" idx="10"/>
          </p:nvPr>
        </p:nvSpPr>
        <p:spPr/>
        <p:txBody>
          <a:bodyPr/>
          <a:lstStyle/>
          <a:p>
            <a:fld id="{7AFB7FEF-C2A0-4A92-913B-23D1026D73EA}" type="datetimeFigureOut">
              <a:rPr lang="en-GB" smtClean="0"/>
              <a:t>16/11/2022</a:t>
            </a:fld>
            <a:endParaRPr lang="en-GB"/>
          </a:p>
        </p:txBody>
      </p:sp>
      <p:sp>
        <p:nvSpPr>
          <p:cNvPr id="4" name="Footer Placeholder 3">
            <a:extLst>
              <a:ext uri="{FF2B5EF4-FFF2-40B4-BE49-F238E27FC236}">
                <a16:creationId xmlns:a16="http://schemas.microsoft.com/office/drawing/2014/main" id="{8A2F4F2D-228E-B2DE-C254-618B67EA385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43BB562-87F9-0E35-054F-1E1D00B4DE2E}"/>
              </a:ext>
            </a:extLst>
          </p:cNvPr>
          <p:cNvSpPr>
            <a:spLocks noGrp="1"/>
          </p:cNvSpPr>
          <p:nvPr>
            <p:ph type="sldNum" sz="quarter" idx="12"/>
          </p:nvPr>
        </p:nvSpPr>
        <p:spPr/>
        <p:txBody>
          <a:bodyPr/>
          <a:lstStyle/>
          <a:p>
            <a:fld id="{4952C66D-1F54-44BB-AF2F-88E96CBFF4E1}" type="slidenum">
              <a:rPr lang="en-GB" smtClean="0"/>
              <a:t>‹#›</a:t>
            </a:fld>
            <a:endParaRPr lang="en-GB"/>
          </a:p>
        </p:txBody>
      </p:sp>
    </p:spTree>
    <p:extLst>
      <p:ext uri="{BB962C8B-B14F-4D97-AF65-F5344CB8AC3E}">
        <p14:creationId xmlns:p14="http://schemas.microsoft.com/office/powerpoint/2010/main" val="4280201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AE63E5-4F79-B887-40FF-96D5786918D3}"/>
              </a:ext>
            </a:extLst>
          </p:cNvPr>
          <p:cNvSpPr>
            <a:spLocks noGrp="1"/>
          </p:cNvSpPr>
          <p:nvPr>
            <p:ph type="dt" sz="half" idx="10"/>
          </p:nvPr>
        </p:nvSpPr>
        <p:spPr/>
        <p:txBody>
          <a:bodyPr/>
          <a:lstStyle/>
          <a:p>
            <a:fld id="{7AFB7FEF-C2A0-4A92-913B-23D1026D73EA}" type="datetimeFigureOut">
              <a:rPr lang="en-GB" smtClean="0"/>
              <a:t>16/11/2022</a:t>
            </a:fld>
            <a:endParaRPr lang="en-GB"/>
          </a:p>
        </p:txBody>
      </p:sp>
      <p:sp>
        <p:nvSpPr>
          <p:cNvPr id="3" name="Footer Placeholder 2">
            <a:extLst>
              <a:ext uri="{FF2B5EF4-FFF2-40B4-BE49-F238E27FC236}">
                <a16:creationId xmlns:a16="http://schemas.microsoft.com/office/drawing/2014/main" id="{DC898444-E5C8-6C80-4065-8EF7185293F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A7783AB-CB81-7F49-4C0E-70617169C54B}"/>
              </a:ext>
            </a:extLst>
          </p:cNvPr>
          <p:cNvSpPr>
            <a:spLocks noGrp="1"/>
          </p:cNvSpPr>
          <p:nvPr>
            <p:ph type="sldNum" sz="quarter" idx="12"/>
          </p:nvPr>
        </p:nvSpPr>
        <p:spPr/>
        <p:txBody>
          <a:bodyPr/>
          <a:lstStyle/>
          <a:p>
            <a:fld id="{4952C66D-1F54-44BB-AF2F-88E96CBFF4E1}" type="slidenum">
              <a:rPr lang="en-GB" smtClean="0"/>
              <a:t>‹#›</a:t>
            </a:fld>
            <a:endParaRPr lang="en-GB"/>
          </a:p>
        </p:txBody>
      </p:sp>
    </p:spTree>
    <p:extLst>
      <p:ext uri="{BB962C8B-B14F-4D97-AF65-F5344CB8AC3E}">
        <p14:creationId xmlns:p14="http://schemas.microsoft.com/office/powerpoint/2010/main" val="4293048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2AA50-B3DB-B629-63B5-1300E3E36C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C7CBD2C-8860-9BB0-B599-DC96F01368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2E4C9E9-41FF-6171-A403-E514CBF090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1AA4D3-0C8A-032B-9AF4-F440FAD46794}"/>
              </a:ext>
            </a:extLst>
          </p:cNvPr>
          <p:cNvSpPr>
            <a:spLocks noGrp="1"/>
          </p:cNvSpPr>
          <p:nvPr>
            <p:ph type="dt" sz="half" idx="10"/>
          </p:nvPr>
        </p:nvSpPr>
        <p:spPr/>
        <p:txBody>
          <a:bodyPr/>
          <a:lstStyle/>
          <a:p>
            <a:fld id="{7AFB7FEF-C2A0-4A92-913B-23D1026D73EA}" type="datetimeFigureOut">
              <a:rPr lang="en-GB" smtClean="0"/>
              <a:t>16/11/2022</a:t>
            </a:fld>
            <a:endParaRPr lang="en-GB"/>
          </a:p>
        </p:txBody>
      </p:sp>
      <p:sp>
        <p:nvSpPr>
          <p:cNvPr id="6" name="Footer Placeholder 5">
            <a:extLst>
              <a:ext uri="{FF2B5EF4-FFF2-40B4-BE49-F238E27FC236}">
                <a16:creationId xmlns:a16="http://schemas.microsoft.com/office/drawing/2014/main" id="{F716047E-FD60-AF3A-F847-3C78B25D58E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FAB1DB1-CC88-81AF-B71E-D064EE87BA4F}"/>
              </a:ext>
            </a:extLst>
          </p:cNvPr>
          <p:cNvSpPr>
            <a:spLocks noGrp="1"/>
          </p:cNvSpPr>
          <p:nvPr>
            <p:ph type="sldNum" sz="quarter" idx="12"/>
          </p:nvPr>
        </p:nvSpPr>
        <p:spPr/>
        <p:txBody>
          <a:bodyPr/>
          <a:lstStyle/>
          <a:p>
            <a:fld id="{4952C66D-1F54-44BB-AF2F-88E96CBFF4E1}" type="slidenum">
              <a:rPr lang="en-GB" smtClean="0"/>
              <a:t>‹#›</a:t>
            </a:fld>
            <a:endParaRPr lang="en-GB"/>
          </a:p>
        </p:txBody>
      </p:sp>
    </p:spTree>
    <p:extLst>
      <p:ext uri="{BB962C8B-B14F-4D97-AF65-F5344CB8AC3E}">
        <p14:creationId xmlns:p14="http://schemas.microsoft.com/office/powerpoint/2010/main" val="3136207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F0AF5-A23B-154C-2F5D-439520615C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5BC2850-C4E6-E297-8E01-B90C4FA0CE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6561883-54B0-20FA-9D05-9F51FB30A1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BB8822-36CD-FFF6-5700-37BADF04F89B}"/>
              </a:ext>
            </a:extLst>
          </p:cNvPr>
          <p:cNvSpPr>
            <a:spLocks noGrp="1"/>
          </p:cNvSpPr>
          <p:nvPr>
            <p:ph type="dt" sz="half" idx="10"/>
          </p:nvPr>
        </p:nvSpPr>
        <p:spPr/>
        <p:txBody>
          <a:bodyPr/>
          <a:lstStyle/>
          <a:p>
            <a:fld id="{7AFB7FEF-C2A0-4A92-913B-23D1026D73EA}" type="datetimeFigureOut">
              <a:rPr lang="en-GB" smtClean="0"/>
              <a:t>16/11/2022</a:t>
            </a:fld>
            <a:endParaRPr lang="en-GB"/>
          </a:p>
        </p:txBody>
      </p:sp>
      <p:sp>
        <p:nvSpPr>
          <p:cNvPr id="6" name="Footer Placeholder 5">
            <a:extLst>
              <a:ext uri="{FF2B5EF4-FFF2-40B4-BE49-F238E27FC236}">
                <a16:creationId xmlns:a16="http://schemas.microsoft.com/office/drawing/2014/main" id="{E4E623C2-4923-EAF1-9BCD-C1D6CE51B6F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C336458-7D2E-BA8A-ED52-C34BB4DD8E5E}"/>
              </a:ext>
            </a:extLst>
          </p:cNvPr>
          <p:cNvSpPr>
            <a:spLocks noGrp="1"/>
          </p:cNvSpPr>
          <p:nvPr>
            <p:ph type="sldNum" sz="quarter" idx="12"/>
          </p:nvPr>
        </p:nvSpPr>
        <p:spPr/>
        <p:txBody>
          <a:bodyPr/>
          <a:lstStyle/>
          <a:p>
            <a:fld id="{4952C66D-1F54-44BB-AF2F-88E96CBFF4E1}" type="slidenum">
              <a:rPr lang="en-GB" smtClean="0"/>
              <a:t>‹#›</a:t>
            </a:fld>
            <a:endParaRPr lang="en-GB"/>
          </a:p>
        </p:txBody>
      </p:sp>
    </p:spTree>
    <p:extLst>
      <p:ext uri="{BB962C8B-B14F-4D97-AF65-F5344CB8AC3E}">
        <p14:creationId xmlns:p14="http://schemas.microsoft.com/office/powerpoint/2010/main" val="3852530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5B52D7-DF4D-7628-8869-AECD7857CF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B270836-0E5A-1F68-77CC-9372DB476A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7F52BF2-CFA2-E4D6-FAB0-79880BA5C2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FB7FEF-C2A0-4A92-913B-23D1026D73EA}" type="datetimeFigureOut">
              <a:rPr lang="en-GB" smtClean="0"/>
              <a:t>16/11/2022</a:t>
            </a:fld>
            <a:endParaRPr lang="en-GB"/>
          </a:p>
        </p:txBody>
      </p:sp>
      <p:sp>
        <p:nvSpPr>
          <p:cNvPr id="5" name="Footer Placeholder 4">
            <a:extLst>
              <a:ext uri="{FF2B5EF4-FFF2-40B4-BE49-F238E27FC236}">
                <a16:creationId xmlns:a16="http://schemas.microsoft.com/office/drawing/2014/main" id="{E360B9EB-15E8-9964-140B-07729C489D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7E2686D-0361-1BF6-F0ED-DE83671144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52C66D-1F54-44BB-AF2F-88E96CBFF4E1}" type="slidenum">
              <a:rPr lang="en-GB" smtClean="0"/>
              <a:t>‹#›</a:t>
            </a:fld>
            <a:endParaRPr lang="en-GB"/>
          </a:p>
        </p:txBody>
      </p:sp>
    </p:spTree>
    <p:extLst>
      <p:ext uri="{BB962C8B-B14F-4D97-AF65-F5344CB8AC3E}">
        <p14:creationId xmlns:p14="http://schemas.microsoft.com/office/powerpoint/2010/main" val="72935169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jpg"/><Relationship Id="rId5" Type="http://schemas.openxmlformats.org/officeDocument/2006/relationships/image" Target="../media/image7.jpeg"/><Relationship Id="rId4" Type="http://schemas.openxmlformats.org/officeDocument/2006/relationships/hyperlink" Target="mailto:avgerinos@hartsiotis.com"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6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0BBA58E-09F0-9F77-6A87-97CA2DDB5F6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7" name="Picture 6" descr="Logo&#10;&#10;Description automatically generated">
            <a:extLst>
              <a:ext uri="{FF2B5EF4-FFF2-40B4-BE49-F238E27FC236}">
                <a16:creationId xmlns:a16="http://schemas.microsoft.com/office/drawing/2014/main" id="{F28AB26F-2B29-B181-8341-85DFA85060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565" y="2191459"/>
            <a:ext cx="4005363" cy="2519891"/>
          </a:xfrm>
          <a:prstGeom prst="rect">
            <a:avLst/>
          </a:prstGeom>
        </p:spPr>
      </p:pic>
      <p:sp>
        <p:nvSpPr>
          <p:cNvPr id="9" name="Google Shape;88;p12">
            <a:extLst>
              <a:ext uri="{FF2B5EF4-FFF2-40B4-BE49-F238E27FC236}">
                <a16:creationId xmlns:a16="http://schemas.microsoft.com/office/drawing/2014/main" id="{4C84D99D-8F34-552F-4EC8-8399A3285D1A}"/>
              </a:ext>
            </a:extLst>
          </p:cNvPr>
          <p:cNvSpPr txBox="1">
            <a:spLocks noGrp="1"/>
          </p:cNvSpPr>
          <p:nvPr>
            <p:ph type="ctrTitle" idx="4294967295"/>
          </p:nvPr>
        </p:nvSpPr>
        <p:spPr>
          <a:xfrm>
            <a:off x="5363570" y="2333766"/>
            <a:ext cx="6346210" cy="358602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sz="3200" dirty="0">
                <a:solidFill>
                  <a:schemeClr val="bg1"/>
                </a:solidFill>
                <a:latin typeface="Cinzel" panose="020B0604020202020204" charset="0"/>
                <a:ea typeface="Cambria" panose="02040503050406030204" pitchFamily="18" charset="0"/>
              </a:rPr>
              <a:t>ΠΩΣ ΑΛΛΑΖΕΙ Η ΔΙΑΔΙΚΑΣΙΑ ΔΙΚΑΣΤΙΚΗΣ ΔΙΕΚΔΙΚΗΣΗΣ ΑΠΑΙΤΗΣΕΩΝ ΓΙΑ ΣΩΜΑΤΙΚΕΣ ΒΛΑΒΕΣ ΣΤΗΝ ΚΥΠΡΟ ΜΕ ΤΟΥΣ ΝΕΟΥΣ ΚΑΝΟΝΙΣΜΟΥΣ ΠΟΛΙΤΙΚΗΣ ΔΙΚΟΝΟΜΙΑΣ;</a:t>
            </a:r>
            <a:endParaRPr sz="7200" dirty="0">
              <a:solidFill>
                <a:schemeClr val="bg1"/>
              </a:solidFill>
              <a:latin typeface="Cinzel" panose="020B0604020202020204" charset="0"/>
            </a:endParaRPr>
          </a:p>
        </p:txBody>
      </p:sp>
    </p:spTree>
    <p:extLst>
      <p:ext uri="{BB962C8B-B14F-4D97-AF65-F5344CB8AC3E}">
        <p14:creationId xmlns:p14="http://schemas.microsoft.com/office/powerpoint/2010/main" val="1062135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CA554CF2-8CED-8FF1-2764-ADF6D1A971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651" y="175867"/>
            <a:ext cx="1712208" cy="1077201"/>
          </a:xfrm>
          <a:prstGeom prst="rect">
            <a:avLst/>
          </a:prstGeom>
        </p:spPr>
      </p:pic>
      <p:pic>
        <p:nvPicPr>
          <p:cNvPr id="8" name="Picture 7" descr="A picture containing building, outdoor&#10;&#10;Description automatically generated">
            <a:extLst>
              <a:ext uri="{FF2B5EF4-FFF2-40B4-BE49-F238E27FC236}">
                <a16:creationId xmlns:a16="http://schemas.microsoft.com/office/drawing/2014/main" id="{E207D06E-51BE-77BE-5B37-152A5825BBEB}"/>
              </a:ext>
            </a:extLst>
          </p:cNvPr>
          <p:cNvPicPr>
            <a:picLocks noChangeAspect="1"/>
          </p:cNvPicPr>
          <p:nvPr/>
        </p:nvPicPr>
        <p:blipFill rotWithShape="1">
          <a:blip r:embed="rId3">
            <a:extLst>
              <a:ext uri="{28A0092B-C50C-407E-A947-70E740481C1C}">
                <a14:useLocalDpi xmlns:a14="http://schemas.microsoft.com/office/drawing/2010/main" val="0"/>
              </a:ext>
            </a:extLst>
          </a:blip>
          <a:srcRect l="686" t="3981" r="591" b="43454"/>
          <a:stretch/>
        </p:blipFill>
        <p:spPr>
          <a:xfrm>
            <a:off x="4162569" y="1"/>
            <a:ext cx="8029433" cy="6413016"/>
          </a:xfrm>
          <a:prstGeom prst="rect">
            <a:avLst/>
          </a:prstGeom>
        </p:spPr>
      </p:pic>
      <p:sp>
        <p:nvSpPr>
          <p:cNvPr id="9" name="Rectangle 8">
            <a:extLst>
              <a:ext uri="{FF2B5EF4-FFF2-40B4-BE49-F238E27FC236}">
                <a16:creationId xmlns:a16="http://schemas.microsoft.com/office/drawing/2014/main" id="{C2F18C14-1995-D4F4-1BAB-E4764B76A49C}"/>
              </a:ext>
            </a:extLst>
          </p:cNvPr>
          <p:cNvSpPr/>
          <p:nvPr/>
        </p:nvSpPr>
        <p:spPr>
          <a:xfrm>
            <a:off x="4162569" y="0"/>
            <a:ext cx="8029431" cy="6413016"/>
          </a:xfrm>
          <a:prstGeom prst="rect">
            <a:avLst/>
          </a:prstGeom>
          <a:solidFill>
            <a:schemeClr val="accent1">
              <a:lumMod val="50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Google Shape;130;p18">
            <a:extLst>
              <a:ext uri="{FF2B5EF4-FFF2-40B4-BE49-F238E27FC236}">
                <a16:creationId xmlns:a16="http://schemas.microsoft.com/office/drawing/2014/main" id="{14D4F396-45D0-CDDC-F5C3-6DB06A164383}"/>
              </a:ext>
            </a:extLst>
          </p:cNvPr>
          <p:cNvSpPr txBox="1">
            <a:spLocks/>
          </p:cNvSpPr>
          <p:nvPr/>
        </p:nvSpPr>
        <p:spPr>
          <a:xfrm>
            <a:off x="-315" y="2550109"/>
            <a:ext cx="4010747" cy="1158875"/>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l-GR" sz="3200" dirty="0">
                <a:solidFill>
                  <a:srgbClr val="1B75BB"/>
                </a:solidFill>
                <a:latin typeface="Cinzel" panose="020B0604020202020204" charset="0"/>
              </a:rPr>
              <a:t>ΠΡΟΤΑΣΗ ΠΡΟΣ ΠΡΟΒΛΗΜΑΤΙΣΜΟ</a:t>
            </a:r>
          </a:p>
        </p:txBody>
      </p:sp>
      <p:sp>
        <p:nvSpPr>
          <p:cNvPr id="14" name="Google Shape;94;p13">
            <a:extLst>
              <a:ext uri="{FF2B5EF4-FFF2-40B4-BE49-F238E27FC236}">
                <a16:creationId xmlns:a16="http://schemas.microsoft.com/office/drawing/2014/main" id="{28C10155-8523-981A-0120-3DE03FEA587F}"/>
              </a:ext>
            </a:extLst>
          </p:cNvPr>
          <p:cNvSpPr txBox="1">
            <a:spLocks/>
          </p:cNvSpPr>
          <p:nvPr/>
        </p:nvSpPr>
        <p:spPr>
          <a:xfrm>
            <a:off x="4814028" y="788781"/>
            <a:ext cx="6854905" cy="5509038"/>
          </a:xfrm>
          <a:prstGeom prst="rect">
            <a:avLst/>
          </a:prstGeom>
        </p:spPr>
        <p:txBody>
          <a:bodyPr spcFirstLastPara="1"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9700" indent="0" algn="ctr">
              <a:buNone/>
            </a:pPr>
            <a:r>
              <a:rPr lang="el-GR" sz="2000" dirty="0">
                <a:solidFill>
                  <a:schemeClr val="bg1"/>
                </a:solidFill>
                <a:latin typeface="Cambria" panose="02040503050406030204" pitchFamily="18" charset="0"/>
                <a:ea typeface="Cambria" panose="02040503050406030204" pitchFamily="18" charset="0"/>
              </a:rPr>
              <a:t>Πρόταση προς προβληματισμό: Με δεδομένο ότι εναποτίθεται στην ασφάλεια  χρονικό περιθώριο 28 ημερών για να ανταποκριθεί ( σε αντίθεση με τους 3 μήνες των αντίστοιχων Αγγλικών ) , </a:t>
            </a:r>
            <a:r>
              <a:rPr lang="el-GR" sz="2000" dirty="0" err="1">
                <a:solidFill>
                  <a:schemeClr val="bg1"/>
                </a:solidFill>
                <a:latin typeface="Cambria" panose="02040503050406030204" pitchFamily="18" charset="0"/>
                <a:ea typeface="Cambria" panose="02040503050406030204" pitchFamily="18" charset="0"/>
              </a:rPr>
              <a:t>ενδεχομενως</a:t>
            </a:r>
            <a:r>
              <a:rPr lang="el-GR" sz="2000" dirty="0">
                <a:solidFill>
                  <a:schemeClr val="bg1"/>
                </a:solidFill>
                <a:latin typeface="Cambria" panose="02040503050406030204" pitchFamily="18" charset="0"/>
                <a:ea typeface="Cambria" panose="02040503050406030204" pitchFamily="18" charset="0"/>
              </a:rPr>
              <a:t> να επιβάλλεται όπως οι ασφαλιστές  προνοήσουν  για ανάλογη εσωτερική διαδικασία η οποία να τους επιτρέπει να ανταποκριθούν εγκαίρως  στα στενά χρονοδιαγράμματα.  Περαιτέρω , ίσως να επιβάλλεται όπως οι  ασφαλιστές    τροποποιήσουν τις συμβάσεις τους έναντι των ασφαλισμένων ώστε οι τελευταίοι να έχουν και συμβατική υποχρέωση συμμόρφωσης </a:t>
            </a:r>
            <a:endParaRPr lang="en-US" sz="1600" dirty="0">
              <a:solidFill>
                <a:schemeClr val="bg1"/>
              </a:solidFill>
              <a:latin typeface="Cambria" panose="02040503050406030204" pitchFamily="18" charset="0"/>
              <a:ea typeface="Cambria" panose="02040503050406030204" pitchFamily="18" charset="0"/>
            </a:endParaRPr>
          </a:p>
        </p:txBody>
      </p:sp>
      <p:sp>
        <p:nvSpPr>
          <p:cNvPr id="2" name="Rectangle 1">
            <a:extLst>
              <a:ext uri="{FF2B5EF4-FFF2-40B4-BE49-F238E27FC236}">
                <a16:creationId xmlns:a16="http://schemas.microsoft.com/office/drawing/2014/main" id="{68D12333-35E6-D6A6-03E2-50DFB4DB0E61}"/>
              </a:ext>
            </a:extLst>
          </p:cNvPr>
          <p:cNvSpPr/>
          <p:nvPr/>
        </p:nvSpPr>
        <p:spPr>
          <a:xfrm>
            <a:off x="4501705" y="1532521"/>
            <a:ext cx="7479549" cy="4352925"/>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D951D7C4-BC8B-74DB-F8AB-5CF005567CC0}"/>
              </a:ext>
            </a:extLst>
          </p:cNvPr>
          <p:cNvSpPr/>
          <p:nvPr/>
        </p:nvSpPr>
        <p:spPr>
          <a:xfrm>
            <a:off x="4617814" y="1671584"/>
            <a:ext cx="7247329" cy="4093847"/>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93766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CA554CF2-8CED-8FF1-2764-ADF6D1A971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651" y="175867"/>
            <a:ext cx="1712208" cy="1077201"/>
          </a:xfrm>
          <a:prstGeom prst="rect">
            <a:avLst/>
          </a:prstGeom>
        </p:spPr>
      </p:pic>
      <p:pic>
        <p:nvPicPr>
          <p:cNvPr id="8" name="Picture 7" descr="A picture containing building, outdoor&#10;&#10;Description automatically generated">
            <a:extLst>
              <a:ext uri="{FF2B5EF4-FFF2-40B4-BE49-F238E27FC236}">
                <a16:creationId xmlns:a16="http://schemas.microsoft.com/office/drawing/2014/main" id="{E207D06E-51BE-77BE-5B37-152A5825BBEB}"/>
              </a:ext>
            </a:extLst>
          </p:cNvPr>
          <p:cNvPicPr>
            <a:picLocks noChangeAspect="1"/>
          </p:cNvPicPr>
          <p:nvPr/>
        </p:nvPicPr>
        <p:blipFill rotWithShape="1">
          <a:blip r:embed="rId3">
            <a:extLst>
              <a:ext uri="{28A0092B-C50C-407E-A947-70E740481C1C}">
                <a14:useLocalDpi xmlns:a14="http://schemas.microsoft.com/office/drawing/2010/main" val="0"/>
              </a:ext>
            </a:extLst>
          </a:blip>
          <a:srcRect l="686" t="3981" r="591" b="43454"/>
          <a:stretch/>
        </p:blipFill>
        <p:spPr>
          <a:xfrm>
            <a:off x="4162569" y="1"/>
            <a:ext cx="8029433" cy="6413016"/>
          </a:xfrm>
          <a:prstGeom prst="rect">
            <a:avLst/>
          </a:prstGeom>
        </p:spPr>
      </p:pic>
      <p:sp>
        <p:nvSpPr>
          <p:cNvPr id="9" name="Rectangle 8">
            <a:extLst>
              <a:ext uri="{FF2B5EF4-FFF2-40B4-BE49-F238E27FC236}">
                <a16:creationId xmlns:a16="http://schemas.microsoft.com/office/drawing/2014/main" id="{C2F18C14-1995-D4F4-1BAB-E4764B76A49C}"/>
              </a:ext>
            </a:extLst>
          </p:cNvPr>
          <p:cNvSpPr/>
          <p:nvPr/>
        </p:nvSpPr>
        <p:spPr>
          <a:xfrm>
            <a:off x="4162569" y="0"/>
            <a:ext cx="8029431" cy="6413016"/>
          </a:xfrm>
          <a:prstGeom prst="rect">
            <a:avLst/>
          </a:prstGeom>
          <a:solidFill>
            <a:schemeClr val="accent1">
              <a:lumMod val="50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Google Shape;94;p13">
            <a:extLst>
              <a:ext uri="{FF2B5EF4-FFF2-40B4-BE49-F238E27FC236}">
                <a16:creationId xmlns:a16="http://schemas.microsoft.com/office/drawing/2014/main" id="{AB3B64AA-F8C4-8263-540F-1DC9AB687A0F}"/>
              </a:ext>
            </a:extLst>
          </p:cNvPr>
          <p:cNvSpPr txBox="1">
            <a:spLocks/>
          </p:cNvSpPr>
          <p:nvPr/>
        </p:nvSpPr>
        <p:spPr>
          <a:xfrm>
            <a:off x="4705351" y="522081"/>
            <a:ext cx="6899386" cy="5509038"/>
          </a:xfrm>
          <a:prstGeom prst="rect">
            <a:avLst/>
          </a:prstGeom>
        </p:spPr>
        <p:txBody>
          <a:bodyPr spcFirstLastPara="1"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457200">
              <a:spcBef>
                <a:spcPct val="20000"/>
              </a:spcBef>
              <a:spcAft>
                <a:spcPts val="600"/>
              </a:spcAft>
              <a:buClr>
                <a:schemeClr val="accent1">
                  <a:lumMod val="75000"/>
                </a:schemeClr>
              </a:buClr>
              <a:buSzPct val="145000"/>
              <a:buNone/>
            </a:pPr>
            <a:br>
              <a:rPr lang="el-GR" sz="2000" dirty="0">
                <a:solidFill>
                  <a:schemeClr val="bg1"/>
                </a:solidFill>
                <a:latin typeface="Cambria" panose="02040503050406030204" pitchFamily="18" charset="0"/>
                <a:ea typeface="Cambria" panose="02040503050406030204" pitchFamily="18" charset="0"/>
              </a:rPr>
            </a:br>
            <a:r>
              <a:rPr lang="en-GB" sz="2000" dirty="0">
                <a:solidFill>
                  <a:schemeClr val="bg1"/>
                </a:solidFill>
                <a:latin typeface="Cambria" panose="02040503050406030204" pitchFamily="18" charset="0"/>
                <a:ea typeface="Cambria" panose="02040503050406030204" pitchFamily="18" charset="0"/>
              </a:rPr>
              <a:t>2. </a:t>
            </a:r>
            <a:r>
              <a:rPr lang="el-GR" sz="2000" dirty="0">
                <a:solidFill>
                  <a:schemeClr val="bg1"/>
                </a:solidFill>
                <a:latin typeface="Cambria" panose="02040503050406030204" pitchFamily="18" charset="0"/>
                <a:ea typeface="Cambria" panose="02040503050406030204" pitchFamily="18" charset="0"/>
              </a:rPr>
              <a:t>Η διαδικασία του Τύπου ΙΙ: Πρωτόκολλο 2 Τροχαία Ατυχήματα </a:t>
            </a:r>
            <a:br>
              <a:rPr lang="el-GR" sz="2000" dirty="0">
                <a:solidFill>
                  <a:schemeClr val="bg1"/>
                </a:solidFill>
                <a:latin typeface="Cambria" panose="02040503050406030204" pitchFamily="18" charset="0"/>
                <a:ea typeface="Cambria" panose="02040503050406030204" pitchFamily="18" charset="0"/>
              </a:rPr>
            </a:br>
            <a:r>
              <a:rPr lang="el-GR" sz="2000" dirty="0">
                <a:solidFill>
                  <a:schemeClr val="bg1"/>
                </a:solidFill>
                <a:latin typeface="Cambria" panose="02040503050406030204" pitchFamily="18" charset="0"/>
                <a:ea typeface="Cambria" panose="02040503050406030204" pitchFamily="18" charset="0"/>
              </a:rPr>
              <a:t>και Απαιτήσεις για Σωματικές Βλάβες </a:t>
            </a:r>
            <a:br>
              <a:rPr lang="el-GR" sz="2000" dirty="0">
                <a:solidFill>
                  <a:schemeClr val="bg1"/>
                </a:solidFill>
                <a:latin typeface="Cambria" panose="02040503050406030204" pitchFamily="18" charset="0"/>
                <a:ea typeface="Cambria" panose="02040503050406030204" pitchFamily="18" charset="0"/>
              </a:rPr>
            </a:br>
            <a:br>
              <a:rPr lang="el-GR" sz="2000" dirty="0">
                <a:solidFill>
                  <a:schemeClr val="bg1"/>
                </a:solidFill>
                <a:latin typeface="Cambria" panose="02040503050406030204" pitchFamily="18" charset="0"/>
                <a:ea typeface="Cambria" panose="02040503050406030204" pitchFamily="18" charset="0"/>
              </a:rPr>
            </a:br>
            <a:r>
              <a:rPr lang="el-GR" sz="2000" dirty="0">
                <a:solidFill>
                  <a:schemeClr val="bg1"/>
                </a:solidFill>
                <a:latin typeface="Cambria" panose="02040503050406030204" pitchFamily="18" charset="0"/>
                <a:ea typeface="Cambria" panose="02040503050406030204" pitchFamily="18" charset="0"/>
              </a:rPr>
              <a:t>Επιστολή Απαίτησης (</a:t>
            </a:r>
            <a:r>
              <a:rPr lang="el-GR" sz="2000" dirty="0" err="1">
                <a:solidFill>
                  <a:schemeClr val="bg1"/>
                </a:solidFill>
                <a:latin typeface="Cambria" panose="02040503050406030204" pitchFamily="18" charset="0"/>
                <a:ea typeface="Cambria" panose="02040503050406030204" pitchFamily="18" charset="0"/>
              </a:rPr>
              <a:t>Letter</a:t>
            </a:r>
            <a:r>
              <a:rPr lang="el-GR" sz="2000" dirty="0">
                <a:solidFill>
                  <a:schemeClr val="bg1"/>
                </a:solidFill>
                <a:latin typeface="Cambria" panose="02040503050406030204" pitchFamily="18" charset="0"/>
                <a:ea typeface="Cambria" panose="02040503050406030204" pitchFamily="18" charset="0"/>
              </a:rPr>
              <a:t> of </a:t>
            </a:r>
            <a:r>
              <a:rPr lang="el-GR" sz="2000" dirty="0" err="1">
                <a:solidFill>
                  <a:schemeClr val="bg1"/>
                </a:solidFill>
                <a:latin typeface="Cambria" panose="02040503050406030204" pitchFamily="18" charset="0"/>
                <a:ea typeface="Cambria" panose="02040503050406030204" pitchFamily="18" charset="0"/>
              </a:rPr>
              <a:t>Claim</a:t>
            </a:r>
            <a:r>
              <a:rPr lang="el-GR" sz="2000" dirty="0">
                <a:solidFill>
                  <a:schemeClr val="bg1"/>
                </a:solidFill>
                <a:latin typeface="Cambria" panose="02040503050406030204" pitchFamily="18" charset="0"/>
                <a:ea typeface="Cambria" panose="02040503050406030204" pitchFamily="18" charset="0"/>
              </a:rPr>
              <a:t>)</a:t>
            </a:r>
            <a:endParaRPr lang="el-GR" sz="2000" b="1"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22549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CA554CF2-8CED-8FF1-2764-ADF6D1A971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651" y="175867"/>
            <a:ext cx="1712208" cy="1077201"/>
          </a:xfrm>
          <a:prstGeom prst="rect">
            <a:avLst/>
          </a:prstGeom>
        </p:spPr>
      </p:pic>
      <p:pic>
        <p:nvPicPr>
          <p:cNvPr id="8" name="Picture 7" descr="A picture containing building, outdoor&#10;&#10;Description automatically generated">
            <a:extLst>
              <a:ext uri="{FF2B5EF4-FFF2-40B4-BE49-F238E27FC236}">
                <a16:creationId xmlns:a16="http://schemas.microsoft.com/office/drawing/2014/main" id="{E207D06E-51BE-77BE-5B37-152A5825BBEB}"/>
              </a:ext>
            </a:extLst>
          </p:cNvPr>
          <p:cNvPicPr>
            <a:picLocks noChangeAspect="1"/>
          </p:cNvPicPr>
          <p:nvPr/>
        </p:nvPicPr>
        <p:blipFill rotWithShape="1">
          <a:blip r:embed="rId3">
            <a:extLst>
              <a:ext uri="{28A0092B-C50C-407E-A947-70E740481C1C}">
                <a14:useLocalDpi xmlns:a14="http://schemas.microsoft.com/office/drawing/2010/main" val="0"/>
              </a:ext>
            </a:extLst>
          </a:blip>
          <a:srcRect l="686" t="3981" r="591" b="43454"/>
          <a:stretch/>
        </p:blipFill>
        <p:spPr>
          <a:xfrm>
            <a:off x="4162569" y="1"/>
            <a:ext cx="8029433" cy="6413016"/>
          </a:xfrm>
          <a:prstGeom prst="rect">
            <a:avLst/>
          </a:prstGeom>
        </p:spPr>
      </p:pic>
      <p:sp>
        <p:nvSpPr>
          <p:cNvPr id="9" name="Rectangle 8">
            <a:extLst>
              <a:ext uri="{FF2B5EF4-FFF2-40B4-BE49-F238E27FC236}">
                <a16:creationId xmlns:a16="http://schemas.microsoft.com/office/drawing/2014/main" id="{C2F18C14-1995-D4F4-1BAB-E4764B76A49C}"/>
              </a:ext>
            </a:extLst>
          </p:cNvPr>
          <p:cNvSpPr/>
          <p:nvPr/>
        </p:nvSpPr>
        <p:spPr>
          <a:xfrm>
            <a:off x="4162569" y="0"/>
            <a:ext cx="8029431" cy="6413016"/>
          </a:xfrm>
          <a:prstGeom prst="rect">
            <a:avLst/>
          </a:prstGeom>
          <a:solidFill>
            <a:schemeClr val="accent1">
              <a:lumMod val="50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Google Shape;94;p13">
            <a:extLst>
              <a:ext uri="{FF2B5EF4-FFF2-40B4-BE49-F238E27FC236}">
                <a16:creationId xmlns:a16="http://schemas.microsoft.com/office/drawing/2014/main" id="{AB3B64AA-F8C4-8263-540F-1DC9AB687A0F}"/>
              </a:ext>
            </a:extLst>
          </p:cNvPr>
          <p:cNvSpPr txBox="1">
            <a:spLocks/>
          </p:cNvSpPr>
          <p:nvPr/>
        </p:nvSpPr>
        <p:spPr>
          <a:xfrm>
            <a:off x="4749831" y="522081"/>
            <a:ext cx="6854905" cy="5509038"/>
          </a:xfrm>
          <a:prstGeom prst="rect">
            <a:avLst/>
          </a:prstGeom>
        </p:spPr>
        <p:txBody>
          <a:bodyPr spcFirstLastPara="1"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457200">
              <a:spcBef>
                <a:spcPct val="20000"/>
              </a:spcBef>
              <a:spcAft>
                <a:spcPts val="600"/>
              </a:spcAft>
              <a:buClr>
                <a:schemeClr val="accent1">
                  <a:lumMod val="75000"/>
                </a:schemeClr>
              </a:buClr>
              <a:buSzPct val="145000"/>
            </a:pPr>
            <a:r>
              <a:rPr lang="el-GR" sz="1800" dirty="0">
                <a:solidFill>
                  <a:schemeClr val="bg1"/>
                </a:solidFill>
                <a:latin typeface="Cambria" panose="02040503050406030204" pitchFamily="18" charset="0"/>
                <a:ea typeface="Cambria" panose="02040503050406030204" pitchFamily="18" charset="0"/>
              </a:rPr>
              <a:t>Μόλις υπάρχουν επαρκή στοιχεία που θεμελιώνουν μια ρεαλιστική απαίτηση, ο Απαιτητής υποχρεούται να αποστείλει δύο αντίγραφα της Επιστολής Απαίτησης στον Εναγόμενο. Το δεύτερο αντίγραφο διαβιβάζεται από τον ασφαλισμένο στον ασφαλιστή.  (Ενώ όμως η αγγλική θέτει χρονικό περιθώριο 7 ημερών στον εναγόμενο να διαβιβάσει το αντίγραφο στους ασφαλιστές του η κυπριακή σιωπά  – μη θέτοντας κανένα χρονικό όριο «</a:t>
            </a:r>
            <a:r>
              <a:rPr lang="el-GR" sz="1800" dirty="0" err="1">
                <a:solidFill>
                  <a:schemeClr val="bg1"/>
                </a:solidFill>
                <a:latin typeface="Cambria" panose="02040503050406030204" pitchFamily="18" charset="0"/>
                <a:ea typeface="Cambria" panose="02040503050406030204" pitchFamily="18" charset="0"/>
              </a:rPr>
              <a:t>One</a:t>
            </a:r>
            <a:r>
              <a:rPr lang="el-GR" sz="1800" dirty="0">
                <a:solidFill>
                  <a:schemeClr val="bg1"/>
                </a:solidFill>
                <a:latin typeface="Cambria" panose="02040503050406030204" pitchFamily="18" charset="0"/>
                <a:ea typeface="Cambria" panose="02040503050406030204" pitchFamily="18" charset="0"/>
              </a:rPr>
              <a:t> </a:t>
            </a:r>
            <a:r>
              <a:rPr lang="el-GR" sz="1800" dirty="0" err="1">
                <a:solidFill>
                  <a:schemeClr val="bg1"/>
                </a:solidFill>
                <a:latin typeface="Cambria" panose="02040503050406030204" pitchFamily="18" charset="0"/>
                <a:ea typeface="Cambria" panose="02040503050406030204" pitchFamily="18" charset="0"/>
              </a:rPr>
              <a:t>copy</a:t>
            </a:r>
            <a:r>
              <a:rPr lang="el-GR" sz="1800" dirty="0">
                <a:solidFill>
                  <a:schemeClr val="bg1"/>
                </a:solidFill>
                <a:latin typeface="Cambria" panose="02040503050406030204" pitchFamily="18" charset="0"/>
                <a:ea typeface="Cambria" panose="02040503050406030204" pitchFamily="18" charset="0"/>
              </a:rPr>
              <a:t> of the </a:t>
            </a:r>
            <a:r>
              <a:rPr lang="el-GR" sz="1800" dirty="0" err="1">
                <a:solidFill>
                  <a:schemeClr val="bg1"/>
                </a:solidFill>
                <a:latin typeface="Cambria" panose="02040503050406030204" pitchFamily="18" charset="0"/>
                <a:ea typeface="Cambria" panose="02040503050406030204" pitchFamily="18" charset="0"/>
              </a:rPr>
              <a:t>letter</a:t>
            </a:r>
            <a:r>
              <a:rPr lang="el-GR" sz="1800" dirty="0">
                <a:solidFill>
                  <a:schemeClr val="bg1"/>
                </a:solidFill>
                <a:latin typeface="Cambria" panose="02040503050406030204" pitchFamily="18" charset="0"/>
                <a:ea typeface="Cambria" panose="02040503050406030204" pitchFamily="18" charset="0"/>
              </a:rPr>
              <a:t> </a:t>
            </a:r>
            <a:r>
              <a:rPr lang="el-GR" sz="1800" dirty="0" err="1">
                <a:solidFill>
                  <a:schemeClr val="bg1"/>
                </a:solidFill>
                <a:latin typeface="Cambria" panose="02040503050406030204" pitchFamily="18" charset="0"/>
                <a:ea typeface="Cambria" panose="02040503050406030204" pitchFamily="18" charset="0"/>
              </a:rPr>
              <a:t>is</a:t>
            </a:r>
            <a:r>
              <a:rPr lang="el-GR" sz="1800" dirty="0">
                <a:solidFill>
                  <a:schemeClr val="bg1"/>
                </a:solidFill>
                <a:latin typeface="Cambria" panose="02040503050406030204" pitchFamily="18" charset="0"/>
                <a:ea typeface="Cambria" panose="02040503050406030204" pitchFamily="18" charset="0"/>
              </a:rPr>
              <a:t> for the </a:t>
            </a:r>
            <a:r>
              <a:rPr lang="el-GR" sz="1800" dirty="0" err="1">
                <a:solidFill>
                  <a:schemeClr val="bg1"/>
                </a:solidFill>
                <a:latin typeface="Cambria" panose="02040503050406030204" pitchFamily="18" charset="0"/>
                <a:ea typeface="Cambria" panose="02040503050406030204" pitchFamily="18" charset="0"/>
              </a:rPr>
              <a:t>defendant</a:t>
            </a:r>
            <a:r>
              <a:rPr lang="el-GR" sz="1800" dirty="0">
                <a:solidFill>
                  <a:schemeClr val="bg1"/>
                </a:solidFill>
                <a:latin typeface="Cambria" panose="02040503050406030204" pitchFamily="18" charset="0"/>
                <a:ea typeface="Cambria" panose="02040503050406030204" pitchFamily="18" charset="0"/>
              </a:rPr>
              <a:t>, the </a:t>
            </a:r>
            <a:r>
              <a:rPr lang="el-GR" sz="1800" dirty="0" err="1">
                <a:solidFill>
                  <a:schemeClr val="bg1"/>
                </a:solidFill>
                <a:latin typeface="Cambria" panose="02040503050406030204" pitchFamily="18" charset="0"/>
                <a:ea typeface="Cambria" panose="02040503050406030204" pitchFamily="18" charset="0"/>
              </a:rPr>
              <a:t>second</a:t>
            </a:r>
            <a:r>
              <a:rPr lang="el-GR" sz="1800" dirty="0">
                <a:solidFill>
                  <a:schemeClr val="bg1"/>
                </a:solidFill>
                <a:latin typeface="Cambria" panose="02040503050406030204" pitchFamily="18" charset="0"/>
                <a:ea typeface="Cambria" panose="02040503050406030204" pitchFamily="18" charset="0"/>
              </a:rPr>
              <a:t> for </a:t>
            </a:r>
            <a:r>
              <a:rPr lang="el-GR" sz="1800" dirty="0" err="1">
                <a:solidFill>
                  <a:schemeClr val="bg1"/>
                </a:solidFill>
                <a:latin typeface="Cambria" panose="02040503050406030204" pitchFamily="18" charset="0"/>
                <a:ea typeface="Cambria" panose="02040503050406030204" pitchFamily="18" charset="0"/>
              </a:rPr>
              <a:t>passing</a:t>
            </a:r>
            <a:r>
              <a:rPr lang="el-GR" sz="1800" dirty="0">
                <a:solidFill>
                  <a:schemeClr val="bg1"/>
                </a:solidFill>
                <a:latin typeface="Cambria" panose="02040503050406030204" pitchFamily="18" charset="0"/>
                <a:ea typeface="Cambria" panose="02040503050406030204" pitchFamily="18" charset="0"/>
              </a:rPr>
              <a:t> on </a:t>
            </a:r>
            <a:r>
              <a:rPr lang="el-GR" sz="1800" dirty="0" err="1">
                <a:solidFill>
                  <a:schemeClr val="bg1"/>
                </a:solidFill>
                <a:latin typeface="Cambria" panose="02040503050406030204" pitchFamily="18" charset="0"/>
                <a:ea typeface="Cambria" panose="02040503050406030204" pitchFamily="18" charset="0"/>
              </a:rPr>
              <a:t>to</a:t>
            </a:r>
            <a:r>
              <a:rPr lang="el-GR" sz="1800" dirty="0">
                <a:solidFill>
                  <a:schemeClr val="bg1"/>
                </a:solidFill>
                <a:latin typeface="Cambria" panose="02040503050406030204" pitchFamily="18" charset="0"/>
                <a:ea typeface="Cambria" panose="02040503050406030204" pitchFamily="18" charset="0"/>
              </a:rPr>
              <a:t> the </a:t>
            </a:r>
            <a:r>
              <a:rPr lang="el-GR" sz="1800" dirty="0" err="1">
                <a:solidFill>
                  <a:schemeClr val="bg1"/>
                </a:solidFill>
                <a:latin typeface="Cambria" panose="02040503050406030204" pitchFamily="18" charset="0"/>
                <a:ea typeface="Cambria" panose="02040503050406030204" pitchFamily="18" charset="0"/>
              </a:rPr>
              <a:t>insurers</a:t>
            </a:r>
            <a:r>
              <a:rPr lang="el-GR" sz="1800" dirty="0">
                <a:solidFill>
                  <a:schemeClr val="bg1"/>
                </a:solidFill>
                <a:latin typeface="Cambria" panose="02040503050406030204" pitchFamily="18" charset="0"/>
                <a:ea typeface="Cambria" panose="02040503050406030204" pitchFamily="18" charset="0"/>
              </a:rPr>
              <a:t>, </a:t>
            </a:r>
            <a:r>
              <a:rPr lang="el-GR" sz="1800" dirty="0" err="1">
                <a:solidFill>
                  <a:schemeClr val="bg1"/>
                </a:solidFill>
                <a:latin typeface="Cambria" panose="02040503050406030204" pitchFamily="18" charset="0"/>
                <a:ea typeface="Cambria" panose="02040503050406030204" pitchFamily="18" charset="0"/>
              </a:rPr>
              <a:t>as</a:t>
            </a:r>
            <a:r>
              <a:rPr lang="el-GR" sz="1800" dirty="0">
                <a:solidFill>
                  <a:schemeClr val="bg1"/>
                </a:solidFill>
                <a:latin typeface="Cambria" panose="02040503050406030204" pitchFamily="18" charset="0"/>
                <a:ea typeface="Cambria" panose="02040503050406030204" pitchFamily="18" charset="0"/>
              </a:rPr>
              <a:t> </a:t>
            </a:r>
            <a:r>
              <a:rPr lang="el-GR" sz="1800" dirty="0" err="1">
                <a:solidFill>
                  <a:schemeClr val="bg1"/>
                </a:solidFill>
                <a:latin typeface="Cambria" panose="02040503050406030204" pitchFamily="18" charset="0"/>
                <a:ea typeface="Cambria" panose="02040503050406030204" pitchFamily="18" charset="0"/>
              </a:rPr>
              <a:t>soon</a:t>
            </a:r>
            <a:r>
              <a:rPr lang="el-GR" sz="1800" dirty="0">
                <a:solidFill>
                  <a:schemeClr val="bg1"/>
                </a:solidFill>
                <a:latin typeface="Cambria" panose="02040503050406030204" pitchFamily="18" charset="0"/>
                <a:ea typeface="Cambria" panose="02040503050406030204" pitchFamily="18" charset="0"/>
              </a:rPr>
              <a:t> </a:t>
            </a:r>
            <a:r>
              <a:rPr lang="el-GR" sz="1800" dirty="0" err="1">
                <a:solidFill>
                  <a:schemeClr val="bg1"/>
                </a:solidFill>
                <a:latin typeface="Cambria" panose="02040503050406030204" pitchFamily="18" charset="0"/>
                <a:ea typeface="Cambria" panose="02040503050406030204" pitchFamily="18" charset="0"/>
              </a:rPr>
              <a:t>as</a:t>
            </a:r>
            <a:r>
              <a:rPr lang="el-GR" sz="1800" dirty="0">
                <a:solidFill>
                  <a:schemeClr val="bg1"/>
                </a:solidFill>
                <a:latin typeface="Cambria" panose="02040503050406030204" pitchFamily="18" charset="0"/>
                <a:ea typeface="Cambria" panose="02040503050406030204" pitchFamily="18" charset="0"/>
              </a:rPr>
              <a:t> </a:t>
            </a:r>
            <a:r>
              <a:rPr lang="el-GR" sz="1800" dirty="0" err="1">
                <a:solidFill>
                  <a:schemeClr val="bg1"/>
                </a:solidFill>
                <a:latin typeface="Cambria" panose="02040503050406030204" pitchFamily="18" charset="0"/>
                <a:ea typeface="Cambria" panose="02040503050406030204" pitchFamily="18" charset="0"/>
              </a:rPr>
              <a:t>possible</a:t>
            </a:r>
            <a:r>
              <a:rPr lang="el-GR" sz="1800" dirty="0">
                <a:solidFill>
                  <a:schemeClr val="bg1"/>
                </a:solidFill>
                <a:latin typeface="Cambria" panose="02040503050406030204" pitchFamily="18" charset="0"/>
                <a:ea typeface="Cambria" panose="02040503050406030204" pitchFamily="18" charset="0"/>
              </a:rPr>
              <a:t>, and, in </a:t>
            </a:r>
            <a:r>
              <a:rPr lang="el-GR" sz="1800" dirty="0" err="1">
                <a:solidFill>
                  <a:schemeClr val="bg1"/>
                </a:solidFill>
                <a:latin typeface="Cambria" panose="02040503050406030204" pitchFamily="18" charset="0"/>
                <a:ea typeface="Cambria" panose="02040503050406030204" pitchFamily="18" charset="0"/>
              </a:rPr>
              <a:t>any</a:t>
            </a:r>
            <a:r>
              <a:rPr lang="el-GR" sz="1800" dirty="0">
                <a:solidFill>
                  <a:schemeClr val="bg1"/>
                </a:solidFill>
                <a:latin typeface="Cambria" panose="02040503050406030204" pitchFamily="18" charset="0"/>
                <a:ea typeface="Cambria" panose="02040503050406030204" pitchFamily="18" charset="0"/>
              </a:rPr>
              <a:t> </a:t>
            </a:r>
            <a:r>
              <a:rPr lang="el-GR" sz="1800" dirty="0" err="1">
                <a:solidFill>
                  <a:schemeClr val="bg1"/>
                </a:solidFill>
                <a:latin typeface="Cambria" panose="02040503050406030204" pitchFamily="18" charset="0"/>
                <a:ea typeface="Cambria" panose="02040503050406030204" pitchFamily="18" charset="0"/>
              </a:rPr>
              <a:t>event</a:t>
            </a:r>
            <a:r>
              <a:rPr lang="el-GR" sz="1800" dirty="0">
                <a:solidFill>
                  <a:schemeClr val="bg1"/>
                </a:solidFill>
                <a:latin typeface="Cambria" panose="02040503050406030204" pitchFamily="18" charset="0"/>
                <a:ea typeface="Cambria" panose="02040503050406030204" pitchFamily="18" charset="0"/>
              </a:rPr>
              <a:t>, </a:t>
            </a:r>
            <a:r>
              <a:rPr lang="el-GR" sz="1800" dirty="0" err="1">
                <a:solidFill>
                  <a:schemeClr val="bg1"/>
                </a:solidFill>
                <a:latin typeface="Cambria" panose="02040503050406030204" pitchFamily="18" charset="0"/>
                <a:ea typeface="Cambria" panose="02040503050406030204" pitchFamily="18" charset="0"/>
              </a:rPr>
              <a:t>within</a:t>
            </a:r>
            <a:r>
              <a:rPr lang="el-GR" sz="1800" dirty="0">
                <a:solidFill>
                  <a:schemeClr val="bg1"/>
                </a:solidFill>
                <a:latin typeface="Cambria" panose="02040503050406030204" pitchFamily="18" charset="0"/>
                <a:ea typeface="Cambria" panose="02040503050406030204" pitchFamily="18" charset="0"/>
              </a:rPr>
              <a:t> 7 </a:t>
            </a:r>
            <a:r>
              <a:rPr lang="el-GR" sz="1800" dirty="0" err="1">
                <a:solidFill>
                  <a:schemeClr val="bg1"/>
                </a:solidFill>
                <a:latin typeface="Cambria" panose="02040503050406030204" pitchFamily="18" charset="0"/>
                <a:ea typeface="Cambria" panose="02040503050406030204" pitchFamily="18" charset="0"/>
              </a:rPr>
              <a:t>days</a:t>
            </a:r>
            <a:r>
              <a:rPr lang="el-GR" sz="1800" dirty="0">
                <a:solidFill>
                  <a:schemeClr val="bg1"/>
                </a:solidFill>
                <a:latin typeface="Cambria" panose="02040503050406030204" pitchFamily="18" charset="0"/>
                <a:ea typeface="Cambria" panose="02040503050406030204" pitchFamily="18" charset="0"/>
              </a:rPr>
              <a:t> of the </a:t>
            </a:r>
            <a:r>
              <a:rPr lang="el-GR" sz="1800" dirty="0" err="1">
                <a:solidFill>
                  <a:schemeClr val="bg1"/>
                </a:solidFill>
                <a:latin typeface="Cambria" panose="02040503050406030204" pitchFamily="18" charset="0"/>
                <a:ea typeface="Cambria" panose="02040503050406030204" pitchFamily="18" charset="0"/>
              </a:rPr>
              <a:t>day</a:t>
            </a:r>
            <a:r>
              <a:rPr lang="el-GR" sz="1800" dirty="0">
                <a:solidFill>
                  <a:schemeClr val="bg1"/>
                </a:solidFill>
                <a:latin typeface="Cambria" panose="02040503050406030204" pitchFamily="18" charset="0"/>
                <a:ea typeface="Cambria" panose="02040503050406030204" pitchFamily="18" charset="0"/>
              </a:rPr>
              <a:t> </a:t>
            </a:r>
            <a:r>
              <a:rPr lang="el-GR" sz="1800" dirty="0" err="1">
                <a:solidFill>
                  <a:schemeClr val="bg1"/>
                </a:solidFill>
                <a:latin typeface="Cambria" panose="02040503050406030204" pitchFamily="18" charset="0"/>
                <a:ea typeface="Cambria" panose="02040503050406030204" pitchFamily="18" charset="0"/>
              </a:rPr>
              <a:t>upon</a:t>
            </a:r>
            <a:r>
              <a:rPr lang="el-GR" sz="1800" dirty="0">
                <a:solidFill>
                  <a:schemeClr val="bg1"/>
                </a:solidFill>
                <a:latin typeface="Cambria" panose="02040503050406030204" pitchFamily="18" charset="0"/>
                <a:ea typeface="Cambria" panose="02040503050406030204" pitchFamily="18" charset="0"/>
              </a:rPr>
              <a:t> </a:t>
            </a:r>
            <a:r>
              <a:rPr lang="el-GR" sz="1800" dirty="0" err="1">
                <a:solidFill>
                  <a:schemeClr val="bg1"/>
                </a:solidFill>
                <a:latin typeface="Cambria" panose="02040503050406030204" pitchFamily="18" charset="0"/>
                <a:ea typeface="Cambria" panose="02040503050406030204" pitchFamily="18" charset="0"/>
              </a:rPr>
              <a:t>which</a:t>
            </a:r>
            <a:r>
              <a:rPr lang="el-GR" sz="1800" dirty="0">
                <a:solidFill>
                  <a:schemeClr val="bg1"/>
                </a:solidFill>
                <a:latin typeface="Cambria" panose="02040503050406030204" pitchFamily="18" charset="0"/>
                <a:ea typeface="Cambria" panose="02040503050406030204" pitchFamily="18" charset="0"/>
              </a:rPr>
              <a:t> the </a:t>
            </a:r>
            <a:r>
              <a:rPr lang="el-GR" sz="1800" dirty="0" err="1">
                <a:solidFill>
                  <a:schemeClr val="bg1"/>
                </a:solidFill>
                <a:latin typeface="Cambria" panose="02040503050406030204" pitchFamily="18" charset="0"/>
                <a:ea typeface="Cambria" panose="02040503050406030204" pitchFamily="18" charset="0"/>
              </a:rPr>
              <a:t>defendant</a:t>
            </a:r>
            <a:r>
              <a:rPr lang="el-GR" sz="1800" dirty="0">
                <a:solidFill>
                  <a:schemeClr val="bg1"/>
                </a:solidFill>
                <a:latin typeface="Cambria" panose="02040503050406030204" pitchFamily="18" charset="0"/>
                <a:ea typeface="Cambria" panose="02040503050406030204" pitchFamily="18" charset="0"/>
              </a:rPr>
              <a:t> </a:t>
            </a:r>
            <a:r>
              <a:rPr lang="el-GR" sz="1800" dirty="0" err="1">
                <a:solidFill>
                  <a:schemeClr val="bg1"/>
                </a:solidFill>
                <a:latin typeface="Cambria" panose="02040503050406030204" pitchFamily="18" charset="0"/>
                <a:ea typeface="Cambria" panose="02040503050406030204" pitchFamily="18" charset="0"/>
              </a:rPr>
              <a:t>received</a:t>
            </a:r>
            <a:r>
              <a:rPr lang="el-GR" sz="1800" dirty="0">
                <a:solidFill>
                  <a:schemeClr val="bg1"/>
                </a:solidFill>
                <a:latin typeface="Cambria" panose="02040503050406030204" pitchFamily="18" charset="0"/>
                <a:ea typeface="Cambria" panose="02040503050406030204" pitchFamily="18" charset="0"/>
              </a:rPr>
              <a:t> </a:t>
            </a:r>
            <a:r>
              <a:rPr lang="el-GR" sz="1800" dirty="0" err="1">
                <a:solidFill>
                  <a:schemeClr val="bg1"/>
                </a:solidFill>
                <a:latin typeface="Cambria" panose="02040503050406030204" pitchFamily="18" charset="0"/>
                <a:ea typeface="Cambria" panose="02040503050406030204" pitchFamily="18" charset="0"/>
              </a:rPr>
              <a:t>it</a:t>
            </a:r>
            <a:r>
              <a:rPr lang="el-GR" sz="1800" dirty="0">
                <a:solidFill>
                  <a:schemeClr val="bg1"/>
                </a:solidFill>
                <a:latin typeface="Cambria" panose="02040503050406030204" pitchFamily="18" charset="0"/>
                <a:ea typeface="Cambria" panose="02040503050406030204" pitchFamily="18" charset="0"/>
              </a:rPr>
              <a:t>.» </a:t>
            </a:r>
          </a:p>
          <a:p>
            <a:pPr defTabSz="457200">
              <a:spcBef>
                <a:spcPct val="20000"/>
              </a:spcBef>
              <a:spcAft>
                <a:spcPts val="600"/>
              </a:spcAft>
              <a:buClr>
                <a:schemeClr val="accent1">
                  <a:lumMod val="75000"/>
                </a:schemeClr>
              </a:buClr>
              <a:buSzPct val="145000"/>
            </a:pPr>
            <a:r>
              <a:rPr lang="el-GR" sz="1800" dirty="0">
                <a:solidFill>
                  <a:schemeClr val="bg1"/>
                </a:solidFill>
                <a:latin typeface="Cambria" panose="02040503050406030204" pitchFamily="18" charset="0"/>
                <a:ea typeface="Cambria" panose="02040503050406030204" pitchFamily="18" charset="0"/>
              </a:rPr>
              <a:t>Η κυπριακή παράγραφος θέτει ως προϋπόθεση αποστολής στον προτεινόμενο εναγόμενο τα δύο αντίγραφα επιστολής απαίτησης -- την επαρκή ύπαρξη πληροφοριών οι οποίες να τεκμηριώνουν ρεαλιστική απαίτηση, ανεξαρτήτως αν ο απαιτητής είναι σε θέση να τοποθετηθεί λεπτομερώς σε ζητήματα που αφορούν στο ύψος της αποζημίωσης. Τέτοια προϋπόθεση απουσιάζει από το αγγλικό κείμενο.)</a:t>
            </a:r>
          </a:p>
        </p:txBody>
      </p:sp>
    </p:spTree>
    <p:extLst>
      <p:ext uri="{BB962C8B-B14F-4D97-AF65-F5344CB8AC3E}">
        <p14:creationId xmlns:p14="http://schemas.microsoft.com/office/powerpoint/2010/main" val="199361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CA554CF2-8CED-8FF1-2764-ADF6D1A971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651" y="175867"/>
            <a:ext cx="1712208" cy="1077201"/>
          </a:xfrm>
          <a:prstGeom prst="rect">
            <a:avLst/>
          </a:prstGeom>
        </p:spPr>
      </p:pic>
      <p:pic>
        <p:nvPicPr>
          <p:cNvPr id="8" name="Picture 7" descr="A picture containing building, outdoor&#10;&#10;Description automatically generated">
            <a:extLst>
              <a:ext uri="{FF2B5EF4-FFF2-40B4-BE49-F238E27FC236}">
                <a16:creationId xmlns:a16="http://schemas.microsoft.com/office/drawing/2014/main" id="{E207D06E-51BE-77BE-5B37-152A5825BBEB}"/>
              </a:ext>
            </a:extLst>
          </p:cNvPr>
          <p:cNvPicPr>
            <a:picLocks noChangeAspect="1"/>
          </p:cNvPicPr>
          <p:nvPr/>
        </p:nvPicPr>
        <p:blipFill rotWithShape="1">
          <a:blip r:embed="rId3">
            <a:extLst>
              <a:ext uri="{28A0092B-C50C-407E-A947-70E740481C1C}">
                <a14:useLocalDpi xmlns:a14="http://schemas.microsoft.com/office/drawing/2010/main" val="0"/>
              </a:ext>
            </a:extLst>
          </a:blip>
          <a:srcRect l="686" t="3981" r="591" b="43454"/>
          <a:stretch/>
        </p:blipFill>
        <p:spPr>
          <a:xfrm>
            <a:off x="4162569" y="1"/>
            <a:ext cx="8029433" cy="6413016"/>
          </a:xfrm>
          <a:prstGeom prst="rect">
            <a:avLst/>
          </a:prstGeom>
        </p:spPr>
      </p:pic>
      <p:sp>
        <p:nvSpPr>
          <p:cNvPr id="9" name="Rectangle 8">
            <a:extLst>
              <a:ext uri="{FF2B5EF4-FFF2-40B4-BE49-F238E27FC236}">
                <a16:creationId xmlns:a16="http://schemas.microsoft.com/office/drawing/2014/main" id="{C2F18C14-1995-D4F4-1BAB-E4764B76A49C}"/>
              </a:ext>
            </a:extLst>
          </p:cNvPr>
          <p:cNvSpPr/>
          <p:nvPr/>
        </p:nvSpPr>
        <p:spPr>
          <a:xfrm>
            <a:off x="4162569" y="0"/>
            <a:ext cx="8029431" cy="6413016"/>
          </a:xfrm>
          <a:prstGeom prst="rect">
            <a:avLst/>
          </a:prstGeom>
          <a:solidFill>
            <a:schemeClr val="accent1">
              <a:lumMod val="50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Google Shape;94;p13">
            <a:extLst>
              <a:ext uri="{FF2B5EF4-FFF2-40B4-BE49-F238E27FC236}">
                <a16:creationId xmlns:a16="http://schemas.microsoft.com/office/drawing/2014/main" id="{AB3B64AA-F8C4-8263-540F-1DC9AB687A0F}"/>
              </a:ext>
            </a:extLst>
          </p:cNvPr>
          <p:cNvSpPr txBox="1">
            <a:spLocks/>
          </p:cNvSpPr>
          <p:nvPr/>
        </p:nvSpPr>
        <p:spPr>
          <a:xfrm>
            <a:off x="4749831" y="522081"/>
            <a:ext cx="6854905" cy="5509038"/>
          </a:xfrm>
          <a:prstGeom prst="rect">
            <a:avLst/>
          </a:prstGeom>
        </p:spPr>
        <p:txBody>
          <a:bodyPr spcFirstLastPara="1"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457200">
              <a:spcBef>
                <a:spcPct val="20000"/>
              </a:spcBef>
              <a:spcAft>
                <a:spcPts val="600"/>
              </a:spcAft>
              <a:buClr>
                <a:schemeClr val="accent1">
                  <a:lumMod val="75000"/>
                </a:schemeClr>
              </a:buClr>
              <a:buSzPct val="145000"/>
            </a:pPr>
            <a:r>
              <a:rPr lang="el-GR" sz="1800" dirty="0">
                <a:solidFill>
                  <a:schemeClr val="bg1"/>
                </a:solidFill>
                <a:latin typeface="Cambria" panose="02040503050406030204" pitchFamily="18" charset="0"/>
                <a:ea typeface="Cambria" panose="02040503050406030204" pitchFamily="18" charset="0"/>
              </a:rPr>
              <a:t>Όταν ο ασφαλιστής είναι γνωστός στον απαιτητή, η επιστολή απαίτησης δύναται να διαβιβασθεί απευθείας προς τον ασφαλιστή μαζί με συνοδευτική επιστολή με την οποία ζητείται η θέση των ασφαλιστών.</a:t>
            </a:r>
          </a:p>
          <a:p>
            <a:pPr defTabSz="457200">
              <a:spcBef>
                <a:spcPct val="20000"/>
              </a:spcBef>
              <a:spcAft>
                <a:spcPts val="600"/>
              </a:spcAft>
              <a:buClr>
                <a:schemeClr val="accent1">
                  <a:lumMod val="75000"/>
                </a:schemeClr>
              </a:buClr>
              <a:buSzPct val="145000"/>
            </a:pPr>
            <a:endParaRPr lang="el-GR" sz="1800" dirty="0">
              <a:solidFill>
                <a:schemeClr val="bg1"/>
              </a:solidFill>
              <a:latin typeface="Cambria" panose="02040503050406030204" pitchFamily="18" charset="0"/>
              <a:ea typeface="Cambria" panose="02040503050406030204" pitchFamily="18" charset="0"/>
            </a:endParaRPr>
          </a:p>
          <a:p>
            <a:pPr defTabSz="457200">
              <a:spcBef>
                <a:spcPct val="20000"/>
              </a:spcBef>
              <a:spcAft>
                <a:spcPts val="600"/>
              </a:spcAft>
              <a:buClr>
                <a:schemeClr val="accent1">
                  <a:lumMod val="75000"/>
                </a:schemeClr>
              </a:buClr>
              <a:buSzPct val="145000"/>
            </a:pPr>
            <a:r>
              <a:rPr lang="el-GR" sz="1800" dirty="0">
                <a:solidFill>
                  <a:schemeClr val="bg1"/>
                </a:solidFill>
                <a:latin typeface="Cambria" panose="02040503050406030204" pitchFamily="18" charset="0"/>
                <a:ea typeface="Cambria" panose="02040503050406030204" pitchFamily="18" charset="0"/>
              </a:rPr>
              <a:t>Ο Απαιτητής οφείλει να δίδει επαρκείς πληροφορίες προκειμένου ο ασφαλιστής/δικηγόρος του Εναγόμενου </a:t>
            </a:r>
            <a:r>
              <a:rPr lang="el-GR" sz="1800" u="sng" dirty="0">
                <a:solidFill>
                  <a:schemeClr val="bg1"/>
                </a:solidFill>
                <a:latin typeface="Cambria" panose="02040503050406030204" pitchFamily="18" charset="0"/>
                <a:ea typeface="Cambria" panose="02040503050406030204" pitchFamily="18" charset="0"/>
              </a:rPr>
              <a:t>να ξεκινήσει έρευνα </a:t>
            </a:r>
            <a:r>
              <a:rPr lang="el-GR" sz="1800" dirty="0">
                <a:solidFill>
                  <a:schemeClr val="bg1"/>
                </a:solidFill>
                <a:latin typeface="Cambria" panose="02040503050406030204" pitchFamily="18" charset="0"/>
                <a:ea typeface="Cambria" panose="02040503050406030204" pitchFamily="18" charset="0"/>
              </a:rPr>
              <a:t>και να προβεί σε αδρή εκτίμηση της απαίτησης.  Πρόκειται για μια πρόνοια η οποία μεταξύ άλλων θα δίνει την ευκαιρία στον ασφαλιστή να αξιολογήσει έγκαιρα και με σχετική ασφάλεια το ύψος της απαίτησης. Επίσης δεικνύει και την κατεύθυνση που δίνουν οι θεσμοί για διαφάνεια σε σχέση με την απαίτηση. </a:t>
            </a:r>
          </a:p>
        </p:txBody>
      </p:sp>
    </p:spTree>
    <p:extLst>
      <p:ext uri="{BB962C8B-B14F-4D97-AF65-F5344CB8AC3E}">
        <p14:creationId xmlns:p14="http://schemas.microsoft.com/office/powerpoint/2010/main" val="223338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CA554CF2-8CED-8FF1-2764-ADF6D1A971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651" y="175867"/>
            <a:ext cx="1712208" cy="1077201"/>
          </a:xfrm>
          <a:prstGeom prst="rect">
            <a:avLst/>
          </a:prstGeom>
        </p:spPr>
      </p:pic>
      <p:pic>
        <p:nvPicPr>
          <p:cNvPr id="8" name="Picture 7" descr="A picture containing building, outdoor&#10;&#10;Description automatically generated">
            <a:extLst>
              <a:ext uri="{FF2B5EF4-FFF2-40B4-BE49-F238E27FC236}">
                <a16:creationId xmlns:a16="http://schemas.microsoft.com/office/drawing/2014/main" id="{E207D06E-51BE-77BE-5B37-152A5825BBEB}"/>
              </a:ext>
            </a:extLst>
          </p:cNvPr>
          <p:cNvPicPr>
            <a:picLocks noChangeAspect="1"/>
          </p:cNvPicPr>
          <p:nvPr/>
        </p:nvPicPr>
        <p:blipFill rotWithShape="1">
          <a:blip r:embed="rId3">
            <a:extLst>
              <a:ext uri="{28A0092B-C50C-407E-A947-70E740481C1C}">
                <a14:useLocalDpi xmlns:a14="http://schemas.microsoft.com/office/drawing/2010/main" val="0"/>
              </a:ext>
            </a:extLst>
          </a:blip>
          <a:srcRect l="686" t="3981" r="591" b="43454"/>
          <a:stretch/>
        </p:blipFill>
        <p:spPr>
          <a:xfrm>
            <a:off x="4162569" y="1"/>
            <a:ext cx="8029433" cy="6413016"/>
          </a:xfrm>
          <a:prstGeom prst="rect">
            <a:avLst/>
          </a:prstGeom>
        </p:spPr>
      </p:pic>
      <p:sp>
        <p:nvSpPr>
          <p:cNvPr id="9" name="Rectangle 8">
            <a:extLst>
              <a:ext uri="{FF2B5EF4-FFF2-40B4-BE49-F238E27FC236}">
                <a16:creationId xmlns:a16="http://schemas.microsoft.com/office/drawing/2014/main" id="{C2F18C14-1995-D4F4-1BAB-E4764B76A49C}"/>
              </a:ext>
            </a:extLst>
          </p:cNvPr>
          <p:cNvSpPr/>
          <p:nvPr/>
        </p:nvSpPr>
        <p:spPr>
          <a:xfrm>
            <a:off x="4162569" y="0"/>
            <a:ext cx="8029431" cy="6413016"/>
          </a:xfrm>
          <a:prstGeom prst="rect">
            <a:avLst/>
          </a:prstGeom>
          <a:solidFill>
            <a:schemeClr val="accent1">
              <a:lumMod val="50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Google Shape;94;p13">
            <a:extLst>
              <a:ext uri="{FF2B5EF4-FFF2-40B4-BE49-F238E27FC236}">
                <a16:creationId xmlns:a16="http://schemas.microsoft.com/office/drawing/2014/main" id="{AB3B64AA-F8C4-8263-540F-1DC9AB687A0F}"/>
              </a:ext>
            </a:extLst>
          </p:cNvPr>
          <p:cNvSpPr txBox="1">
            <a:spLocks/>
          </p:cNvSpPr>
          <p:nvPr/>
        </p:nvSpPr>
        <p:spPr>
          <a:xfrm>
            <a:off x="4705351" y="522081"/>
            <a:ext cx="6899386" cy="5509038"/>
          </a:xfrm>
          <a:prstGeom prst="rect">
            <a:avLst/>
          </a:prstGeom>
        </p:spPr>
        <p:txBody>
          <a:bodyPr spcFirstLastPara="1"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457200">
              <a:spcBef>
                <a:spcPct val="20000"/>
              </a:spcBef>
              <a:spcAft>
                <a:spcPts val="600"/>
              </a:spcAft>
              <a:buClr>
                <a:schemeClr val="accent1">
                  <a:lumMod val="75000"/>
                </a:schemeClr>
              </a:buClr>
              <a:buSzPct val="145000"/>
              <a:buNone/>
            </a:pPr>
            <a:br>
              <a:rPr lang="el-GR" sz="2000" dirty="0">
                <a:solidFill>
                  <a:schemeClr val="bg1"/>
                </a:solidFill>
                <a:latin typeface="Cambria" panose="02040503050406030204" pitchFamily="18" charset="0"/>
                <a:ea typeface="Cambria" panose="02040503050406030204" pitchFamily="18" charset="0"/>
              </a:rPr>
            </a:br>
            <a:r>
              <a:rPr lang="en-GB" sz="2000" dirty="0">
                <a:solidFill>
                  <a:schemeClr val="bg1"/>
                </a:solidFill>
                <a:latin typeface="Cambria" panose="02040503050406030204" pitchFamily="18" charset="0"/>
                <a:ea typeface="Cambria" panose="02040503050406030204" pitchFamily="18" charset="0"/>
              </a:rPr>
              <a:t>3. </a:t>
            </a:r>
            <a:r>
              <a:rPr lang="el-GR" sz="2000" dirty="0">
                <a:solidFill>
                  <a:schemeClr val="bg1"/>
                </a:solidFill>
                <a:latin typeface="Cambria" panose="02040503050406030204" pitchFamily="18" charset="0"/>
                <a:ea typeface="Cambria" panose="02040503050406030204" pitchFamily="18" charset="0"/>
              </a:rPr>
              <a:t>Αποκάλυψη πριν την έναρξη της διαδικασίας</a:t>
            </a:r>
            <a:br>
              <a:rPr lang="el-GR" sz="2000" dirty="0">
                <a:solidFill>
                  <a:schemeClr val="bg1"/>
                </a:solidFill>
                <a:latin typeface="Cambria" panose="02040503050406030204" pitchFamily="18" charset="0"/>
                <a:ea typeface="Cambria" panose="02040503050406030204" pitchFamily="18" charset="0"/>
              </a:rPr>
            </a:br>
            <a:r>
              <a:rPr lang="el-GR" sz="2000" dirty="0" err="1">
                <a:solidFill>
                  <a:schemeClr val="bg1"/>
                </a:solidFill>
                <a:latin typeface="Cambria" panose="02040503050406030204" pitchFamily="18" charset="0"/>
                <a:ea typeface="Cambria" panose="02040503050406030204" pitchFamily="18" charset="0"/>
              </a:rPr>
              <a:t>Pre</a:t>
            </a:r>
            <a:r>
              <a:rPr lang="el-GR" sz="2000" dirty="0">
                <a:solidFill>
                  <a:schemeClr val="bg1"/>
                </a:solidFill>
                <a:latin typeface="Cambria" panose="02040503050406030204" pitchFamily="18" charset="0"/>
                <a:ea typeface="Cambria" panose="02040503050406030204" pitchFamily="18" charset="0"/>
              </a:rPr>
              <a:t> </a:t>
            </a:r>
            <a:r>
              <a:rPr lang="el-GR" sz="2000" dirty="0" err="1">
                <a:solidFill>
                  <a:schemeClr val="bg1"/>
                </a:solidFill>
                <a:latin typeface="Cambria" panose="02040503050406030204" pitchFamily="18" charset="0"/>
                <a:ea typeface="Cambria" panose="02040503050406030204" pitchFamily="18" charset="0"/>
              </a:rPr>
              <a:t>action</a:t>
            </a:r>
            <a:r>
              <a:rPr lang="el-GR" sz="2000" dirty="0">
                <a:solidFill>
                  <a:schemeClr val="bg1"/>
                </a:solidFill>
                <a:latin typeface="Cambria" panose="02040503050406030204" pitchFamily="18" charset="0"/>
                <a:ea typeface="Cambria" panose="02040503050406030204" pitchFamily="18" charset="0"/>
              </a:rPr>
              <a:t> </a:t>
            </a:r>
            <a:r>
              <a:rPr lang="el-GR" sz="2000" dirty="0" err="1">
                <a:solidFill>
                  <a:schemeClr val="bg1"/>
                </a:solidFill>
                <a:latin typeface="Cambria" panose="02040503050406030204" pitchFamily="18" charset="0"/>
                <a:ea typeface="Cambria" panose="02040503050406030204" pitchFamily="18" charset="0"/>
              </a:rPr>
              <a:t>disclosure</a:t>
            </a:r>
            <a:br>
              <a:rPr lang="el-GR" sz="2000" dirty="0">
                <a:solidFill>
                  <a:schemeClr val="bg1"/>
                </a:solidFill>
                <a:latin typeface="Cambria" panose="02040503050406030204" pitchFamily="18" charset="0"/>
                <a:ea typeface="Cambria" panose="02040503050406030204" pitchFamily="18" charset="0"/>
              </a:rPr>
            </a:br>
            <a:r>
              <a:rPr lang="el-GR" sz="2000" dirty="0">
                <a:solidFill>
                  <a:schemeClr val="bg1"/>
                </a:solidFill>
                <a:latin typeface="Cambria" panose="02040503050406030204" pitchFamily="18" charset="0"/>
                <a:ea typeface="Cambria" panose="02040503050406030204" pitchFamily="18" charset="0"/>
              </a:rPr>
              <a:t>4 (7) &amp; 31 (7)</a:t>
            </a:r>
            <a:br>
              <a:rPr lang="el-GR" sz="2000" dirty="0">
                <a:solidFill>
                  <a:schemeClr val="bg1"/>
                </a:solidFill>
                <a:latin typeface="Cambria" panose="02040503050406030204" pitchFamily="18" charset="0"/>
                <a:ea typeface="Cambria" panose="02040503050406030204" pitchFamily="18" charset="0"/>
              </a:rPr>
            </a:br>
            <a:endParaRPr lang="el-GR" sz="2000" b="1"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928385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CA554CF2-8CED-8FF1-2764-ADF6D1A971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651" y="175867"/>
            <a:ext cx="1712208" cy="1077201"/>
          </a:xfrm>
          <a:prstGeom prst="rect">
            <a:avLst/>
          </a:prstGeom>
        </p:spPr>
      </p:pic>
      <p:pic>
        <p:nvPicPr>
          <p:cNvPr id="8" name="Picture 7" descr="A picture containing building, outdoor&#10;&#10;Description automatically generated">
            <a:extLst>
              <a:ext uri="{FF2B5EF4-FFF2-40B4-BE49-F238E27FC236}">
                <a16:creationId xmlns:a16="http://schemas.microsoft.com/office/drawing/2014/main" id="{E207D06E-51BE-77BE-5B37-152A5825BBEB}"/>
              </a:ext>
            </a:extLst>
          </p:cNvPr>
          <p:cNvPicPr>
            <a:picLocks noChangeAspect="1"/>
          </p:cNvPicPr>
          <p:nvPr/>
        </p:nvPicPr>
        <p:blipFill rotWithShape="1">
          <a:blip r:embed="rId3">
            <a:extLst>
              <a:ext uri="{28A0092B-C50C-407E-A947-70E740481C1C}">
                <a14:useLocalDpi xmlns:a14="http://schemas.microsoft.com/office/drawing/2010/main" val="0"/>
              </a:ext>
            </a:extLst>
          </a:blip>
          <a:srcRect l="686" t="3981" r="591" b="43454"/>
          <a:stretch/>
        </p:blipFill>
        <p:spPr>
          <a:xfrm>
            <a:off x="4162569" y="1"/>
            <a:ext cx="8029433" cy="6413016"/>
          </a:xfrm>
          <a:prstGeom prst="rect">
            <a:avLst/>
          </a:prstGeom>
        </p:spPr>
      </p:pic>
      <p:sp>
        <p:nvSpPr>
          <p:cNvPr id="9" name="Rectangle 8">
            <a:extLst>
              <a:ext uri="{FF2B5EF4-FFF2-40B4-BE49-F238E27FC236}">
                <a16:creationId xmlns:a16="http://schemas.microsoft.com/office/drawing/2014/main" id="{C2F18C14-1995-D4F4-1BAB-E4764B76A49C}"/>
              </a:ext>
            </a:extLst>
          </p:cNvPr>
          <p:cNvSpPr/>
          <p:nvPr/>
        </p:nvSpPr>
        <p:spPr>
          <a:xfrm>
            <a:off x="4162569" y="0"/>
            <a:ext cx="8029431" cy="6413016"/>
          </a:xfrm>
          <a:prstGeom prst="rect">
            <a:avLst/>
          </a:prstGeom>
          <a:solidFill>
            <a:schemeClr val="accent1">
              <a:lumMod val="50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Google Shape;94;p13">
            <a:extLst>
              <a:ext uri="{FF2B5EF4-FFF2-40B4-BE49-F238E27FC236}">
                <a16:creationId xmlns:a16="http://schemas.microsoft.com/office/drawing/2014/main" id="{AB3B64AA-F8C4-8263-540F-1DC9AB687A0F}"/>
              </a:ext>
            </a:extLst>
          </p:cNvPr>
          <p:cNvSpPr txBox="1">
            <a:spLocks/>
          </p:cNvSpPr>
          <p:nvPr/>
        </p:nvSpPr>
        <p:spPr>
          <a:xfrm>
            <a:off x="4749831" y="522081"/>
            <a:ext cx="6854905" cy="5509038"/>
          </a:xfrm>
          <a:prstGeom prst="rect">
            <a:avLst/>
          </a:prstGeom>
        </p:spPr>
        <p:txBody>
          <a:bodyPr spcFirstLastPara="1"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457200">
              <a:spcBef>
                <a:spcPct val="20000"/>
              </a:spcBef>
              <a:spcAft>
                <a:spcPts val="600"/>
              </a:spcAft>
              <a:buClr>
                <a:schemeClr val="accent1">
                  <a:lumMod val="75000"/>
                </a:schemeClr>
              </a:buClr>
              <a:buSzPct val="145000"/>
            </a:pPr>
            <a:r>
              <a:rPr lang="el-GR" sz="1800" dirty="0">
                <a:solidFill>
                  <a:schemeClr val="bg1"/>
                </a:solidFill>
                <a:latin typeface="Cambria" panose="02040503050406030204" pitchFamily="18" charset="0"/>
                <a:ea typeface="Cambria" panose="02040503050406030204" pitchFamily="18" charset="0"/>
              </a:rPr>
              <a:t>Όταν ο απαιτητής ζητεί από τον προτεινόμενο εναγόμενο να αποκαλύψει έγγραφα οφείλει, όπου είναι δυνατόν, να προσδιορίσει τα συγκεκριμένα έγγραφα ή κατηγορίες εγγράφων τα οποία θεωρεί σχετικά με τα ζητήματα μεταξύ των μερών και τα οποία το δικαστήριο ενδεχομένως να διέτασσε όπως αποκαλυφθούν είτε κατόπιν αίτησης για </a:t>
            </a:r>
            <a:r>
              <a:rPr lang="el-GR" sz="1800" dirty="0" err="1">
                <a:solidFill>
                  <a:schemeClr val="bg1"/>
                </a:solidFill>
                <a:latin typeface="Cambria" panose="02040503050406030204" pitchFamily="18" charset="0"/>
                <a:ea typeface="Cambria" panose="02040503050406030204" pitchFamily="18" charset="0"/>
              </a:rPr>
              <a:t>προδικαστηριακή</a:t>
            </a:r>
            <a:r>
              <a:rPr lang="el-GR" sz="1800" dirty="0">
                <a:solidFill>
                  <a:schemeClr val="bg1"/>
                </a:solidFill>
                <a:latin typeface="Cambria" panose="02040503050406030204" pitchFamily="18" charset="0"/>
                <a:ea typeface="Cambria" panose="02040503050406030204" pitchFamily="18" charset="0"/>
              </a:rPr>
              <a:t> αποκάλυψη είτε στο πλαίσιο αποκάλυψης κατά τη διάρκεια της δικαστικής διαδικασίας. (πρόκειται για μια ακόμη περίπτωση πλήρους δανεισμού από το αγγλικό κείμενο –άρθρο 6.5). </a:t>
            </a:r>
          </a:p>
        </p:txBody>
      </p:sp>
    </p:spTree>
    <p:extLst>
      <p:ext uri="{BB962C8B-B14F-4D97-AF65-F5344CB8AC3E}">
        <p14:creationId xmlns:p14="http://schemas.microsoft.com/office/powerpoint/2010/main" val="2174600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CA554CF2-8CED-8FF1-2764-ADF6D1A971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651" y="175867"/>
            <a:ext cx="1712208" cy="1077201"/>
          </a:xfrm>
          <a:prstGeom prst="rect">
            <a:avLst/>
          </a:prstGeom>
        </p:spPr>
      </p:pic>
      <p:pic>
        <p:nvPicPr>
          <p:cNvPr id="8" name="Picture 7" descr="A picture containing building, outdoor&#10;&#10;Description automatically generated">
            <a:extLst>
              <a:ext uri="{FF2B5EF4-FFF2-40B4-BE49-F238E27FC236}">
                <a16:creationId xmlns:a16="http://schemas.microsoft.com/office/drawing/2014/main" id="{E207D06E-51BE-77BE-5B37-152A5825BBEB}"/>
              </a:ext>
            </a:extLst>
          </p:cNvPr>
          <p:cNvPicPr>
            <a:picLocks noChangeAspect="1"/>
          </p:cNvPicPr>
          <p:nvPr/>
        </p:nvPicPr>
        <p:blipFill rotWithShape="1">
          <a:blip r:embed="rId3">
            <a:extLst>
              <a:ext uri="{28A0092B-C50C-407E-A947-70E740481C1C}">
                <a14:useLocalDpi xmlns:a14="http://schemas.microsoft.com/office/drawing/2010/main" val="0"/>
              </a:ext>
            </a:extLst>
          </a:blip>
          <a:srcRect l="686" t="3981" r="591" b="43454"/>
          <a:stretch/>
        </p:blipFill>
        <p:spPr>
          <a:xfrm>
            <a:off x="4162569" y="1"/>
            <a:ext cx="8029433" cy="6413016"/>
          </a:xfrm>
          <a:prstGeom prst="rect">
            <a:avLst/>
          </a:prstGeom>
        </p:spPr>
      </p:pic>
      <p:sp>
        <p:nvSpPr>
          <p:cNvPr id="9" name="Rectangle 8">
            <a:extLst>
              <a:ext uri="{FF2B5EF4-FFF2-40B4-BE49-F238E27FC236}">
                <a16:creationId xmlns:a16="http://schemas.microsoft.com/office/drawing/2014/main" id="{C2F18C14-1995-D4F4-1BAB-E4764B76A49C}"/>
              </a:ext>
            </a:extLst>
          </p:cNvPr>
          <p:cNvSpPr/>
          <p:nvPr/>
        </p:nvSpPr>
        <p:spPr>
          <a:xfrm>
            <a:off x="4162569" y="0"/>
            <a:ext cx="8029431" cy="6413016"/>
          </a:xfrm>
          <a:prstGeom prst="rect">
            <a:avLst/>
          </a:prstGeom>
          <a:solidFill>
            <a:schemeClr val="accent1">
              <a:lumMod val="50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Google Shape;94;p13">
            <a:extLst>
              <a:ext uri="{FF2B5EF4-FFF2-40B4-BE49-F238E27FC236}">
                <a16:creationId xmlns:a16="http://schemas.microsoft.com/office/drawing/2014/main" id="{AB3B64AA-F8C4-8263-540F-1DC9AB687A0F}"/>
              </a:ext>
            </a:extLst>
          </p:cNvPr>
          <p:cNvSpPr txBox="1">
            <a:spLocks/>
          </p:cNvSpPr>
          <p:nvPr/>
        </p:nvSpPr>
        <p:spPr>
          <a:xfrm>
            <a:off x="4714875" y="522081"/>
            <a:ext cx="7058025" cy="5509038"/>
          </a:xfrm>
          <a:prstGeom prst="rect">
            <a:avLst/>
          </a:prstGeom>
        </p:spPr>
        <p:txBody>
          <a:bodyPr spcFirstLastPara="1"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spcBef>
                <a:spcPct val="20000"/>
              </a:spcBef>
              <a:spcAft>
                <a:spcPts val="600"/>
              </a:spcAft>
              <a:buClr>
                <a:schemeClr val="accent1">
                  <a:lumMod val="75000"/>
                </a:schemeClr>
              </a:buClr>
              <a:buSzPct val="145000"/>
              <a:buNone/>
            </a:pPr>
            <a:r>
              <a:rPr lang="el-GR" sz="1400" dirty="0">
                <a:solidFill>
                  <a:schemeClr val="bg1"/>
                </a:solidFill>
                <a:latin typeface="Cambria" panose="02040503050406030204" pitchFamily="18" charset="0"/>
                <a:ea typeface="Cambria" panose="02040503050406030204" pitchFamily="18" charset="0"/>
              </a:rPr>
              <a:t>31.7 Ειδική Αποκάλυψη πριν από την έναρξη της διαδικασίας</a:t>
            </a:r>
          </a:p>
          <a:p>
            <a:pPr marL="0" indent="0" defTabSz="457200">
              <a:spcBef>
                <a:spcPct val="20000"/>
              </a:spcBef>
              <a:spcAft>
                <a:spcPts val="600"/>
              </a:spcAft>
              <a:buClr>
                <a:schemeClr val="accent1">
                  <a:lumMod val="75000"/>
                </a:schemeClr>
              </a:buClr>
              <a:buSzPct val="145000"/>
              <a:buNone/>
            </a:pPr>
            <a:r>
              <a:rPr lang="el-GR" sz="1400" dirty="0">
                <a:solidFill>
                  <a:schemeClr val="bg1"/>
                </a:solidFill>
                <a:latin typeface="Cambria" panose="02040503050406030204" pitchFamily="18" charset="0"/>
                <a:ea typeface="Cambria" panose="02040503050406030204" pitchFamily="18" charset="0"/>
              </a:rPr>
              <a:t>(1) Ο παρών κανονισμός εφαρμόζεται όταν καταχωρίζεται αίτηση στο δικαστήριο για αποκάλυψη πριν από την έναρξη της δικαστικής διαδικασίας.</a:t>
            </a:r>
          </a:p>
          <a:p>
            <a:pPr marL="0" indent="0" defTabSz="457200">
              <a:spcBef>
                <a:spcPct val="20000"/>
              </a:spcBef>
              <a:spcAft>
                <a:spcPts val="600"/>
              </a:spcAft>
              <a:buClr>
                <a:schemeClr val="accent1">
                  <a:lumMod val="75000"/>
                </a:schemeClr>
              </a:buClr>
              <a:buSzPct val="145000"/>
              <a:buNone/>
            </a:pPr>
            <a:r>
              <a:rPr lang="el-GR" sz="1400" dirty="0">
                <a:solidFill>
                  <a:schemeClr val="bg1"/>
                </a:solidFill>
                <a:latin typeface="Cambria" panose="02040503050406030204" pitchFamily="18" charset="0"/>
                <a:ea typeface="Cambria" panose="02040503050406030204" pitchFamily="18" charset="0"/>
              </a:rPr>
              <a:t>(2) Η αίτηση πρέπει να υποστηρίζεται από μαρτυρία που να περιλαμβάνει: </a:t>
            </a:r>
          </a:p>
          <a:p>
            <a:pPr marL="0" indent="0" defTabSz="457200">
              <a:spcBef>
                <a:spcPct val="20000"/>
              </a:spcBef>
              <a:spcAft>
                <a:spcPts val="600"/>
              </a:spcAft>
              <a:buClr>
                <a:schemeClr val="accent1">
                  <a:lumMod val="75000"/>
                </a:schemeClr>
              </a:buClr>
              <a:buSzPct val="145000"/>
              <a:buNone/>
            </a:pPr>
            <a:r>
              <a:rPr lang="el-GR" sz="1400" dirty="0">
                <a:solidFill>
                  <a:schemeClr val="bg1"/>
                </a:solidFill>
                <a:latin typeface="Cambria" panose="02040503050406030204" pitchFamily="18" charset="0"/>
                <a:ea typeface="Cambria" panose="02040503050406030204" pitchFamily="18" charset="0"/>
              </a:rPr>
              <a:t>(α) περιγραφή κάθε ζητούμενου εγγράφου η οποία είναι επαρκής για να το προσδιορίσει, ή περιγραφή με επαρκείς λεπτομέρειες (περιλαμβανομένου του υπό εξέταση αντικειμένου) περιορισμένης και ειδικής ζητούμενης κατηγορίας εγγράφων, τα οποία εύλογα πιστεύεται ότι υπάρχουν· </a:t>
            </a:r>
          </a:p>
          <a:p>
            <a:pPr marL="0" indent="0" defTabSz="457200">
              <a:spcBef>
                <a:spcPct val="20000"/>
              </a:spcBef>
              <a:spcAft>
                <a:spcPts val="600"/>
              </a:spcAft>
              <a:buClr>
                <a:schemeClr val="accent1">
                  <a:lumMod val="75000"/>
                </a:schemeClr>
              </a:buClr>
              <a:buSzPct val="145000"/>
              <a:buNone/>
            </a:pPr>
            <a:r>
              <a:rPr lang="el-GR" sz="1400" dirty="0">
                <a:solidFill>
                  <a:schemeClr val="bg1"/>
                </a:solidFill>
                <a:latin typeface="Cambria" panose="02040503050406030204" pitchFamily="18" charset="0"/>
                <a:ea typeface="Cambria" panose="02040503050406030204" pitchFamily="18" charset="0"/>
              </a:rPr>
              <a:t>(β) δήλωση η οποία να αναφέρει πώς το ζητούμενο έγγραφο ή κατηγορία εγγράφων σχετίζεται με τα ζητήματα και είναι ουσιώδης για την έκβαση της επακόλουθης δικαστικής διαδικασίας· και</a:t>
            </a:r>
          </a:p>
          <a:p>
            <a:pPr marL="0" indent="0" defTabSz="457200">
              <a:spcBef>
                <a:spcPct val="20000"/>
              </a:spcBef>
              <a:spcAft>
                <a:spcPts val="600"/>
              </a:spcAft>
              <a:buClr>
                <a:schemeClr val="accent1">
                  <a:lumMod val="75000"/>
                </a:schemeClr>
              </a:buClr>
              <a:buSzPct val="145000"/>
              <a:buNone/>
            </a:pPr>
            <a:r>
              <a:rPr lang="el-GR" sz="1400" dirty="0">
                <a:solidFill>
                  <a:schemeClr val="bg1"/>
                </a:solidFill>
                <a:latin typeface="Cambria" panose="02040503050406030204" pitchFamily="18" charset="0"/>
                <a:ea typeface="Cambria" panose="02040503050406030204" pitchFamily="18" charset="0"/>
              </a:rPr>
              <a:t>(γ) δήλωση:</a:t>
            </a:r>
          </a:p>
          <a:p>
            <a:pPr marL="0" indent="0" defTabSz="457200">
              <a:spcBef>
                <a:spcPct val="20000"/>
              </a:spcBef>
              <a:spcAft>
                <a:spcPts val="600"/>
              </a:spcAft>
              <a:buClr>
                <a:schemeClr val="accent1">
                  <a:lumMod val="75000"/>
                </a:schemeClr>
              </a:buClr>
              <a:buSzPct val="145000"/>
              <a:buNone/>
            </a:pPr>
            <a:r>
              <a:rPr lang="el-GR" sz="1400" dirty="0">
                <a:solidFill>
                  <a:schemeClr val="bg1"/>
                </a:solidFill>
                <a:latin typeface="Cambria" panose="02040503050406030204" pitchFamily="18" charset="0"/>
                <a:ea typeface="Cambria" panose="02040503050406030204" pitchFamily="18" charset="0"/>
              </a:rPr>
              <a:t>(i) ότι το ζητούμενο έγγραφο ή κατηγορία εγγράφων δεν είναι στην κατοχή, φύλαξη, έλεγχο ή εξουσία του </a:t>
            </a:r>
            <a:r>
              <a:rPr lang="el-GR" sz="1400" dirty="0" err="1">
                <a:solidFill>
                  <a:schemeClr val="bg1"/>
                </a:solidFill>
                <a:latin typeface="Cambria" panose="02040503050406030204" pitchFamily="18" charset="0"/>
                <a:ea typeface="Cambria" panose="02040503050406030204" pitchFamily="18" charset="0"/>
              </a:rPr>
              <a:t>αιτητή</a:t>
            </a:r>
            <a:r>
              <a:rPr lang="el-GR" sz="1400" dirty="0">
                <a:solidFill>
                  <a:schemeClr val="bg1"/>
                </a:solidFill>
                <a:latin typeface="Cambria" panose="02040503050406030204" pitchFamily="18" charset="0"/>
                <a:ea typeface="Cambria" panose="02040503050406030204" pitchFamily="18" charset="0"/>
              </a:rPr>
              <a:t>· ή </a:t>
            </a:r>
          </a:p>
          <a:p>
            <a:pPr marL="0" indent="0" defTabSz="457200">
              <a:spcBef>
                <a:spcPct val="20000"/>
              </a:spcBef>
              <a:spcAft>
                <a:spcPts val="600"/>
              </a:spcAft>
              <a:buClr>
                <a:schemeClr val="accent1">
                  <a:lumMod val="75000"/>
                </a:schemeClr>
              </a:buClr>
              <a:buSzPct val="145000"/>
              <a:buNone/>
            </a:pPr>
            <a:r>
              <a:rPr lang="el-GR" sz="1400" dirty="0">
                <a:solidFill>
                  <a:schemeClr val="bg1"/>
                </a:solidFill>
                <a:latin typeface="Cambria" panose="02040503050406030204" pitchFamily="18" charset="0"/>
                <a:ea typeface="Cambria" panose="02040503050406030204" pitchFamily="18" charset="0"/>
              </a:rPr>
              <a:t>(</a:t>
            </a:r>
            <a:r>
              <a:rPr lang="el-GR" sz="1400" dirty="0" err="1">
                <a:solidFill>
                  <a:schemeClr val="bg1"/>
                </a:solidFill>
                <a:latin typeface="Cambria" panose="02040503050406030204" pitchFamily="18" charset="0"/>
                <a:ea typeface="Cambria" panose="02040503050406030204" pitchFamily="18" charset="0"/>
              </a:rPr>
              <a:t>ii</a:t>
            </a:r>
            <a:r>
              <a:rPr lang="el-GR" sz="1400" dirty="0">
                <a:solidFill>
                  <a:schemeClr val="bg1"/>
                </a:solidFill>
                <a:latin typeface="Cambria" panose="02040503050406030204" pitchFamily="18" charset="0"/>
                <a:ea typeface="Cambria" panose="02040503050406030204" pitchFamily="18" charset="0"/>
              </a:rPr>
              <a:t>) των λόγων για τους οποίους θα ήταν υπέρμετρα επαχθές για τον </a:t>
            </a:r>
            <a:r>
              <a:rPr lang="el-GR" sz="1400" dirty="0" err="1">
                <a:solidFill>
                  <a:schemeClr val="bg1"/>
                </a:solidFill>
                <a:latin typeface="Cambria" panose="02040503050406030204" pitchFamily="18" charset="0"/>
                <a:ea typeface="Cambria" panose="02040503050406030204" pitchFamily="18" charset="0"/>
              </a:rPr>
              <a:t>αιτητή</a:t>
            </a:r>
            <a:r>
              <a:rPr lang="el-GR" sz="1400" dirty="0">
                <a:solidFill>
                  <a:schemeClr val="bg1"/>
                </a:solidFill>
                <a:latin typeface="Cambria" panose="02040503050406030204" pitchFamily="18" charset="0"/>
                <a:ea typeface="Cambria" panose="02040503050406030204" pitchFamily="18" charset="0"/>
              </a:rPr>
              <a:t> να αποκαλύψει και να προσαγάγει τέτοιο έγγραφο.</a:t>
            </a:r>
          </a:p>
          <a:p>
            <a:pPr marL="0" indent="0" defTabSz="457200">
              <a:spcBef>
                <a:spcPct val="20000"/>
              </a:spcBef>
              <a:spcAft>
                <a:spcPts val="600"/>
              </a:spcAft>
              <a:buClr>
                <a:schemeClr val="accent1">
                  <a:lumMod val="75000"/>
                </a:schemeClr>
              </a:buClr>
              <a:buSzPct val="145000"/>
              <a:buNone/>
            </a:pPr>
            <a:r>
              <a:rPr lang="el-GR" sz="1400" dirty="0">
                <a:solidFill>
                  <a:schemeClr val="bg1"/>
                </a:solidFill>
                <a:latin typeface="Cambria" panose="02040503050406030204" pitchFamily="18" charset="0"/>
                <a:ea typeface="Cambria" panose="02040503050406030204" pitchFamily="18" charset="0"/>
              </a:rPr>
              <a:t>(3) Χωρίς επηρεασμό της εξουσίας του δικαστηρίου να διατάξει αποκάλυψη και προσαγωγή εγγράφων από μη διάδικο, δυνάμει οποιουδήποτε άλλου κανονισμού ή νόμου, το δικαστήριο δύναται να εκδώσει διάταγμα, δυνάμει του παρόντος κανονισμού μόνο όταν:</a:t>
            </a:r>
          </a:p>
          <a:p>
            <a:pPr marL="0" indent="0" defTabSz="457200">
              <a:spcBef>
                <a:spcPct val="20000"/>
              </a:spcBef>
              <a:spcAft>
                <a:spcPts val="600"/>
              </a:spcAft>
              <a:buClr>
                <a:schemeClr val="accent1">
                  <a:lumMod val="75000"/>
                </a:schemeClr>
              </a:buClr>
              <a:buSzPct val="145000"/>
              <a:buNone/>
            </a:pPr>
            <a:r>
              <a:rPr lang="el-GR" sz="1400" dirty="0">
                <a:solidFill>
                  <a:schemeClr val="bg1"/>
                </a:solidFill>
                <a:latin typeface="Cambria" panose="02040503050406030204" pitchFamily="18" charset="0"/>
                <a:ea typeface="Cambria" panose="02040503050406030204" pitchFamily="18" charset="0"/>
              </a:rPr>
              <a:t>(α) ο καθ’ ου η αίτηση ενδέχεται να είναι διάδικος σε επακόλουθη διαδικασία·</a:t>
            </a:r>
          </a:p>
          <a:p>
            <a:pPr marL="0" indent="0" defTabSz="457200">
              <a:spcBef>
                <a:spcPct val="20000"/>
              </a:spcBef>
              <a:spcAft>
                <a:spcPts val="600"/>
              </a:spcAft>
              <a:buClr>
                <a:schemeClr val="accent1">
                  <a:lumMod val="75000"/>
                </a:schemeClr>
              </a:buClr>
              <a:buSzPct val="145000"/>
              <a:buNone/>
            </a:pPr>
            <a:r>
              <a:rPr lang="el-GR" sz="1400" dirty="0">
                <a:solidFill>
                  <a:schemeClr val="bg1"/>
                </a:solidFill>
                <a:latin typeface="Cambria" panose="02040503050406030204" pitchFamily="18" charset="0"/>
                <a:ea typeface="Cambria" panose="02040503050406030204" pitchFamily="18" charset="0"/>
              </a:rPr>
              <a:t>(β) ο </a:t>
            </a:r>
            <a:r>
              <a:rPr lang="el-GR" sz="1400" dirty="0" err="1">
                <a:solidFill>
                  <a:schemeClr val="bg1"/>
                </a:solidFill>
                <a:latin typeface="Cambria" panose="02040503050406030204" pitchFamily="18" charset="0"/>
                <a:ea typeface="Cambria" panose="02040503050406030204" pitchFamily="18" charset="0"/>
              </a:rPr>
              <a:t>αιτητής</a:t>
            </a:r>
            <a:r>
              <a:rPr lang="el-GR" sz="1400" dirty="0">
                <a:solidFill>
                  <a:schemeClr val="bg1"/>
                </a:solidFill>
                <a:latin typeface="Cambria" panose="02040503050406030204" pitchFamily="18" charset="0"/>
                <a:ea typeface="Cambria" panose="02040503050406030204" pitchFamily="18" charset="0"/>
              </a:rPr>
              <a:t> επίσης ενδέχεται να είναι διάδικος σε αυτή τη διαδικασία·</a:t>
            </a:r>
          </a:p>
          <a:p>
            <a:pPr marL="0" indent="0" defTabSz="457200">
              <a:spcBef>
                <a:spcPct val="20000"/>
              </a:spcBef>
              <a:spcAft>
                <a:spcPts val="600"/>
              </a:spcAft>
              <a:buClr>
                <a:schemeClr val="accent1">
                  <a:lumMod val="75000"/>
                </a:schemeClr>
              </a:buClr>
              <a:buSzPct val="145000"/>
              <a:buNone/>
            </a:pPr>
            <a:r>
              <a:rPr lang="el-GR" sz="1400" dirty="0">
                <a:solidFill>
                  <a:schemeClr val="bg1"/>
                </a:solidFill>
                <a:latin typeface="Cambria" panose="02040503050406030204" pitchFamily="18" charset="0"/>
                <a:ea typeface="Cambria" panose="02040503050406030204" pitchFamily="18" charset="0"/>
              </a:rPr>
              <a:t>(γ) έχουν ικανοποιηθεί οι απαιτήσεις του κανονισμού 31.7(2)· και(δ) δεν εφαρμόζεται κανένας από τους λόγους ένστασης οι οποίοι παρατίθενται στον κανονισμό 31.5(7).</a:t>
            </a:r>
          </a:p>
        </p:txBody>
      </p:sp>
    </p:spTree>
    <p:extLst>
      <p:ext uri="{BB962C8B-B14F-4D97-AF65-F5344CB8AC3E}">
        <p14:creationId xmlns:p14="http://schemas.microsoft.com/office/powerpoint/2010/main" val="294426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CA554CF2-8CED-8FF1-2764-ADF6D1A971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651" y="175867"/>
            <a:ext cx="1712208" cy="1077201"/>
          </a:xfrm>
          <a:prstGeom prst="rect">
            <a:avLst/>
          </a:prstGeom>
        </p:spPr>
      </p:pic>
      <p:pic>
        <p:nvPicPr>
          <p:cNvPr id="8" name="Picture 7" descr="A picture containing building, outdoor&#10;&#10;Description automatically generated">
            <a:extLst>
              <a:ext uri="{FF2B5EF4-FFF2-40B4-BE49-F238E27FC236}">
                <a16:creationId xmlns:a16="http://schemas.microsoft.com/office/drawing/2014/main" id="{E207D06E-51BE-77BE-5B37-152A5825BBEB}"/>
              </a:ext>
            </a:extLst>
          </p:cNvPr>
          <p:cNvPicPr>
            <a:picLocks noChangeAspect="1"/>
          </p:cNvPicPr>
          <p:nvPr/>
        </p:nvPicPr>
        <p:blipFill rotWithShape="1">
          <a:blip r:embed="rId3">
            <a:extLst>
              <a:ext uri="{28A0092B-C50C-407E-A947-70E740481C1C}">
                <a14:useLocalDpi xmlns:a14="http://schemas.microsoft.com/office/drawing/2010/main" val="0"/>
              </a:ext>
            </a:extLst>
          </a:blip>
          <a:srcRect l="686" t="3981" r="591" b="43454"/>
          <a:stretch/>
        </p:blipFill>
        <p:spPr>
          <a:xfrm>
            <a:off x="4162569" y="1"/>
            <a:ext cx="8029433" cy="6413016"/>
          </a:xfrm>
          <a:prstGeom prst="rect">
            <a:avLst/>
          </a:prstGeom>
        </p:spPr>
      </p:pic>
      <p:sp>
        <p:nvSpPr>
          <p:cNvPr id="9" name="Rectangle 8">
            <a:extLst>
              <a:ext uri="{FF2B5EF4-FFF2-40B4-BE49-F238E27FC236}">
                <a16:creationId xmlns:a16="http://schemas.microsoft.com/office/drawing/2014/main" id="{C2F18C14-1995-D4F4-1BAB-E4764B76A49C}"/>
              </a:ext>
            </a:extLst>
          </p:cNvPr>
          <p:cNvSpPr/>
          <p:nvPr/>
        </p:nvSpPr>
        <p:spPr>
          <a:xfrm>
            <a:off x="4162569" y="0"/>
            <a:ext cx="8029431" cy="6413016"/>
          </a:xfrm>
          <a:prstGeom prst="rect">
            <a:avLst/>
          </a:prstGeom>
          <a:solidFill>
            <a:schemeClr val="accent1">
              <a:lumMod val="50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Google Shape;94;p13">
            <a:extLst>
              <a:ext uri="{FF2B5EF4-FFF2-40B4-BE49-F238E27FC236}">
                <a16:creationId xmlns:a16="http://schemas.microsoft.com/office/drawing/2014/main" id="{AB3B64AA-F8C4-8263-540F-1DC9AB687A0F}"/>
              </a:ext>
            </a:extLst>
          </p:cNvPr>
          <p:cNvSpPr txBox="1">
            <a:spLocks/>
          </p:cNvSpPr>
          <p:nvPr/>
        </p:nvSpPr>
        <p:spPr>
          <a:xfrm>
            <a:off x="4749831" y="522081"/>
            <a:ext cx="6854905" cy="5509038"/>
          </a:xfrm>
          <a:prstGeom prst="rect">
            <a:avLst/>
          </a:prstGeom>
        </p:spPr>
        <p:txBody>
          <a:bodyPr spcFirstLastPara="1"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457200">
              <a:spcBef>
                <a:spcPct val="20000"/>
              </a:spcBef>
              <a:spcAft>
                <a:spcPts val="600"/>
              </a:spcAft>
              <a:buClr>
                <a:schemeClr val="accent1">
                  <a:lumMod val="75000"/>
                </a:schemeClr>
              </a:buClr>
              <a:buSzPct val="145000"/>
            </a:pPr>
            <a:r>
              <a:rPr lang="el-GR" sz="1800" dirty="0">
                <a:solidFill>
                  <a:schemeClr val="bg1"/>
                </a:solidFill>
                <a:latin typeface="Cambria" panose="02040503050406030204" pitchFamily="18" charset="0"/>
                <a:ea typeface="Cambria" panose="02040503050406030204" pitchFamily="18" charset="0"/>
              </a:rPr>
              <a:t>Η καταχώριση εγγράφων προ της εκκινήσεως αγωγής είναι δυνατή μόνον στην περίπτωση που πληρούνται οι </a:t>
            </a:r>
            <a:r>
              <a:rPr lang="el-GR" sz="1800" dirty="0" err="1">
                <a:solidFill>
                  <a:schemeClr val="bg1"/>
                </a:solidFill>
                <a:latin typeface="Cambria" panose="02040503050406030204" pitchFamily="18" charset="0"/>
                <a:ea typeface="Cambria" panose="02040503050406030204" pitchFamily="18" charset="0"/>
              </a:rPr>
              <a:t>τεθείσες</a:t>
            </a:r>
            <a:r>
              <a:rPr lang="el-GR" sz="1800" dirty="0">
                <a:solidFill>
                  <a:schemeClr val="bg1"/>
                </a:solidFill>
                <a:latin typeface="Cambria" panose="02040503050406030204" pitchFamily="18" charset="0"/>
                <a:ea typeface="Cambria" panose="02040503050406030204" pitchFamily="18" charset="0"/>
              </a:rPr>
              <a:t> εκ των πιο πάνω άρθρων προϋποθέσεις. </a:t>
            </a:r>
          </a:p>
          <a:p>
            <a:pPr defTabSz="457200">
              <a:spcBef>
                <a:spcPct val="20000"/>
              </a:spcBef>
              <a:spcAft>
                <a:spcPts val="600"/>
              </a:spcAft>
              <a:buClr>
                <a:schemeClr val="accent1">
                  <a:lumMod val="75000"/>
                </a:schemeClr>
              </a:buClr>
              <a:buSzPct val="145000"/>
            </a:pPr>
            <a:r>
              <a:rPr lang="el-GR" sz="1800" dirty="0">
                <a:solidFill>
                  <a:schemeClr val="bg1"/>
                </a:solidFill>
                <a:latin typeface="Cambria" panose="02040503050406030204" pitchFamily="18" charset="0"/>
                <a:ea typeface="Cambria" panose="02040503050406030204" pitchFamily="18" charset="0"/>
              </a:rPr>
              <a:t>Βεβαίως δεν θα πρέπει να ξεχνούμε ότι τα κυπριακά δικαστήρια υποχρεούνται έστω παραπληρωματικά να αντλούν καθοδήγηση από την αγγλική νομολογία. Στην προκειμένη αυτό ίσως να είναι πιο επιτακτικό δεδομένης και της προέλευσης  των παρόντων κανονισμών. </a:t>
            </a:r>
          </a:p>
          <a:p>
            <a:pPr defTabSz="457200">
              <a:spcBef>
                <a:spcPct val="20000"/>
              </a:spcBef>
              <a:spcAft>
                <a:spcPts val="600"/>
              </a:spcAft>
              <a:buClr>
                <a:schemeClr val="accent1">
                  <a:lumMod val="75000"/>
                </a:schemeClr>
              </a:buClr>
              <a:buSzPct val="145000"/>
            </a:pPr>
            <a:r>
              <a:rPr lang="el-GR" sz="1800" dirty="0">
                <a:solidFill>
                  <a:schemeClr val="bg1"/>
                </a:solidFill>
                <a:latin typeface="Cambria" panose="02040503050406030204" pitchFamily="18" charset="0"/>
                <a:ea typeface="Cambria" panose="02040503050406030204" pitchFamily="18" charset="0"/>
              </a:rPr>
              <a:t>Μια περίπτωση όπου τα κυπριακά δικαστήρια αποφάσισαν αναφορικά με την ανάγκη αποκάλυψης σε πρώιμο στάδιο ήταν στην υπόθεση  TBF (στην οποία  αναφορά θα γίνει κατωτέρω), όπου το Ανώτατο Δικαστήριο άντλησε καθοδήγηση από την αγγλική νομολογία προκειμένου να αποφανθεί.</a:t>
            </a:r>
          </a:p>
        </p:txBody>
      </p:sp>
    </p:spTree>
    <p:extLst>
      <p:ext uri="{BB962C8B-B14F-4D97-AF65-F5344CB8AC3E}">
        <p14:creationId xmlns:p14="http://schemas.microsoft.com/office/powerpoint/2010/main" val="1041585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CA554CF2-8CED-8FF1-2764-ADF6D1A971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651" y="175867"/>
            <a:ext cx="1712208" cy="1077201"/>
          </a:xfrm>
          <a:prstGeom prst="rect">
            <a:avLst/>
          </a:prstGeom>
        </p:spPr>
      </p:pic>
      <p:pic>
        <p:nvPicPr>
          <p:cNvPr id="8" name="Picture 7" descr="A picture containing building, outdoor&#10;&#10;Description automatically generated">
            <a:extLst>
              <a:ext uri="{FF2B5EF4-FFF2-40B4-BE49-F238E27FC236}">
                <a16:creationId xmlns:a16="http://schemas.microsoft.com/office/drawing/2014/main" id="{E207D06E-51BE-77BE-5B37-152A5825BBEB}"/>
              </a:ext>
            </a:extLst>
          </p:cNvPr>
          <p:cNvPicPr>
            <a:picLocks noChangeAspect="1"/>
          </p:cNvPicPr>
          <p:nvPr/>
        </p:nvPicPr>
        <p:blipFill rotWithShape="1">
          <a:blip r:embed="rId3">
            <a:extLst>
              <a:ext uri="{28A0092B-C50C-407E-A947-70E740481C1C}">
                <a14:useLocalDpi xmlns:a14="http://schemas.microsoft.com/office/drawing/2010/main" val="0"/>
              </a:ext>
            </a:extLst>
          </a:blip>
          <a:srcRect l="686" t="3981" r="591" b="43454"/>
          <a:stretch/>
        </p:blipFill>
        <p:spPr>
          <a:xfrm>
            <a:off x="4162569" y="1"/>
            <a:ext cx="8029433" cy="6413016"/>
          </a:xfrm>
          <a:prstGeom prst="rect">
            <a:avLst/>
          </a:prstGeom>
        </p:spPr>
      </p:pic>
      <p:sp>
        <p:nvSpPr>
          <p:cNvPr id="9" name="Rectangle 8">
            <a:extLst>
              <a:ext uri="{FF2B5EF4-FFF2-40B4-BE49-F238E27FC236}">
                <a16:creationId xmlns:a16="http://schemas.microsoft.com/office/drawing/2014/main" id="{C2F18C14-1995-D4F4-1BAB-E4764B76A49C}"/>
              </a:ext>
            </a:extLst>
          </p:cNvPr>
          <p:cNvSpPr/>
          <p:nvPr/>
        </p:nvSpPr>
        <p:spPr>
          <a:xfrm>
            <a:off x="4162569" y="0"/>
            <a:ext cx="8029431" cy="6413016"/>
          </a:xfrm>
          <a:prstGeom prst="rect">
            <a:avLst/>
          </a:prstGeom>
          <a:solidFill>
            <a:schemeClr val="accent1">
              <a:lumMod val="50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Google Shape;130;p18">
            <a:extLst>
              <a:ext uri="{FF2B5EF4-FFF2-40B4-BE49-F238E27FC236}">
                <a16:creationId xmlns:a16="http://schemas.microsoft.com/office/drawing/2014/main" id="{14D4F396-45D0-CDDC-F5C3-6DB06A164383}"/>
              </a:ext>
            </a:extLst>
          </p:cNvPr>
          <p:cNvSpPr txBox="1">
            <a:spLocks/>
          </p:cNvSpPr>
          <p:nvPr/>
        </p:nvSpPr>
        <p:spPr>
          <a:xfrm>
            <a:off x="-619074" y="2041551"/>
            <a:ext cx="5372822" cy="2872304"/>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l-GR" sz="4000" dirty="0">
                <a:solidFill>
                  <a:srgbClr val="1B75BB"/>
                </a:solidFill>
                <a:latin typeface="Cinzel" panose="020B0604020202020204" charset="0"/>
              </a:rPr>
              <a:t>ΝΟΜΟΛΟΓΙΑ</a:t>
            </a:r>
          </a:p>
          <a:p>
            <a:pPr algn="ctr">
              <a:spcBef>
                <a:spcPts val="0"/>
              </a:spcBef>
            </a:pPr>
            <a:r>
              <a:rPr lang="el-GR" sz="4000" dirty="0">
                <a:solidFill>
                  <a:srgbClr val="1B75BB"/>
                </a:solidFill>
                <a:latin typeface="Cinzel" panose="020B0604020202020204" charset="0"/>
              </a:rPr>
              <a:t>ΑΦΟΡΩΣΑ ΣΤΟ </a:t>
            </a:r>
            <a:br>
              <a:rPr lang="el-GR" sz="4000" dirty="0">
                <a:solidFill>
                  <a:srgbClr val="1B75BB"/>
                </a:solidFill>
                <a:latin typeface="Cinzel" panose="020B0604020202020204" charset="0"/>
              </a:rPr>
            </a:br>
            <a:r>
              <a:rPr lang="el-GR" sz="4000" dirty="0">
                <a:solidFill>
                  <a:srgbClr val="1B75BB"/>
                </a:solidFill>
                <a:latin typeface="Cinzel" panose="020B0604020202020204" charset="0"/>
              </a:rPr>
              <a:t>PRE- ACTION DISCLOSURE</a:t>
            </a:r>
            <a:endParaRPr lang="el-GR" sz="4800" dirty="0">
              <a:solidFill>
                <a:srgbClr val="1B75BB"/>
              </a:solidFill>
              <a:latin typeface="Cinzel" panose="020B0604020202020204" charset="0"/>
            </a:endParaRPr>
          </a:p>
        </p:txBody>
      </p:sp>
      <p:grpSp>
        <p:nvGrpSpPr>
          <p:cNvPr id="2" name="Google Shape;133;p18">
            <a:extLst>
              <a:ext uri="{FF2B5EF4-FFF2-40B4-BE49-F238E27FC236}">
                <a16:creationId xmlns:a16="http://schemas.microsoft.com/office/drawing/2014/main" id="{4FB30925-C60C-C34C-A492-966A7FCE099F}"/>
              </a:ext>
            </a:extLst>
          </p:cNvPr>
          <p:cNvGrpSpPr/>
          <p:nvPr/>
        </p:nvGrpSpPr>
        <p:grpSpPr>
          <a:xfrm>
            <a:off x="5006385" y="1393514"/>
            <a:ext cx="1397917" cy="1206363"/>
            <a:chOff x="3358238" y="4302584"/>
            <a:chExt cx="956560" cy="789195"/>
          </a:xfrm>
        </p:grpSpPr>
        <p:sp>
          <p:nvSpPr>
            <p:cNvPr id="3" name="Google Shape;134;p18">
              <a:extLst>
                <a:ext uri="{FF2B5EF4-FFF2-40B4-BE49-F238E27FC236}">
                  <a16:creationId xmlns:a16="http://schemas.microsoft.com/office/drawing/2014/main" id="{35CBE9CF-40E8-8142-ED8D-6A527C589346}"/>
                </a:ext>
              </a:extLst>
            </p:cNvPr>
            <p:cNvSpPr/>
            <p:nvPr/>
          </p:nvSpPr>
          <p:spPr>
            <a:xfrm>
              <a:off x="3358238" y="4595815"/>
              <a:ext cx="245641" cy="214400"/>
            </a:xfrm>
            <a:custGeom>
              <a:avLst/>
              <a:gdLst/>
              <a:ahLst/>
              <a:cxnLst/>
              <a:rect l="l" t="t" r="r" b="b"/>
              <a:pathLst>
                <a:path w="245641" h="214400" extrusionOk="0">
                  <a:moveTo>
                    <a:pt x="231345" y="144990"/>
                  </a:moveTo>
                  <a:lnTo>
                    <a:pt x="66955" y="9392"/>
                  </a:lnTo>
                  <a:cubicBezTo>
                    <a:pt x="49869" y="-4715"/>
                    <a:pt x="24230" y="-2695"/>
                    <a:pt x="9697" y="13869"/>
                  </a:cubicBezTo>
                  <a:cubicBezTo>
                    <a:pt x="-4866" y="30461"/>
                    <a:pt x="-2784" y="55331"/>
                    <a:pt x="14312" y="69428"/>
                  </a:cubicBezTo>
                  <a:lnTo>
                    <a:pt x="178672" y="205016"/>
                  </a:lnTo>
                  <a:cubicBezTo>
                    <a:pt x="185958" y="211027"/>
                    <a:pt x="194786" y="214113"/>
                    <a:pt x="203653" y="214379"/>
                  </a:cubicBezTo>
                  <a:cubicBezTo>
                    <a:pt x="215594" y="214760"/>
                    <a:pt x="227603" y="210045"/>
                    <a:pt x="235960" y="200520"/>
                  </a:cubicBezTo>
                  <a:cubicBezTo>
                    <a:pt x="250493" y="183976"/>
                    <a:pt x="248431" y="159096"/>
                    <a:pt x="231345" y="14499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 name="Google Shape;135;p18">
              <a:extLst>
                <a:ext uri="{FF2B5EF4-FFF2-40B4-BE49-F238E27FC236}">
                  <a16:creationId xmlns:a16="http://schemas.microsoft.com/office/drawing/2014/main" id="{8895919C-B681-D83D-E6EC-E07E16E3CB4B}"/>
                </a:ext>
              </a:extLst>
            </p:cNvPr>
            <p:cNvSpPr/>
            <p:nvPr/>
          </p:nvSpPr>
          <p:spPr>
            <a:xfrm>
              <a:off x="3434244" y="4385637"/>
              <a:ext cx="487544" cy="414269"/>
            </a:xfrm>
            <a:custGeom>
              <a:avLst/>
              <a:gdLst/>
              <a:ahLst/>
              <a:cxnLst/>
              <a:rect l="l" t="t" r="r" b="b"/>
              <a:pathLst>
                <a:path w="487544" h="414269" extrusionOk="0">
                  <a:moveTo>
                    <a:pt x="487545" y="349776"/>
                  </a:moveTo>
                  <a:cubicBezTo>
                    <a:pt x="422657" y="323078"/>
                    <a:pt x="385637" y="283511"/>
                    <a:pt x="370643" y="267413"/>
                  </a:cubicBezTo>
                  <a:cubicBezTo>
                    <a:pt x="364731" y="261079"/>
                    <a:pt x="361226" y="252335"/>
                    <a:pt x="359930" y="242953"/>
                  </a:cubicBezTo>
                  <a:lnTo>
                    <a:pt x="297261" y="196471"/>
                  </a:lnTo>
                  <a:lnTo>
                    <a:pt x="309624" y="182365"/>
                  </a:lnTo>
                  <a:cubicBezTo>
                    <a:pt x="314347" y="185956"/>
                    <a:pt x="319875" y="187946"/>
                    <a:pt x="325473" y="188127"/>
                  </a:cubicBezTo>
                  <a:cubicBezTo>
                    <a:pt x="333436" y="188394"/>
                    <a:pt x="341449" y="185241"/>
                    <a:pt x="347017" y="178888"/>
                  </a:cubicBezTo>
                  <a:cubicBezTo>
                    <a:pt x="356709" y="167830"/>
                    <a:pt x="355334" y="151256"/>
                    <a:pt x="343933" y="141845"/>
                  </a:cubicBezTo>
                  <a:lnTo>
                    <a:pt x="179563" y="6257"/>
                  </a:lnTo>
                  <a:cubicBezTo>
                    <a:pt x="168153" y="-3144"/>
                    <a:pt x="151067" y="-1792"/>
                    <a:pt x="141385" y="9238"/>
                  </a:cubicBezTo>
                  <a:cubicBezTo>
                    <a:pt x="131673" y="20316"/>
                    <a:pt x="133077" y="36889"/>
                    <a:pt x="144458" y="46291"/>
                  </a:cubicBezTo>
                  <a:lnTo>
                    <a:pt x="145175" y="46881"/>
                  </a:lnTo>
                  <a:lnTo>
                    <a:pt x="45919" y="160086"/>
                  </a:lnTo>
                  <a:lnTo>
                    <a:pt x="44632" y="159029"/>
                  </a:lnTo>
                  <a:cubicBezTo>
                    <a:pt x="33222" y="149637"/>
                    <a:pt x="16136" y="150999"/>
                    <a:pt x="6454" y="162029"/>
                  </a:cubicBezTo>
                  <a:cubicBezTo>
                    <a:pt x="-3238" y="173097"/>
                    <a:pt x="-1854" y="189670"/>
                    <a:pt x="9527" y="199072"/>
                  </a:cubicBezTo>
                  <a:lnTo>
                    <a:pt x="173888" y="334679"/>
                  </a:lnTo>
                  <a:cubicBezTo>
                    <a:pt x="178758" y="338670"/>
                    <a:pt x="184640" y="340718"/>
                    <a:pt x="190542" y="340908"/>
                  </a:cubicBezTo>
                  <a:cubicBezTo>
                    <a:pt x="198505" y="341166"/>
                    <a:pt x="206498" y="338022"/>
                    <a:pt x="212086" y="331669"/>
                  </a:cubicBezTo>
                  <a:cubicBezTo>
                    <a:pt x="221395" y="321049"/>
                    <a:pt x="220393" y="305361"/>
                    <a:pt x="210171" y="295817"/>
                  </a:cubicBezTo>
                  <a:lnTo>
                    <a:pt x="227473" y="276386"/>
                  </a:lnTo>
                  <a:lnTo>
                    <a:pt x="408684" y="414270"/>
                  </a:lnTo>
                  <a:lnTo>
                    <a:pt x="466560" y="361597"/>
                  </a:lnTo>
                  <a:cubicBezTo>
                    <a:pt x="472609" y="356091"/>
                    <a:pt x="479817" y="352215"/>
                    <a:pt x="487545" y="34977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 name="Google Shape;136;p18">
              <a:extLst>
                <a:ext uri="{FF2B5EF4-FFF2-40B4-BE49-F238E27FC236}">
                  <a16:creationId xmlns:a16="http://schemas.microsoft.com/office/drawing/2014/main" id="{62F58EAB-8389-BFCA-4D34-988CC7D780AF}"/>
                </a:ext>
              </a:extLst>
            </p:cNvPr>
            <p:cNvSpPr/>
            <p:nvPr/>
          </p:nvSpPr>
          <p:spPr>
            <a:xfrm>
              <a:off x="3617427" y="4302584"/>
              <a:ext cx="245617" cy="214405"/>
            </a:xfrm>
            <a:custGeom>
              <a:avLst/>
              <a:gdLst/>
              <a:ahLst/>
              <a:cxnLst/>
              <a:rect l="l" t="t" r="r" b="b"/>
              <a:pathLst>
                <a:path w="245617" h="214405" extrusionOk="0">
                  <a:moveTo>
                    <a:pt x="178671" y="205011"/>
                  </a:moveTo>
                  <a:cubicBezTo>
                    <a:pt x="185957" y="211021"/>
                    <a:pt x="194785" y="214117"/>
                    <a:pt x="203642" y="214383"/>
                  </a:cubicBezTo>
                  <a:cubicBezTo>
                    <a:pt x="215583" y="214774"/>
                    <a:pt x="227602" y="210059"/>
                    <a:pt x="235939" y="200524"/>
                  </a:cubicBezTo>
                  <a:cubicBezTo>
                    <a:pt x="250462" y="183932"/>
                    <a:pt x="248419" y="159072"/>
                    <a:pt x="231304" y="144975"/>
                  </a:cubicBezTo>
                  <a:lnTo>
                    <a:pt x="66953" y="9396"/>
                  </a:lnTo>
                  <a:cubicBezTo>
                    <a:pt x="49867" y="-4711"/>
                    <a:pt x="24219" y="-2701"/>
                    <a:pt x="9686" y="13863"/>
                  </a:cubicBezTo>
                  <a:cubicBezTo>
                    <a:pt x="-4857" y="30465"/>
                    <a:pt x="-2785" y="55335"/>
                    <a:pt x="14301" y="69441"/>
                  </a:cubicBezTo>
                  <a:lnTo>
                    <a:pt x="178671" y="205011"/>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 name="Google Shape;137;p18">
              <a:extLst>
                <a:ext uri="{FF2B5EF4-FFF2-40B4-BE49-F238E27FC236}">
                  <a16:creationId xmlns:a16="http://schemas.microsoft.com/office/drawing/2014/main" id="{4D077280-4997-7DDF-1A7E-6CBC092FAFD8}"/>
                </a:ext>
              </a:extLst>
            </p:cNvPr>
            <p:cNvSpPr/>
            <p:nvPr/>
          </p:nvSpPr>
          <p:spPr>
            <a:xfrm>
              <a:off x="3820596" y="4599228"/>
              <a:ext cx="494202" cy="386654"/>
            </a:xfrm>
            <a:custGeom>
              <a:avLst/>
              <a:gdLst/>
              <a:ahLst/>
              <a:cxnLst/>
              <a:rect l="l" t="t" r="r" b="b"/>
              <a:pathLst>
                <a:path w="494202" h="386654" extrusionOk="0">
                  <a:moveTo>
                    <a:pt x="352456" y="78407"/>
                  </a:moveTo>
                  <a:cubicBezTo>
                    <a:pt x="309977" y="38773"/>
                    <a:pt x="260034" y="40250"/>
                    <a:pt x="219853" y="41431"/>
                  </a:cubicBezTo>
                  <a:cubicBezTo>
                    <a:pt x="212508" y="41631"/>
                    <a:pt x="205477" y="41774"/>
                    <a:pt x="199104" y="41802"/>
                  </a:cubicBezTo>
                  <a:cubicBezTo>
                    <a:pt x="152559" y="41469"/>
                    <a:pt x="64301" y="19780"/>
                    <a:pt x="22273" y="2035"/>
                  </a:cubicBezTo>
                  <a:cubicBezTo>
                    <a:pt x="11893" y="-2365"/>
                    <a:pt x="7514" y="1216"/>
                    <a:pt x="4853" y="4807"/>
                  </a:cubicBezTo>
                  <a:cubicBezTo>
                    <a:pt x="-1923" y="13980"/>
                    <a:pt x="-1157" y="30267"/>
                    <a:pt x="4391" y="36192"/>
                  </a:cubicBezTo>
                  <a:cubicBezTo>
                    <a:pt x="23697" y="56957"/>
                    <a:pt x="82437" y="120031"/>
                    <a:pt x="195893" y="133652"/>
                  </a:cubicBezTo>
                  <a:lnTo>
                    <a:pt x="204279" y="134652"/>
                  </a:lnTo>
                  <a:lnTo>
                    <a:pt x="207028" y="142424"/>
                  </a:lnTo>
                  <a:cubicBezTo>
                    <a:pt x="207323" y="143253"/>
                    <a:pt x="223800" y="188001"/>
                    <a:pt x="260172" y="228168"/>
                  </a:cubicBezTo>
                  <a:cubicBezTo>
                    <a:pt x="286793" y="257582"/>
                    <a:pt x="324078" y="284499"/>
                    <a:pt x="373539" y="289957"/>
                  </a:cubicBezTo>
                  <a:cubicBezTo>
                    <a:pt x="381601" y="290862"/>
                    <a:pt x="390007" y="291186"/>
                    <a:pt x="398726" y="290862"/>
                  </a:cubicBezTo>
                  <a:lnTo>
                    <a:pt x="399257" y="303978"/>
                  </a:lnTo>
                  <a:lnTo>
                    <a:pt x="399757" y="316779"/>
                  </a:lnTo>
                  <a:lnTo>
                    <a:pt x="476242" y="371643"/>
                  </a:lnTo>
                  <a:cubicBezTo>
                    <a:pt x="481211" y="374806"/>
                    <a:pt x="490147" y="382721"/>
                    <a:pt x="494192" y="386655"/>
                  </a:cubicBezTo>
                  <a:lnTo>
                    <a:pt x="494202" y="151359"/>
                  </a:lnTo>
                  <a:cubicBezTo>
                    <a:pt x="467837" y="143958"/>
                    <a:pt x="398491" y="121393"/>
                    <a:pt x="352456" y="7840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4" name="Google Shape;138;p18">
              <a:extLst>
                <a:ext uri="{FF2B5EF4-FFF2-40B4-BE49-F238E27FC236}">
                  <a16:creationId xmlns:a16="http://schemas.microsoft.com/office/drawing/2014/main" id="{2D14949D-FD2E-A7EB-2D51-6BA4F73B0F71}"/>
                </a:ext>
              </a:extLst>
            </p:cNvPr>
            <p:cNvSpPr/>
            <p:nvPr/>
          </p:nvSpPr>
          <p:spPr>
            <a:xfrm>
              <a:off x="4132105" y="4924256"/>
              <a:ext cx="175908" cy="167523"/>
            </a:xfrm>
            <a:custGeom>
              <a:avLst/>
              <a:gdLst/>
              <a:ahLst/>
              <a:cxnLst/>
              <a:rect l="l" t="t" r="r" b="b"/>
              <a:pathLst>
                <a:path w="175908" h="167523" extrusionOk="0">
                  <a:moveTo>
                    <a:pt x="174720" y="103842"/>
                  </a:moveTo>
                  <a:cubicBezTo>
                    <a:pt x="173718" y="99384"/>
                    <a:pt x="172029" y="95145"/>
                    <a:pt x="169967" y="91021"/>
                  </a:cubicBezTo>
                  <a:cubicBezTo>
                    <a:pt x="167709" y="86516"/>
                    <a:pt x="164773" y="82334"/>
                    <a:pt x="161257" y="78505"/>
                  </a:cubicBezTo>
                  <a:cubicBezTo>
                    <a:pt x="157781" y="74695"/>
                    <a:pt x="153912" y="71123"/>
                    <a:pt x="149268" y="68218"/>
                  </a:cubicBezTo>
                  <a:lnTo>
                    <a:pt x="54135" y="0"/>
                  </a:lnTo>
                  <a:lnTo>
                    <a:pt x="43638" y="7449"/>
                  </a:lnTo>
                  <a:cubicBezTo>
                    <a:pt x="52446" y="26680"/>
                    <a:pt x="48735" y="49987"/>
                    <a:pt x="32248" y="65484"/>
                  </a:cubicBezTo>
                  <a:lnTo>
                    <a:pt x="11263" y="85134"/>
                  </a:lnTo>
                  <a:lnTo>
                    <a:pt x="0" y="95688"/>
                  </a:lnTo>
                  <a:lnTo>
                    <a:pt x="1993" y="97193"/>
                  </a:lnTo>
                  <a:lnTo>
                    <a:pt x="22880" y="113100"/>
                  </a:lnTo>
                  <a:lnTo>
                    <a:pt x="81670" y="157829"/>
                  </a:lnTo>
                  <a:cubicBezTo>
                    <a:pt x="108732" y="174393"/>
                    <a:pt x="149503" y="169764"/>
                    <a:pt x="166796" y="143685"/>
                  </a:cubicBezTo>
                  <a:cubicBezTo>
                    <a:pt x="173011" y="134302"/>
                    <a:pt x="175869" y="123796"/>
                    <a:pt x="175908" y="113405"/>
                  </a:cubicBezTo>
                  <a:cubicBezTo>
                    <a:pt x="175751" y="110204"/>
                    <a:pt x="175407" y="106985"/>
                    <a:pt x="174720" y="10384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6" name="Google Shape;139;p18">
              <a:extLst>
                <a:ext uri="{FF2B5EF4-FFF2-40B4-BE49-F238E27FC236}">
                  <a16:creationId xmlns:a16="http://schemas.microsoft.com/office/drawing/2014/main" id="{3C9B65A2-5153-2CE4-3155-A0AF9A5BEA9D}"/>
                </a:ext>
              </a:extLst>
            </p:cNvPr>
            <p:cNvSpPr/>
            <p:nvPr/>
          </p:nvSpPr>
          <p:spPr>
            <a:xfrm>
              <a:off x="3898166" y="4809863"/>
              <a:ext cx="134799" cy="126133"/>
            </a:xfrm>
            <a:custGeom>
              <a:avLst/>
              <a:gdLst/>
              <a:ahLst/>
              <a:cxnLst/>
              <a:rect l="l" t="t" r="r" b="b"/>
              <a:pathLst>
                <a:path w="134799" h="126133" extrusionOk="0">
                  <a:moveTo>
                    <a:pt x="32342" y="125938"/>
                  </a:moveTo>
                  <a:cubicBezTo>
                    <a:pt x="23524" y="126948"/>
                    <a:pt x="14392" y="124042"/>
                    <a:pt x="7832" y="117270"/>
                  </a:cubicBezTo>
                  <a:cubicBezTo>
                    <a:pt x="-3067" y="105964"/>
                    <a:pt x="-2547" y="88209"/>
                    <a:pt x="9119" y="77637"/>
                  </a:cubicBezTo>
                  <a:lnTo>
                    <a:pt x="86045" y="7618"/>
                  </a:lnTo>
                  <a:cubicBezTo>
                    <a:pt x="97721" y="-2983"/>
                    <a:pt x="116025" y="-2459"/>
                    <a:pt x="126964" y="8809"/>
                  </a:cubicBezTo>
                  <a:cubicBezTo>
                    <a:pt x="137883" y="20134"/>
                    <a:pt x="137333" y="37936"/>
                    <a:pt x="125667" y="48566"/>
                  </a:cubicBezTo>
                  <a:lnTo>
                    <a:pt x="48741" y="118575"/>
                  </a:lnTo>
                  <a:cubicBezTo>
                    <a:pt x="44037" y="122795"/>
                    <a:pt x="38244" y="125262"/>
                    <a:pt x="32342" y="12593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7" name="Google Shape;140;p18">
              <a:extLst>
                <a:ext uri="{FF2B5EF4-FFF2-40B4-BE49-F238E27FC236}">
                  <a16:creationId xmlns:a16="http://schemas.microsoft.com/office/drawing/2014/main" id="{8C5DBB2C-AFFB-51EF-5830-22E5032F583E}"/>
                </a:ext>
              </a:extLst>
            </p:cNvPr>
            <p:cNvSpPr/>
            <p:nvPr/>
          </p:nvSpPr>
          <p:spPr>
            <a:xfrm>
              <a:off x="3834110" y="4757176"/>
              <a:ext cx="134805" cy="126140"/>
            </a:xfrm>
            <a:custGeom>
              <a:avLst/>
              <a:gdLst/>
              <a:ahLst/>
              <a:cxnLst/>
              <a:rect l="l" t="t" r="r" b="b"/>
              <a:pathLst>
                <a:path w="134805" h="126140" extrusionOk="0">
                  <a:moveTo>
                    <a:pt x="32365" y="125952"/>
                  </a:moveTo>
                  <a:cubicBezTo>
                    <a:pt x="23547" y="126942"/>
                    <a:pt x="14376" y="124028"/>
                    <a:pt x="7826" y="117265"/>
                  </a:cubicBezTo>
                  <a:cubicBezTo>
                    <a:pt x="-3084" y="105997"/>
                    <a:pt x="-2534" y="88223"/>
                    <a:pt x="9142" y="77641"/>
                  </a:cubicBezTo>
                  <a:lnTo>
                    <a:pt x="86068" y="7604"/>
                  </a:lnTo>
                  <a:cubicBezTo>
                    <a:pt x="97734" y="-2988"/>
                    <a:pt x="116008" y="-2455"/>
                    <a:pt x="126977" y="8832"/>
                  </a:cubicBezTo>
                  <a:cubicBezTo>
                    <a:pt x="137886" y="20157"/>
                    <a:pt x="137336" y="37922"/>
                    <a:pt x="125690" y="48542"/>
                  </a:cubicBezTo>
                  <a:lnTo>
                    <a:pt x="48715" y="118560"/>
                  </a:lnTo>
                  <a:cubicBezTo>
                    <a:pt x="44041" y="122799"/>
                    <a:pt x="38247" y="125275"/>
                    <a:pt x="32365" y="12595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8" name="Google Shape;141;p18">
              <a:extLst>
                <a:ext uri="{FF2B5EF4-FFF2-40B4-BE49-F238E27FC236}">
                  <a16:creationId xmlns:a16="http://schemas.microsoft.com/office/drawing/2014/main" id="{0FF3250B-E928-73F7-B28D-63592E35D5C9}"/>
                </a:ext>
              </a:extLst>
            </p:cNvPr>
            <p:cNvSpPr/>
            <p:nvPr/>
          </p:nvSpPr>
          <p:spPr>
            <a:xfrm>
              <a:off x="4045735" y="4925720"/>
              <a:ext cx="108610" cy="103612"/>
            </a:xfrm>
            <a:custGeom>
              <a:avLst/>
              <a:gdLst/>
              <a:ahLst/>
              <a:cxnLst/>
              <a:rect l="l" t="t" r="r" b="b"/>
              <a:pathLst>
                <a:path w="108610" h="103612" extrusionOk="0">
                  <a:moveTo>
                    <a:pt x="29043" y="103435"/>
                  </a:moveTo>
                  <a:cubicBezTo>
                    <a:pt x="21246" y="104340"/>
                    <a:pt x="13184" y="101796"/>
                    <a:pt x="7312" y="95862"/>
                  </a:cubicBezTo>
                  <a:cubicBezTo>
                    <a:pt x="-2684" y="85851"/>
                    <a:pt x="-2390" y="69869"/>
                    <a:pt x="7941" y="60201"/>
                  </a:cubicBezTo>
                  <a:lnTo>
                    <a:pt x="64541" y="7108"/>
                  </a:lnTo>
                  <a:cubicBezTo>
                    <a:pt x="74900" y="-2607"/>
                    <a:pt x="91348" y="-2331"/>
                    <a:pt x="101305" y="7737"/>
                  </a:cubicBezTo>
                  <a:cubicBezTo>
                    <a:pt x="111302" y="17776"/>
                    <a:pt x="110987" y="33740"/>
                    <a:pt x="100677" y="43456"/>
                  </a:cubicBezTo>
                  <a:lnTo>
                    <a:pt x="44028" y="96548"/>
                  </a:lnTo>
                  <a:cubicBezTo>
                    <a:pt x="39795" y="100539"/>
                    <a:pt x="34503" y="102825"/>
                    <a:pt x="29043" y="10343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9" name="Google Shape;142;p18">
              <a:extLst>
                <a:ext uri="{FF2B5EF4-FFF2-40B4-BE49-F238E27FC236}">
                  <a16:creationId xmlns:a16="http://schemas.microsoft.com/office/drawing/2014/main" id="{43658F93-AD8A-ED05-51E2-4FB997A7334F}"/>
                </a:ext>
              </a:extLst>
            </p:cNvPr>
            <p:cNvSpPr/>
            <p:nvPr/>
          </p:nvSpPr>
          <p:spPr>
            <a:xfrm>
              <a:off x="3965105" y="4863374"/>
              <a:ext cx="134797" cy="126145"/>
            </a:xfrm>
            <a:custGeom>
              <a:avLst/>
              <a:gdLst/>
              <a:ahLst/>
              <a:cxnLst/>
              <a:rect l="l" t="t" r="r" b="b"/>
              <a:pathLst>
                <a:path w="134797" h="126145" extrusionOk="0">
                  <a:moveTo>
                    <a:pt x="32333" y="125957"/>
                  </a:moveTo>
                  <a:cubicBezTo>
                    <a:pt x="23545" y="126948"/>
                    <a:pt x="14393" y="124042"/>
                    <a:pt x="7853" y="117289"/>
                  </a:cubicBezTo>
                  <a:cubicBezTo>
                    <a:pt x="-3076" y="105973"/>
                    <a:pt x="-2546" y="88200"/>
                    <a:pt x="9120" y="77627"/>
                  </a:cubicBezTo>
                  <a:lnTo>
                    <a:pt x="86047" y="7590"/>
                  </a:lnTo>
                  <a:cubicBezTo>
                    <a:pt x="97712" y="-2964"/>
                    <a:pt x="115986" y="-2469"/>
                    <a:pt x="126955" y="8809"/>
                  </a:cubicBezTo>
                  <a:cubicBezTo>
                    <a:pt x="137874" y="20172"/>
                    <a:pt x="137334" y="37908"/>
                    <a:pt x="125688" y="48566"/>
                  </a:cubicBezTo>
                  <a:lnTo>
                    <a:pt x="48722" y="118575"/>
                  </a:lnTo>
                  <a:cubicBezTo>
                    <a:pt x="44029" y="122814"/>
                    <a:pt x="38225" y="125243"/>
                    <a:pt x="32333" y="12595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1041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CA554CF2-8CED-8FF1-2764-ADF6D1A971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651" y="175867"/>
            <a:ext cx="1712208" cy="1077201"/>
          </a:xfrm>
          <a:prstGeom prst="rect">
            <a:avLst/>
          </a:prstGeom>
        </p:spPr>
      </p:pic>
      <p:pic>
        <p:nvPicPr>
          <p:cNvPr id="8" name="Picture 7" descr="A picture containing building, outdoor&#10;&#10;Description automatically generated">
            <a:extLst>
              <a:ext uri="{FF2B5EF4-FFF2-40B4-BE49-F238E27FC236}">
                <a16:creationId xmlns:a16="http://schemas.microsoft.com/office/drawing/2014/main" id="{E207D06E-51BE-77BE-5B37-152A5825BBEB}"/>
              </a:ext>
            </a:extLst>
          </p:cNvPr>
          <p:cNvPicPr>
            <a:picLocks noChangeAspect="1"/>
          </p:cNvPicPr>
          <p:nvPr/>
        </p:nvPicPr>
        <p:blipFill rotWithShape="1">
          <a:blip r:embed="rId3">
            <a:extLst>
              <a:ext uri="{28A0092B-C50C-407E-A947-70E740481C1C}">
                <a14:useLocalDpi xmlns:a14="http://schemas.microsoft.com/office/drawing/2010/main" val="0"/>
              </a:ext>
            </a:extLst>
          </a:blip>
          <a:srcRect l="686" t="3981" r="591" b="43454"/>
          <a:stretch/>
        </p:blipFill>
        <p:spPr>
          <a:xfrm>
            <a:off x="4162569" y="1"/>
            <a:ext cx="8029433" cy="6413016"/>
          </a:xfrm>
          <a:prstGeom prst="rect">
            <a:avLst/>
          </a:prstGeom>
        </p:spPr>
      </p:pic>
      <p:sp>
        <p:nvSpPr>
          <p:cNvPr id="9" name="Rectangle 8">
            <a:extLst>
              <a:ext uri="{FF2B5EF4-FFF2-40B4-BE49-F238E27FC236}">
                <a16:creationId xmlns:a16="http://schemas.microsoft.com/office/drawing/2014/main" id="{C2F18C14-1995-D4F4-1BAB-E4764B76A49C}"/>
              </a:ext>
            </a:extLst>
          </p:cNvPr>
          <p:cNvSpPr/>
          <p:nvPr/>
        </p:nvSpPr>
        <p:spPr>
          <a:xfrm>
            <a:off x="4162569" y="0"/>
            <a:ext cx="8029431" cy="6413016"/>
          </a:xfrm>
          <a:prstGeom prst="rect">
            <a:avLst/>
          </a:prstGeom>
          <a:solidFill>
            <a:schemeClr val="accent1">
              <a:lumMod val="50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Google Shape;94;p13">
            <a:extLst>
              <a:ext uri="{FF2B5EF4-FFF2-40B4-BE49-F238E27FC236}">
                <a16:creationId xmlns:a16="http://schemas.microsoft.com/office/drawing/2014/main" id="{AB3B64AA-F8C4-8263-540F-1DC9AB687A0F}"/>
              </a:ext>
            </a:extLst>
          </p:cNvPr>
          <p:cNvSpPr txBox="1">
            <a:spLocks/>
          </p:cNvSpPr>
          <p:nvPr/>
        </p:nvSpPr>
        <p:spPr>
          <a:xfrm>
            <a:off x="4749831" y="522081"/>
            <a:ext cx="6854905" cy="5509038"/>
          </a:xfrm>
          <a:prstGeom prst="rect">
            <a:avLst/>
          </a:prstGeom>
        </p:spPr>
        <p:txBody>
          <a:bodyPr spcFirstLastPara="1"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457200">
              <a:spcBef>
                <a:spcPct val="20000"/>
              </a:spcBef>
              <a:spcAft>
                <a:spcPts val="600"/>
              </a:spcAft>
              <a:buClr>
                <a:schemeClr val="accent1">
                  <a:lumMod val="75000"/>
                </a:schemeClr>
              </a:buClr>
              <a:buSzPct val="145000"/>
            </a:pPr>
            <a:r>
              <a:rPr lang="el-GR" sz="1800" dirty="0">
                <a:solidFill>
                  <a:schemeClr val="bg1"/>
                </a:solidFill>
                <a:latin typeface="Cambria" panose="02040503050406030204" pitchFamily="18" charset="0"/>
                <a:ea typeface="Cambria" panose="02040503050406030204" pitchFamily="18" charset="0"/>
              </a:rPr>
              <a:t>TBF (Cyprus) Ltd. και Άλλοι ν. </a:t>
            </a:r>
            <a:r>
              <a:rPr lang="el-GR" sz="1800" dirty="0" err="1">
                <a:solidFill>
                  <a:schemeClr val="bg1"/>
                </a:solidFill>
                <a:latin typeface="Cambria" panose="02040503050406030204" pitchFamily="18" charset="0"/>
                <a:ea typeface="Cambria" panose="02040503050406030204" pitchFamily="18" charset="0"/>
              </a:rPr>
              <a:t>Eμπορικής</a:t>
            </a:r>
            <a:r>
              <a:rPr lang="el-GR" sz="1800" dirty="0">
                <a:solidFill>
                  <a:schemeClr val="bg1"/>
                </a:solidFill>
                <a:latin typeface="Cambria" panose="02040503050406030204" pitchFamily="18" charset="0"/>
                <a:ea typeface="Cambria" panose="02040503050406030204" pitchFamily="18" charset="0"/>
              </a:rPr>
              <a:t> </a:t>
            </a:r>
            <a:r>
              <a:rPr lang="el-GR" sz="1800" dirty="0" err="1">
                <a:solidFill>
                  <a:schemeClr val="bg1"/>
                </a:solidFill>
                <a:latin typeface="Cambria" panose="02040503050406030204" pitchFamily="18" charset="0"/>
                <a:ea typeface="Cambria" panose="02040503050406030204" pitchFamily="18" charset="0"/>
              </a:rPr>
              <a:t>Mελετών</a:t>
            </a:r>
            <a:r>
              <a:rPr lang="el-GR" sz="1800" dirty="0">
                <a:solidFill>
                  <a:schemeClr val="bg1"/>
                </a:solidFill>
                <a:latin typeface="Cambria" panose="02040503050406030204" pitchFamily="18" charset="0"/>
                <a:ea typeface="Cambria" panose="02040503050406030204" pitchFamily="18" charset="0"/>
              </a:rPr>
              <a:t> Σχεδιασμού και </a:t>
            </a:r>
            <a:r>
              <a:rPr lang="el-GR" sz="1800" dirty="0" err="1">
                <a:solidFill>
                  <a:schemeClr val="bg1"/>
                </a:solidFill>
                <a:latin typeface="Cambria" panose="02040503050406030204" pitchFamily="18" charset="0"/>
                <a:ea typeface="Cambria" panose="02040503050406030204" pitchFamily="18" charset="0"/>
              </a:rPr>
              <a:t>Eπιχειρηματικού</a:t>
            </a:r>
            <a:r>
              <a:rPr lang="el-GR" sz="1800" dirty="0">
                <a:solidFill>
                  <a:schemeClr val="bg1"/>
                </a:solidFill>
                <a:latin typeface="Cambria" panose="02040503050406030204" pitchFamily="18" charset="0"/>
                <a:ea typeface="Cambria" panose="02040503050406030204" pitchFamily="18" charset="0"/>
              </a:rPr>
              <a:t> </a:t>
            </a:r>
            <a:r>
              <a:rPr lang="el-GR" sz="1800" dirty="0" err="1">
                <a:solidFill>
                  <a:schemeClr val="bg1"/>
                </a:solidFill>
                <a:latin typeface="Cambria" panose="02040503050406030204" pitchFamily="18" charset="0"/>
                <a:ea typeface="Cambria" panose="02040503050406030204" pitchFamily="18" charset="0"/>
              </a:rPr>
              <a:t>Kεφαλαίου</a:t>
            </a:r>
            <a:r>
              <a:rPr lang="el-GR" sz="1800" dirty="0">
                <a:solidFill>
                  <a:schemeClr val="bg1"/>
                </a:solidFill>
                <a:latin typeface="Cambria" panose="02040503050406030204" pitchFamily="18" charset="0"/>
                <a:ea typeface="Cambria" panose="02040503050406030204" pitchFamily="18" charset="0"/>
              </a:rPr>
              <a:t> </a:t>
            </a:r>
            <a:r>
              <a:rPr lang="el-GR" sz="1800" dirty="0" err="1">
                <a:solidFill>
                  <a:schemeClr val="bg1"/>
                </a:solidFill>
                <a:latin typeface="Cambria" panose="02040503050406030204" pitchFamily="18" charset="0"/>
                <a:ea typeface="Cambria" panose="02040503050406030204" pitchFamily="18" charset="0"/>
              </a:rPr>
              <a:t>Aνώνυμης</a:t>
            </a:r>
            <a:r>
              <a:rPr lang="el-GR" sz="1800" dirty="0">
                <a:solidFill>
                  <a:schemeClr val="bg1"/>
                </a:solidFill>
                <a:latin typeface="Cambria" panose="02040503050406030204" pitchFamily="18" charset="0"/>
                <a:ea typeface="Cambria" panose="02040503050406030204" pitchFamily="18" charset="0"/>
              </a:rPr>
              <a:t> </a:t>
            </a:r>
            <a:r>
              <a:rPr lang="el-GR" sz="1800" dirty="0" err="1">
                <a:solidFill>
                  <a:schemeClr val="bg1"/>
                </a:solidFill>
                <a:latin typeface="Cambria" panose="02040503050406030204" pitchFamily="18" charset="0"/>
                <a:ea typeface="Cambria" panose="02040503050406030204" pitchFamily="18" charset="0"/>
              </a:rPr>
              <a:t>Eταιρείας</a:t>
            </a:r>
            <a:r>
              <a:rPr lang="el-GR" sz="1800" dirty="0">
                <a:solidFill>
                  <a:schemeClr val="bg1"/>
                </a:solidFill>
                <a:latin typeface="Cambria" panose="02040503050406030204" pitchFamily="18" charset="0"/>
                <a:ea typeface="Cambria" panose="02040503050406030204" pitchFamily="18" charset="0"/>
              </a:rPr>
              <a:t> και Άλλων (2001) 1 ΑΑΔ 153</a:t>
            </a:r>
          </a:p>
        </p:txBody>
      </p:sp>
      <p:sp>
        <p:nvSpPr>
          <p:cNvPr id="2" name="Google Shape;130;p18">
            <a:extLst>
              <a:ext uri="{FF2B5EF4-FFF2-40B4-BE49-F238E27FC236}">
                <a16:creationId xmlns:a16="http://schemas.microsoft.com/office/drawing/2014/main" id="{93836F97-F2AC-E1C5-6085-EFC14B72892A}"/>
              </a:ext>
            </a:extLst>
          </p:cNvPr>
          <p:cNvSpPr txBox="1">
            <a:spLocks/>
          </p:cNvSpPr>
          <p:nvPr/>
        </p:nvSpPr>
        <p:spPr>
          <a:xfrm>
            <a:off x="-899511" y="2889791"/>
            <a:ext cx="5934797" cy="1158875"/>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l-GR" sz="4800" dirty="0">
                <a:solidFill>
                  <a:srgbClr val="1B75BB"/>
                </a:solidFill>
                <a:latin typeface="Cinzel" panose="020B0604020202020204" charset="0"/>
              </a:rPr>
              <a:t>ΚΥΠΡΙΑΚΗ ΝΟΜΟΛΟΓΙΑ </a:t>
            </a:r>
            <a:endParaRPr lang="el-GR" sz="6000" dirty="0">
              <a:solidFill>
                <a:srgbClr val="1B75BB"/>
              </a:solidFill>
              <a:latin typeface="Cinzel" panose="020B0604020202020204" charset="0"/>
            </a:endParaRPr>
          </a:p>
        </p:txBody>
      </p:sp>
    </p:spTree>
    <p:extLst>
      <p:ext uri="{BB962C8B-B14F-4D97-AF65-F5344CB8AC3E}">
        <p14:creationId xmlns:p14="http://schemas.microsoft.com/office/powerpoint/2010/main" val="1491065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CA554CF2-8CED-8FF1-2764-ADF6D1A971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651" y="175867"/>
            <a:ext cx="1712208" cy="1077201"/>
          </a:xfrm>
          <a:prstGeom prst="rect">
            <a:avLst/>
          </a:prstGeom>
        </p:spPr>
      </p:pic>
      <p:pic>
        <p:nvPicPr>
          <p:cNvPr id="8" name="Picture 7" descr="A picture containing building, outdoor&#10;&#10;Description automatically generated">
            <a:extLst>
              <a:ext uri="{FF2B5EF4-FFF2-40B4-BE49-F238E27FC236}">
                <a16:creationId xmlns:a16="http://schemas.microsoft.com/office/drawing/2014/main" id="{E207D06E-51BE-77BE-5B37-152A5825BBEB}"/>
              </a:ext>
            </a:extLst>
          </p:cNvPr>
          <p:cNvPicPr>
            <a:picLocks noChangeAspect="1"/>
          </p:cNvPicPr>
          <p:nvPr/>
        </p:nvPicPr>
        <p:blipFill rotWithShape="1">
          <a:blip r:embed="rId3">
            <a:extLst>
              <a:ext uri="{28A0092B-C50C-407E-A947-70E740481C1C}">
                <a14:useLocalDpi xmlns:a14="http://schemas.microsoft.com/office/drawing/2010/main" val="0"/>
              </a:ext>
            </a:extLst>
          </a:blip>
          <a:srcRect l="686" t="3981" r="591" b="43454"/>
          <a:stretch/>
        </p:blipFill>
        <p:spPr>
          <a:xfrm>
            <a:off x="4162569" y="1"/>
            <a:ext cx="8029433" cy="6413016"/>
          </a:xfrm>
          <a:prstGeom prst="rect">
            <a:avLst/>
          </a:prstGeom>
        </p:spPr>
      </p:pic>
      <p:sp>
        <p:nvSpPr>
          <p:cNvPr id="9" name="Rectangle 8">
            <a:extLst>
              <a:ext uri="{FF2B5EF4-FFF2-40B4-BE49-F238E27FC236}">
                <a16:creationId xmlns:a16="http://schemas.microsoft.com/office/drawing/2014/main" id="{C2F18C14-1995-D4F4-1BAB-E4764B76A49C}"/>
              </a:ext>
            </a:extLst>
          </p:cNvPr>
          <p:cNvSpPr/>
          <p:nvPr/>
        </p:nvSpPr>
        <p:spPr>
          <a:xfrm>
            <a:off x="4162569" y="0"/>
            <a:ext cx="8029431" cy="6413016"/>
          </a:xfrm>
          <a:prstGeom prst="rect">
            <a:avLst/>
          </a:prstGeom>
          <a:solidFill>
            <a:schemeClr val="accent1">
              <a:lumMod val="50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Google Shape;130;p18">
            <a:extLst>
              <a:ext uri="{FF2B5EF4-FFF2-40B4-BE49-F238E27FC236}">
                <a16:creationId xmlns:a16="http://schemas.microsoft.com/office/drawing/2014/main" id="{14D4F396-45D0-CDDC-F5C3-6DB06A164383}"/>
              </a:ext>
            </a:extLst>
          </p:cNvPr>
          <p:cNvSpPr txBox="1">
            <a:spLocks/>
          </p:cNvSpPr>
          <p:nvPr/>
        </p:nvSpPr>
        <p:spPr>
          <a:xfrm>
            <a:off x="-1029422" y="2623621"/>
            <a:ext cx="6240463" cy="1158875"/>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l-GR" sz="6000" dirty="0">
                <a:solidFill>
                  <a:srgbClr val="1B75BB"/>
                </a:solidFill>
                <a:latin typeface="Cinzel" panose="020B0604020202020204" charset="0"/>
              </a:rPr>
              <a:t>Εισαγωγή</a:t>
            </a:r>
            <a:endParaRPr lang="el-GR" sz="6600" dirty="0">
              <a:solidFill>
                <a:srgbClr val="1B75BB"/>
              </a:solidFill>
              <a:latin typeface="Cinzel" panose="020B0604020202020204" charset="0"/>
            </a:endParaRPr>
          </a:p>
        </p:txBody>
      </p:sp>
      <p:sp>
        <p:nvSpPr>
          <p:cNvPr id="24" name="Google Shape;94;p13">
            <a:extLst>
              <a:ext uri="{FF2B5EF4-FFF2-40B4-BE49-F238E27FC236}">
                <a16:creationId xmlns:a16="http://schemas.microsoft.com/office/drawing/2014/main" id="{AB3B64AA-F8C4-8263-540F-1DC9AB687A0F}"/>
              </a:ext>
            </a:extLst>
          </p:cNvPr>
          <p:cNvSpPr txBox="1">
            <a:spLocks/>
          </p:cNvSpPr>
          <p:nvPr/>
        </p:nvSpPr>
        <p:spPr>
          <a:xfrm>
            <a:off x="4749831" y="452094"/>
            <a:ext cx="6854905" cy="5509038"/>
          </a:xfrm>
          <a:prstGeom prst="rect">
            <a:avLst/>
          </a:prstGeom>
        </p:spPr>
        <p:txBody>
          <a:bodyPr spcFirstLastPara="1"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spcBef>
                <a:spcPct val="20000"/>
              </a:spcBef>
              <a:spcAft>
                <a:spcPts val="600"/>
              </a:spcAft>
              <a:buClr>
                <a:schemeClr val="accent1">
                  <a:lumMod val="75000"/>
                </a:schemeClr>
              </a:buClr>
              <a:buSzPct val="145000"/>
              <a:buNone/>
            </a:pPr>
            <a:r>
              <a:rPr lang="el-GR" sz="1400" dirty="0">
                <a:solidFill>
                  <a:schemeClr val="bg1"/>
                </a:solidFill>
                <a:latin typeface="Cambria" panose="02040503050406030204" pitchFamily="18" charset="0"/>
                <a:ea typeface="Cambria" panose="02040503050406030204" pitchFamily="18" charset="0"/>
              </a:rPr>
              <a:t>Οι νέοι Κανονισμοί Πολιτικής Δικονομίας συντάχθηκαν υπό την καθοδήγηση του Λόρδου Dyson και της ενδεκαμελούς Επιτροπής Θεσμών που διόρισε το Ανώτατο Δικαστήριο αλλά και την τότε Πρόεδρό του  ΑΔ  </a:t>
            </a:r>
            <a:r>
              <a:rPr lang="el-GR" sz="1400" dirty="0" err="1">
                <a:solidFill>
                  <a:schemeClr val="bg1"/>
                </a:solidFill>
                <a:latin typeface="Cambria" panose="02040503050406030204" pitchFamily="18" charset="0"/>
                <a:ea typeface="Cambria" panose="02040503050406030204" pitchFamily="18" charset="0"/>
              </a:rPr>
              <a:t>κας</a:t>
            </a:r>
            <a:r>
              <a:rPr lang="el-GR" sz="1400" dirty="0">
                <a:solidFill>
                  <a:schemeClr val="bg1"/>
                </a:solidFill>
                <a:latin typeface="Cambria" panose="02040503050406030204" pitchFamily="18" charset="0"/>
                <a:ea typeface="Cambria" panose="02040503050406030204" pitchFamily="18" charset="0"/>
              </a:rPr>
              <a:t>   Παναγή . </a:t>
            </a:r>
          </a:p>
          <a:p>
            <a:pPr marL="0" indent="0" defTabSz="457200">
              <a:spcBef>
                <a:spcPct val="20000"/>
              </a:spcBef>
              <a:spcAft>
                <a:spcPts val="600"/>
              </a:spcAft>
              <a:buClr>
                <a:schemeClr val="accent1">
                  <a:lumMod val="75000"/>
                </a:schemeClr>
              </a:buClr>
              <a:buSzPct val="145000"/>
              <a:buNone/>
            </a:pPr>
            <a:r>
              <a:rPr lang="el-GR" sz="1400" dirty="0">
                <a:solidFill>
                  <a:schemeClr val="bg1"/>
                </a:solidFill>
                <a:latin typeface="Cambria" panose="02040503050406030204" pitchFamily="18" charset="0"/>
                <a:ea typeface="Cambria" panose="02040503050406030204" pitchFamily="18" charset="0"/>
              </a:rPr>
              <a:t>Η ανάγκη για τη ριζική αναθεώρηση και μεταρρύθμιση προέκυψε με την κατακόρυφη αύξηση των καθυστερημένων υποθέσεων, που οδήγησε στην  ανικανότητα του συστήματος να ανταπεξέλθει αλλά και στις ανάγκες της οικονομίας και της κοινωνίας. </a:t>
            </a:r>
          </a:p>
          <a:p>
            <a:pPr marL="0" indent="0" defTabSz="457200">
              <a:spcBef>
                <a:spcPct val="20000"/>
              </a:spcBef>
              <a:spcAft>
                <a:spcPts val="600"/>
              </a:spcAft>
              <a:buClr>
                <a:schemeClr val="accent1">
                  <a:lumMod val="75000"/>
                </a:schemeClr>
              </a:buClr>
              <a:buSzPct val="145000"/>
              <a:buNone/>
            </a:pPr>
            <a:r>
              <a:rPr lang="el-GR" sz="1400" dirty="0">
                <a:solidFill>
                  <a:schemeClr val="bg1"/>
                </a:solidFill>
                <a:latin typeface="Cambria" panose="02040503050406030204" pitchFamily="18" charset="0"/>
                <a:ea typeface="Cambria" panose="02040503050406030204" pitchFamily="18" charset="0"/>
              </a:rPr>
              <a:t>Ήδη από τον  Ιούλιο  του 2020 ξεκίνησε  το Πρόγραμμα Εκδίκασης Καθυστερούμενων Υποθέσεων (</a:t>
            </a:r>
            <a:r>
              <a:rPr lang="el-GR" sz="1400" dirty="0" err="1">
                <a:solidFill>
                  <a:schemeClr val="bg1"/>
                </a:solidFill>
                <a:latin typeface="Cambria" panose="02040503050406030204" pitchFamily="18" charset="0"/>
                <a:ea typeface="Cambria" panose="02040503050406030204" pitchFamily="18" charset="0"/>
              </a:rPr>
              <a:t>Backlog</a:t>
            </a:r>
            <a:r>
              <a:rPr lang="el-GR" sz="1400" dirty="0">
                <a:solidFill>
                  <a:schemeClr val="bg1"/>
                </a:solidFill>
                <a:latin typeface="Cambria" panose="02040503050406030204" pitchFamily="18" charset="0"/>
                <a:ea typeface="Cambria" panose="02040503050406030204" pitchFamily="18" charset="0"/>
              </a:rPr>
              <a:t>) στο Ε.Δ. Πάφου, με σκοπό τη διεκπεραίωση και ολοκλήρωση όλων των </a:t>
            </a:r>
            <a:r>
              <a:rPr lang="el-GR" sz="1400" dirty="0" err="1">
                <a:solidFill>
                  <a:schemeClr val="bg1"/>
                </a:solidFill>
                <a:latin typeface="Cambria" panose="02040503050406030204" pitchFamily="18" charset="0"/>
                <a:ea typeface="Cambria" panose="02040503050406030204" pitchFamily="18" charset="0"/>
              </a:rPr>
              <a:t>εκκρεμούντων</a:t>
            </a:r>
            <a:r>
              <a:rPr lang="el-GR" sz="1400" dirty="0">
                <a:solidFill>
                  <a:schemeClr val="bg1"/>
                </a:solidFill>
                <a:latin typeface="Cambria" panose="02040503050406030204" pitchFamily="18" charset="0"/>
                <a:ea typeface="Cambria" panose="02040503050406030204" pitchFamily="18" charset="0"/>
              </a:rPr>
              <a:t> αγωγών, οι οποίες καταχωρίστηκαν μέχρι και τις 31/12/2013. Το ίδιο σύστημα με κάποιες παραλλαγές  έχει επεκταθεί  και στα υπόλοιπα δικαστήρια  με κύριο όμως πάντα μέλημα την συντομότερη διεκπεραίωση υποθέσεων.  </a:t>
            </a:r>
          </a:p>
          <a:p>
            <a:pPr marL="0" indent="0" defTabSz="457200">
              <a:spcBef>
                <a:spcPct val="20000"/>
              </a:spcBef>
              <a:spcAft>
                <a:spcPts val="600"/>
              </a:spcAft>
              <a:buClr>
                <a:schemeClr val="accent1">
                  <a:lumMod val="75000"/>
                </a:schemeClr>
              </a:buClr>
              <a:buSzPct val="145000"/>
              <a:buNone/>
            </a:pPr>
            <a:r>
              <a:rPr lang="el-GR" sz="1400" dirty="0">
                <a:solidFill>
                  <a:schemeClr val="bg1"/>
                </a:solidFill>
                <a:latin typeface="Cambria" panose="02040503050406030204" pitchFamily="18" charset="0"/>
                <a:ea typeface="Cambria" panose="02040503050406030204" pitchFamily="18" charset="0"/>
              </a:rPr>
              <a:t>Οι αλλαγές των προτεινόμενων Θεσμών Πολιτικής Δικονομίας που θα επηρεάσουν τις υποθέσεις απαιτήσεων για αποζημιώσεις ευρίσκονται κυρίως στα ακόλουθα σημεία :</a:t>
            </a:r>
          </a:p>
          <a:p>
            <a:pPr marL="0" indent="0" defTabSz="457200">
              <a:spcBef>
                <a:spcPct val="20000"/>
              </a:spcBef>
              <a:spcAft>
                <a:spcPts val="600"/>
              </a:spcAft>
              <a:buClr>
                <a:schemeClr val="accent1">
                  <a:lumMod val="75000"/>
                </a:schemeClr>
              </a:buClr>
              <a:buSzPct val="145000"/>
              <a:buNone/>
            </a:pPr>
            <a:r>
              <a:rPr lang="el-GR" sz="1400" dirty="0">
                <a:solidFill>
                  <a:schemeClr val="bg1"/>
                </a:solidFill>
                <a:latin typeface="Cambria" panose="02040503050406030204" pitchFamily="18" charset="0"/>
                <a:ea typeface="Cambria" panose="02040503050406030204" pitchFamily="18" charset="0"/>
              </a:rPr>
              <a:t>(α) Μέρος 3: </a:t>
            </a:r>
            <a:r>
              <a:rPr lang="el-GR" sz="1400" dirty="0" err="1">
                <a:solidFill>
                  <a:schemeClr val="bg1"/>
                </a:solidFill>
                <a:latin typeface="Cambria" panose="02040503050406030204" pitchFamily="18" charset="0"/>
                <a:ea typeface="Cambria" panose="02040503050406030204" pitchFamily="18" charset="0"/>
              </a:rPr>
              <a:t>Προδικαστηριακά</a:t>
            </a:r>
            <a:r>
              <a:rPr lang="el-GR" sz="1400" dirty="0">
                <a:solidFill>
                  <a:schemeClr val="bg1"/>
                </a:solidFill>
                <a:latin typeface="Cambria" panose="02040503050406030204" pitchFamily="18" charset="0"/>
                <a:ea typeface="Cambria" panose="02040503050406030204" pitchFamily="18" charset="0"/>
              </a:rPr>
              <a:t> Πρωτόκολλα:  Όπου εφαρμόζονται σε σχέση με απαιτήσεις για συγκεκριμένο χρηματικό ποσό, τροχαία ατυχήματα και σωματικές βλάβες. Για τις περιπτώσεις που δεν καλύπτονται από Πρωτόκολλα προβλέπεται διαδικασία </a:t>
            </a:r>
            <a:r>
              <a:rPr lang="el-GR" sz="1400" dirty="0" err="1">
                <a:solidFill>
                  <a:schemeClr val="bg1"/>
                </a:solidFill>
                <a:latin typeface="Cambria" panose="02040503050406030204" pitchFamily="18" charset="0"/>
                <a:ea typeface="Cambria" panose="02040503050406030204" pitchFamily="18" charset="0"/>
              </a:rPr>
              <a:t>προδικαστηριακής</a:t>
            </a:r>
            <a:r>
              <a:rPr lang="el-GR" sz="1400" dirty="0">
                <a:solidFill>
                  <a:schemeClr val="bg1"/>
                </a:solidFill>
                <a:latin typeface="Cambria" panose="02040503050406030204" pitchFamily="18" charset="0"/>
                <a:ea typeface="Cambria" panose="02040503050406030204" pitchFamily="18" charset="0"/>
              </a:rPr>
              <a:t> συμπεριφοράς. </a:t>
            </a:r>
          </a:p>
          <a:p>
            <a:pPr marL="0" indent="0" defTabSz="457200">
              <a:spcBef>
                <a:spcPct val="20000"/>
              </a:spcBef>
              <a:spcAft>
                <a:spcPts val="600"/>
              </a:spcAft>
              <a:buClr>
                <a:schemeClr val="accent1">
                  <a:lumMod val="75000"/>
                </a:schemeClr>
              </a:buClr>
              <a:buSzPct val="145000"/>
              <a:buNone/>
            </a:pPr>
            <a:r>
              <a:rPr lang="el-GR" sz="1400" dirty="0">
                <a:solidFill>
                  <a:schemeClr val="bg1"/>
                </a:solidFill>
                <a:latin typeface="Cambria" panose="02040503050406030204" pitchFamily="18" charset="0"/>
                <a:ea typeface="Cambria" panose="02040503050406030204" pitchFamily="18" charset="0"/>
              </a:rPr>
              <a:t>(β) Μέρος 35: Πρόταση διακανονισμού: υποβάλλεται μέχρι και πριν την έναρξη της ακροαματικής διαδικασίας και σε περίπτωση που απορριφθεί και η απόφαση του Δικαστηρίου είναι ευνοϊκότερη από το ποσό της πρότασης του εκάστοτε </a:t>
            </a:r>
            <a:r>
              <a:rPr lang="el-GR" sz="1400" dirty="0" err="1">
                <a:solidFill>
                  <a:schemeClr val="bg1"/>
                </a:solidFill>
                <a:latin typeface="Cambria" panose="02040503050406030204" pitchFamily="18" charset="0"/>
                <a:ea typeface="Cambria" panose="02040503050406030204" pitchFamily="18" charset="0"/>
              </a:rPr>
              <a:t>προτείνοντα</a:t>
            </a:r>
            <a:r>
              <a:rPr lang="el-GR" sz="1400" dirty="0">
                <a:solidFill>
                  <a:schemeClr val="bg1"/>
                </a:solidFill>
                <a:latin typeface="Cambria" panose="02040503050406030204" pitchFamily="18" charset="0"/>
                <a:ea typeface="Cambria" panose="02040503050406030204" pitchFamily="18" charset="0"/>
              </a:rPr>
              <a:t>, το Δικαστήριο έχει διακριτική ευχέρεια ως προς την επιδίκαση εξόδων και τόκου ανάλογα με το ποιος διάδικος υποβάλλει την πρόταση. Στην ουσία είναι το ίδιο σκεπτικό της υφιστάμενης Δ22   αλλά με καλύτερη διατύπωση και πληρέστερο περιεχόμενο όσον αφορά τον τρόπο υποβολής της πρότασης  αλλά και τις συνέπειες . </a:t>
            </a:r>
          </a:p>
        </p:txBody>
      </p:sp>
    </p:spTree>
    <p:extLst>
      <p:ext uri="{BB962C8B-B14F-4D97-AF65-F5344CB8AC3E}">
        <p14:creationId xmlns:p14="http://schemas.microsoft.com/office/powerpoint/2010/main" val="1565820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CA554CF2-8CED-8FF1-2764-ADF6D1A971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651" y="175867"/>
            <a:ext cx="1712208" cy="1077201"/>
          </a:xfrm>
          <a:prstGeom prst="rect">
            <a:avLst/>
          </a:prstGeom>
        </p:spPr>
      </p:pic>
      <p:pic>
        <p:nvPicPr>
          <p:cNvPr id="8" name="Picture 7" descr="A picture containing building, outdoor&#10;&#10;Description automatically generated">
            <a:extLst>
              <a:ext uri="{FF2B5EF4-FFF2-40B4-BE49-F238E27FC236}">
                <a16:creationId xmlns:a16="http://schemas.microsoft.com/office/drawing/2014/main" id="{E207D06E-51BE-77BE-5B37-152A5825BBEB}"/>
              </a:ext>
            </a:extLst>
          </p:cNvPr>
          <p:cNvPicPr>
            <a:picLocks noChangeAspect="1"/>
          </p:cNvPicPr>
          <p:nvPr/>
        </p:nvPicPr>
        <p:blipFill rotWithShape="1">
          <a:blip r:embed="rId3">
            <a:extLst>
              <a:ext uri="{28A0092B-C50C-407E-A947-70E740481C1C}">
                <a14:useLocalDpi xmlns:a14="http://schemas.microsoft.com/office/drawing/2010/main" val="0"/>
              </a:ext>
            </a:extLst>
          </a:blip>
          <a:srcRect l="686" t="3981" r="591" b="43454"/>
          <a:stretch/>
        </p:blipFill>
        <p:spPr>
          <a:xfrm>
            <a:off x="4162569" y="1"/>
            <a:ext cx="8029433" cy="6413016"/>
          </a:xfrm>
          <a:prstGeom prst="rect">
            <a:avLst/>
          </a:prstGeom>
        </p:spPr>
      </p:pic>
      <p:sp>
        <p:nvSpPr>
          <p:cNvPr id="9" name="Rectangle 8">
            <a:extLst>
              <a:ext uri="{FF2B5EF4-FFF2-40B4-BE49-F238E27FC236}">
                <a16:creationId xmlns:a16="http://schemas.microsoft.com/office/drawing/2014/main" id="{C2F18C14-1995-D4F4-1BAB-E4764B76A49C}"/>
              </a:ext>
            </a:extLst>
          </p:cNvPr>
          <p:cNvSpPr/>
          <p:nvPr/>
        </p:nvSpPr>
        <p:spPr>
          <a:xfrm>
            <a:off x="4162569" y="0"/>
            <a:ext cx="8029431" cy="6413016"/>
          </a:xfrm>
          <a:prstGeom prst="rect">
            <a:avLst/>
          </a:prstGeom>
          <a:solidFill>
            <a:schemeClr val="accent1">
              <a:lumMod val="50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Google Shape;94;p13">
            <a:extLst>
              <a:ext uri="{FF2B5EF4-FFF2-40B4-BE49-F238E27FC236}">
                <a16:creationId xmlns:a16="http://schemas.microsoft.com/office/drawing/2014/main" id="{AB3B64AA-F8C4-8263-540F-1DC9AB687A0F}"/>
              </a:ext>
            </a:extLst>
          </p:cNvPr>
          <p:cNvSpPr txBox="1">
            <a:spLocks/>
          </p:cNvSpPr>
          <p:nvPr/>
        </p:nvSpPr>
        <p:spPr>
          <a:xfrm>
            <a:off x="4749831" y="522081"/>
            <a:ext cx="6854905" cy="5509038"/>
          </a:xfrm>
          <a:prstGeom prst="rect">
            <a:avLst/>
          </a:prstGeom>
        </p:spPr>
        <p:txBody>
          <a:bodyPr spcFirstLastPara="1"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457200">
              <a:spcBef>
                <a:spcPct val="20000"/>
              </a:spcBef>
              <a:spcAft>
                <a:spcPts val="600"/>
              </a:spcAft>
              <a:buClr>
                <a:schemeClr val="accent1">
                  <a:lumMod val="75000"/>
                </a:schemeClr>
              </a:buClr>
              <a:buSzPct val="145000"/>
            </a:pPr>
            <a:r>
              <a:rPr lang="el-GR" sz="1800" dirty="0">
                <a:solidFill>
                  <a:schemeClr val="bg1"/>
                </a:solidFill>
                <a:latin typeface="Cambria" panose="02040503050406030204" pitchFamily="18" charset="0"/>
                <a:ea typeface="Cambria" panose="02040503050406030204" pitchFamily="18" charset="0"/>
              </a:rPr>
              <a:t>Αφορούσε σε αίτηση για ακύρωση διατάγματος γενικής και ειδικής αποκάλυψης η οποία </a:t>
            </a:r>
            <a:r>
              <a:rPr lang="el-GR" sz="1800" dirty="0" err="1">
                <a:solidFill>
                  <a:schemeClr val="bg1"/>
                </a:solidFill>
                <a:latin typeface="Cambria" panose="02040503050406030204" pitchFamily="18" charset="0"/>
                <a:ea typeface="Cambria" panose="02040503050406030204" pitchFamily="18" charset="0"/>
              </a:rPr>
              <a:t>εξεδόθη</a:t>
            </a:r>
            <a:r>
              <a:rPr lang="el-GR" sz="1800" dirty="0">
                <a:solidFill>
                  <a:schemeClr val="bg1"/>
                </a:solidFill>
                <a:latin typeface="Cambria" panose="02040503050406030204" pitchFamily="18" charset="0"/>
                <a:ea typeface="Cambria" panose="02040503050406030204" pitchFamily="18" charset="0"/>
              </a:rPr>
              <a:t> πριν την συμπλήρωση των δικογράφων . </a:t>
            </a:r>
          </a:p>
          <a:p>
            <a:pPr defTabSz="457200">
              <a:spcBef>
                <a:spcPct val="20000"/>
              </a:spcBef>
              <a:spcAft>
                <a:spcPts val="600"/>
              </a:spcAft>
              <a:buClr>
                <a:schemeClr val="accent1">
                  <a:lumMod val="75000"/>
                </a:schemeClr>
              </a:buClr>
              <a:buSzPct val="145000"/>
            </a:pPr>
            <a:r>
              <a:rPr lang="el-GR" sz="1800" dirty="0">
                <a:solidFill>
                  <a:schemeClr val="bg1"/>
                </a:solidFill>
                <a:latin typeface="Cambria" panose="02040503050406030204" pitchFamily="18" charset="0"/>
                <a:ea typeface="Cambria" panose="02040503050406030204" pitchFamily="18" charset="0"/>
              </a:rPr>
              <a:t>Το Δικαστήριο απέρριψε την έφεση  αντλώντας καθοδήγηση μεταξύ άλλων και από την   απόφαση </a:t>
            </a:r>
            <a:r>
              <a:rPr lang="el-GR" sz="1800" dirty="0" err="1">
                <a:solidFill>
                  <a:schemeClr val="bg1"/>
                </a:solidFill>
                <a:latin typeface="Cambria" panose="02040503050406030204" pitchFamily="18" charset="0"/>
                <a:ea typeface="Cambria" panose="02040503050406030204" pitchFamily="18" charset="0"/>
              </a:rPr>
              <a:t>Rome</a:t>
            </a:r>
            <a:r>
              <a:rPr lang="el-GR" sz="1800" dirty="0">
                <a:solidFill>
                  <a:schemeClr val="bg1"/>
                </a:solidFill>
                <a:latin typeface="Cambria" panose="02040503050406030204" pitchFamily="18" charset="0"/>
                <a:ea typeface="Cambria" panose="02040503050406030204" pitchFamily="18" charset="0"/>
              </a:rPr>
              <a:t> v. </a:t>
            </a:r>
            <a:r>
              <a:rPr lang="el-GR" sz="1800" dirty="0" err="1">
                <a:solidFill>
                  <a:schemeClr val="bg1"/>
                </a:solidFill>
                <a:latin typeface="Cambria" panose="02040503050406030204" pitchFamily="18" charset="0"/>
                <a:ea typeface="Cambria" panose="02040503050406030204" pitchFamily="18" charset="0"/>
              </a:rPr>
              <a:t>Punjab</a:t>
            </a:r>
            <a:r>
              <a:rPr lang="el-GR" sz="1800" dirty="0">
                <a:solidFill>
                  <a:schemeClr val="bg1"/>
                </a:solidFill>
                <a:latin typeface="Cambria" panose="02040503050406030204" pitchFamily="18" charset="0"/>
                <a:ea typeface="Cambria" panose="02040503050406030204" pitchFamily="18" charset="0"/>
              </a:rPr>
              <a:t> </a:t>
            </a:r>
            <a:r>
              <a:rPr lang="el-GR" sz="1800" dirty="0" err="1">
                <a:solidFill>
                  <a:schemeClr val="bg1"/>
                </a:solidFill>
                <a:latin typeface="Cambria" panose="02040503050406030204" pitchFamily="18" charset="0"/>
                <a:ea typeface="Cambria" panose="02040503050406030204" pitchFamily="18" charset="0"/>
              </a:rPr>
              <a:t>National</a:t>
            </a:r>
            <a:r>
              <a:rPr lang="el-GR" sz="1800" dirty="0">
                <a:solidFill>
                  <a:schemeClr val="bg1"/>
                </a:solidFill>
                <a:latin typeface="Cambria" panose="02040503050406030204" pitchFamily="18" charset="0"/>
                <a:ea typeface="Cambria" panose="02040503050406030204" pitchFamily="18" charset="0"/>
              </a:rPr>
              <a:t> Bank [1989] 2 </a:t>
            </a:r>
            <a:r>
              <a:rPr lang="el-GR" sz="1800" dirty="0" err="1">
                <a:solidFill>
                  <a:schemeClr val="bg1"/>
                </a:solidFill>
                <a:latin typeface="Cambria" panose="02040503050406030204" pitchFamily="18" charset="0"/>
                <a:ea typeface="Cambria" panose="02040503050406030204" pitchFamily="18" charset="0"/>
              </a:rPr>
              <a:t>All</a:t>
            </a:r>
            <a:r>
              <a:rPr lang="el-GR" sz="1800" dirty="0">
                <a:solidFill>
                  <a:schemeClr val="bg1"/>
                </a:solidFill>
                <a:latin typeface="Cambria" panose="02040503050406030204" pitchFamily="18" charset="0"/>
                <a:ea typeface="Cambria" panose="02040503050406030204" pitchFamily="18" charset="0"/>
              </a:rPr>
              <a:t> E.R. 136.</a:t>
            </a:r>
          </a:p>
          <a:p>
            <a:pPr defTabSz="457200">
              <a:spcBef>
                <a:spcPct val="20000"/>
              </a:spcBef>
              <a:spcAft>
                <a:spcPts val="600"/>
              </a:spcAft>
              <a:buClr>
                <a:schemeClr val="accent1">
                  <a:lumMod val="75000"/>
                </a:schemeClr>
              </a:buClr>
              <a:buSzPct val="145000"/>
            </a:pPr>
            <a:r>
              <a:rPr lang="el-GR" sz="1800" dirty="0">
                <a:solidFill>
                  <a:schemeClr val="bg1"/>
                </a:solidFill>
                <a:latin typeface="Cambria" panose="02040503050406030204" pitchFamily="18" charset="0"/>
                <a:ea typeface="Cambria" panose="02040503050406030204" pitchFamily="18" charset="0"/>
              </a:rPr>
              <a:t>Υιοθετώντας το σκεπτικό της παραπάνω απόφασης κατέληξε στο ότι «αν και η κυπριακή νομολογία δεν διαφωτίζει το δικαιοδοτικό ζήτημα που εγείρεται , η  αγγλική νομολογία παίρνει θετική στάση απέναντι σε αυτό. Ωστόσο αυτό το δικονομικό μέτρο δεν ενασκείται συχνά αλλά μόνο όταν </a:t>
            </a:r>
            <a:r>
              <a:rPr lang="el-GR" sz="1800" b="1" u="sng" dirty="0">
                <a:solidFill>
                  <a:schemeClr val="bg1"/>
                </a:solidFill>
                <a:latin typeface="Cambria" panose="02040503050406030204" pitchFamily="18" charset="0"/>
                <a:ea typeface="Cambria" panose="02040503050406030204" pitchFamily="18" charset="0"/>
              </a:rPr>
              <a:t>καταδεικνύεται ότι το μέτρο είναι αναγκαίο για την δίκαιη εκδίκαση της αίτησης</a:t>
            </a:r>
            <a:r>
              <a:rPr lang="el-GR" sz="1800" dirty="0">
                <a:solidFill>
                  <a:schemeClr val="bg1"/>
                </a:solidFill>
                <a:latin typeface="Cambria" panose="02040503050406030204" pitchFamily="18" charset="0"/>
                <a:ea typeface="Cambria" panose="02040503050406030204" pitchFamily="18" charset="0"/>
              </a:rPr>
              <a:t>. Το ΑΔ υιοθέτησε  την θέση του πρωτόδικου δικαστή  η οποία ήταν η εξής …. «Στην παρούσα περίπτωση, η σχετικότητα και αναγκαιότητα γι' αποκάλυψη των ζητουμένων εγγράφων προέκυψε από αναφορές στην ένορκη δήλωση των </a:t>
            </a:r>
            <a:r>
              <a:rPr lang="el-GR" sz="1800" dirty="0" err="1">
                <a:solidFill>
                  <a:schemeClr val="bg1"/>
                </a:solidFill>
                <a:latin typeface="Cambria" panose="02040503050406030204" pitchFamily="18" charset="0"/>
                <a:ea typeface="Cambria" panose="02040503050406030204" pitchFamily="18" charset="0"/>
              </a:rPr>
              <a:t>εναγομένων</a:t>
            </a:r>
            <a:r>
              <a:rPr lang="el-GR" sz="1800" dirty="0">
                <a:solidFill>
                  <a:schemeClr val="bg1"/>
                </a:solidFill>
                <a:latin typeface="Cambria" panose="02040503050406030204" pitchFamily="18" charset="0"/>
                <a:ea typeface="Cambria" panose="02040503050406030204" pitchFamily="18" charset="0"/>
              </a:rPr>
              <a:t> για υποστήριξη της αίτησης τους για παραμερισμό του Κλητηρίου και το Δικαστήριο μπορούσε να είχε παραπεμφθεί και εξετάσει αυτή την πηγή."</a:t>
            </a:r>
          </a:p>
        </p:txBody>
      </p:sp>
      <p:sp>
        <p:nvSpPr>
          <p:cNvPr id="2" name="Google Shape;130;p18">
            <a:extLst>
              <a:ext uri="{FF2B5EF4-FFF2-40B4-BE49-F238E27FC236}">
                <a16:creationId xmlns:a16="http://schemas.microsoft.com/office/drawing/2014/main" id="{93836F97-F2AC-E1C5-6085-EFC14B72892A}"/>
              </a:ext>
            </a:extLst>
          </p:cNvPr>
          <p:cNvSpPr txBox="1">
            <a:spLocks/>
          </p:cNvSpPr>
          <p:nvPr/>
        </p:nvSpPr>
        <p:spPr>
          <a:xfrm>
            <a:off x="169442" y="2937416"/>
            <a:ext cx="3823686" cy="1158875"/>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l-GR" sz="1800" dirty="0">
                <a:solidFill>
                  <a:srgbClr val="1B75BB"/>
                </a:solidFill>
                <a:latin typeface="Cinzel" panose="020B0604020202020204" charset="0"/>
              </a:rPr>
              <a:t>TBF (Cyprus) Ltd. και Άλλοι ν. </a:t>
            </a:r>
            <a:r>
              <a:rPr lang="el-GR" sz="1800" dirty="0" err="1">
                <a:solidFill>
                  <a:srgbClr val="1B75BB"/>
                </a:solidFill>
                <a:latin typeface="Cinzel" panose="020B0604020202020204" charset="0"/>
              </a:rPr>
              <a:t>Eμπορικής</a:t>
            </a:r>
            <a:r>
              <a:rPr lang="el-GR" sz="1800" dirty="0">
                <a:solidFill>
                  <a:srgbClr val="1B75BB"/>
                </a:solidFill>
                <a:latin typeface="Cinzel" panose="020B0604020202020204" charset="0"/>
              </a:rPr>
              <a:t> </a:t>
            </a:r>
            <a:r>
              <a:rPr lang="el-GR" sz="1800" dirty="0" err="1">
                <a:solidFill>
                  <a:srgbClr val="1B75BB"/>
                </a:solidFill>
                <a:latin typeface="Cinzel" panose="020B0604020202020204" charset="0"/>
              </a:rPr>
              <a:t>Mελετών</a:t>
            </a:r>
            <a:r>
              <a:rPr lang="el-GR" sz="1800" dirty="0">
                <a:solidFill>
                  <a:srgbClr val="1B75BB"/>
                </a:solidFill>
                <a:latin typeface="Cinzel" panose="020B0604020202020204" charset="0"/>
              </a:rPr>
              <a:t> Σχεδιασμού και </a:t>
            </a:r>
            <a:r>
              <a:rPr lang="el-GR" sz="1800" dirty="0" err="1">
                <a:solidFill>
                  <a:srgbClr val="1B75BB"/>
                </a:solidFill>
                <a:latin typeface="Cinzel" panose="020B0604020202020204" charset="0"/>
              </a:rPr>
              <a:t>Eπιχειρηματικού</a:t>
            </a:r>
            <a:r>
              <a:rPr lang="el-GR" sz="1800" dirty="0">
                <a:solidFill>
                  <a:srgbClr val="1B75BB"/>
                </a:solidFill>
                <a:latin typeface="Cinzel" panose="020B0604020202020204" charset="0"/>
              </a:rPr>
              <a:t> </a:t>
            </a:r>
            <a:r>
              <a:rPr lang="el-GR" sz="1800" dirty="0" err="1">
                <a:solidFill>
                  <a:srgbClr val="1B75BB"/>
                </a:solidFill>
                <a:latin typeface="Cinzel" panose="020B0604020202020204" charset="0"/>
              </a:rPr>
              <a:t>Kεφαλαίου</a:t>
            </a:r>
            <a:r>
              <a:rPr lang="el-GR" sz="1800" dirty="0">
                <a:solidFill>
                  <a:srgbClr val="1B75BB"/>
                </a:solidFill>
                <a:latin typeface="Cinzel" panose="020B0604020202020204" charset="0"/>
              </a:rPr>
              <a:t> </a:t>
            </a:r>
            <a:r>
              <a:rPr lang="el-GR" sz="1800" dirty="0" err="1">
                <a:solidFill>
                  <a:srgbClr val="1B75BB"/>
                </a:solidFill>
                <a:latin typeface="Cinzel" panose="020B0604020202020204" charset="0"/>
              </a:rPr>
              <a:t>Aνώνυμης</a:t>
            </a:r>
            <a:r>
              <a:rPr lang="el-GR" sz="1800" dirty="0">
                <a:solidFill>
                  <a:srgbClr val="1B75BB"/>
                </a:solidFill>
                <a:latin typeface="Cinzel" panose="020B0604020202020204" charset="0"/>
              </a:rPr>
              <a:t> </a:t>
            </a:r>
            <a:r>
              <a:rPr lang="el-GR" sz="1800" dirty="0" err="1">
                <a:solidFill>
                  <a:srgbClr val="1B75BB"/>
                </a:solidFill>
                <a:latin typeface="Cinzel" panose="020B0604020202020204" charset="0"/>
              </a:rPr>
              <a:t>Eταιρείας</a:t>
            </a:r>
            <a:r>
              <a:rPr lang="el-GR" sz="1800" dirty="0">
                <a:solidFill>
                  <a:srgbClr val="1B75BB"/>
                </a:solidFill>
                <a:latin typeface="Cinzel" panose="020B0604020202020204" charset="0"/>
              </a:rPr>
              <a:t> και Άλλων (2001) 1 ΑΑΔ 153</a:t>
            </a:r>
            <a:endParaRPr lang="el-GR" sz="2400" dirty="0">
              <a:solidFill>
                <a:srgbClr val="1B75BB"/>
              </a:solidFill>
              <a:latin typeface="Cinzel" panose="020B0604020202020204" charset="0"/>
            </a:endParaRPr>
          </a:p>
        </p:txBody>
      </p:sp>
    </p:spTree>
    <p:extLst>
      <p:ext uri="{BB962C8B-B14F-4D97-AF65-F5344CB8AC3E}">
        <p14:creationId xmlns:p14="http://schemas.microsoft.com/office/powerpoint/2010/main" val="918400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CA554CF2-8CED-8FF1-2764-ADF6D1A971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651" y="175867"/>
            <a:ext cx="1712208" cy="1077201"/>
          </a:xfrm>
          <a:prstGeom prst="rect">
            <a:avLst/>
          </a:prstGeom>
        </p:spPr>
      </p:pic>
      <p:pic>
        <p:nvPicPr>
          <p:cNvPr id="8" name="Picture 7" descr="A picture containing building, outdoor&#10;&#10;Description automatically generated">
            <a:extLst>
              <a:ext uri="{FF2B5EF4-FFF2-40B4-BE49-F238E27FC236}">
                <a16:creationId xmlns:a16="http://schemas.microsoft.com/office/drawing/2014/main" id="{E207D06E-51BE-77BE-5B37-152A5825BBEB}"/>
              </a:ext>
            </a:extLst>
          </p:cNvPr>
          <p:cNvPicPr>
            <a:picLocks noChangeAspect="1"/>
          </p:cNvPicPr>
          <p:nvPr/>
        </p:nvPicPr>
        <p:blipFill rotWithShape="1">
          <a:blip r:embed="rId3">
            <a:extLst>
              <a:ext uri="{28A0092B-C50C-407E-A947-70E740481C1C}">
                <a14:useLocalDpi xmlns:a14="http://schemas.microsoft.com/office/drawing/2010/main" val="0"/>
              </a:ext>
            </a:extLst>
          </a:blip>
          <a:srcRect l="686" t="3981" r="591" b="43454"/>
          <a:stretch/>
        </p:blipFill>
        <p:spPr>
          <a:xfrm>
            <a:off x="4162569" y="1"/>
            <a:ext cx="8029433" cy="6413016"/>
          </a:xfrm>
          <a:prstGeom prst="rect">
            <a:avLst/>
          </a:prstGeom>
        </p:spPr>
      </p:pic>
      <p:sp>
        <p:nvSpPr>
          <p:cNvPr id="9" name="Rectangle 8">
            <a:extLst>
              <a:ext uri="{FF2B5EF4-FFF2-40B4-BE49-F238E27FC236}">
                <a16:creationId xmlns:a16="http://schemas.microsoft.com/office/drawing/2014/main" id="{C2F18C14-1995-D4F4-1BAB-E4764B76A49C}"/>
              </a:ext>
            </a:extLst>
          </p:cNvPr>
          <p:cNvSpPr/>
          <p:nvPr/>
        </p:nvSpPr>
        <p:spPr>
          <a:xfrm>
            <a:off x="4162569" y="0"/>
            <a:ext cx="8029431" cy="6413016"/>
          </a:xfrm>
          <a:prstGeom prst="rect">
            <a:avLst/>
          </a:prstGeom>
          <a:solidFill>
            <a:schemeClr val="accent1">
              <a:lumMod val="50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Google Shape;130;p18">
            <a:extLst>
              <a:ext uri="{FF2B5EF4-FFF2-40B4-BE49-F238E27FC236}">
                <a16:creationId xmlns:a16="http://schemas.microsoft.com/office/drawing/2014/main" id="{93836F97-F2AC-E1C5-6085-EFC14B72892A}"/>
              </a:ext>
            </a:extLst>
          </p:cNvPr>
          <p:cNvSpPr txBox="1">
            <a:spLocks/>
          </p:cNvSpPr>
          <p:nvPr/>
        </p:nvSpPr>
        <p:spPr>
          <a:xfrm>
            <a:off x="-899511" y="2889791"/>
            <a:ext cx="5934797" cy="1158875"/>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l-GR" sz="4800" dirty="0">
                <a:solidFill>
                  <a:srgbClr val="1B75BB"/>
                </a:solidFill>
                <a:latin typeface="Cinzel" panose="020B0604020202020204" charset="0"/>
              </a:rPr>
              <a:t>ΑΓΓΛΙΚΗ  ΝΟΜΟΛΟΓΙΑ </a:t>
            </a:r>
            <a:endParaRPr lang="el-GR" sz="6000" dirty="0">
              <a:solidFill>
                <a:srgbClr val="1B75BB"/>
              </a:solidFill>
              <a:latin typeface="Cinzel" panose="020B0604020202020204" charset="0"/>
            </a:endParaRPr>
          </a:p>
        </p:txBody>
      </p:sp>
      <p:sp>
        <p:nvSpPr>
          <p:cNvPr id="3" name="Text Placeholder 2">
            <a:extLst>
              <a:ext uri="{FF2B5EF4-FFF2-40B4-BE49-F238E27FC236}">
                <a16:creationId xmlns:a16="http://schemas.microsoft.com/office/drawing/2014/main" id="{127C71E4-862E-311C-5016-7951C0BBDBC1}"/>
              </a:ext>
            </a:extLst>
          </p:cNvPr>
          <p:cNvSpPr txBox="1">
            <a:spLocks/>
          </p:cNvSpPr>
          <p:nvPr/>
        </p:nvSpPr>
        <p:spPr>
          <a:xfrm>
            <a:off x="4886326" y="1933574"/>
            <a:ext cx="6696074" cy="29362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457200">
              <a:spcBef>
                <a:spcPct val="20000"/>
              </a:spcBef>
              <a:spcAft>
                <a:spcPts val="600"/>
              </a:spcAft>
              <a:buClr>
                <a:schemeClr val="accent1">
                  <a:lumMod val="75000"/>
                </a:schemeClr>
              </a:buClr>
              <a:buSzPct val="145000"/>
            </a:pPr>
            <a:r>
              <a:rPr lang="en-US" sz="1800" dirty="0" err="1">
                <a:solidFill>
                  <a:schemeClr val="bg1"/>
                </a:solidFill>
                <a:latin typeface="Cambria" panose="02040503050406030204" pitchFamily="18" charset="0"/>
                <a:ea typeface="Cambria" panose="02040503050406030204" pitchFamily="18" charset="0"/>
              </a:rPr>
              <a:t>Pineway</a:t>
            </a:r>
            <a:r>
              <a:rPr lang="en-US" sz="1800" dirty="0">
                <a:solidFill>
                  <a:schemeClr val="bg1"/>
                </a:solidFill>
                <a:latin typeface="Cambria" panose="02040503050406030204" pitchFamily="18" charset="0"/>
                <a:ea typeface="Cambria" panose="02040503050406030204" pitchFamily="18" charset="0"/>
              </a:rPr>
              <a:t> Ltd v London Mining Co Ltd London Mining Plc </a:t>
            </a:r>
            <a:r>
              <a:rPr lang="el-GR" sz="1800" dirty="0">
                <a:solidFill>
                  <a:schemeClr val="bg1"/>
                </a:solidFill>
                <a:latin typeface="Cambria" panose="02040503050406030204" pitchFamily="18" charset="0"/>
                <a:ea typeface="Cambria" panose="02040503050406030204" pitchFamily="18" charset="0"/>
              </a:rPr>
              <a:t>[2010]</a:t>
            </a:r>
            <a:endParaRPr lang="en-GB" sz="1800" dirty="0">
              <a:solidFill>
                <a:schemeClr val="bg1"/>
              </a:solidFill>
              <a:latin typeface="Cambria" panose="02040503050406030204" pitchFamily="18" charset="0"/>
              <a:ea typeface="Cambria" panose="02040503050406030204" pitchFamily="18" charset="0"/>
            </a:endParaRPr>
          </a:p>
          <a:p>
            <a:pPr defTabSz="457200">
              <a:spcBef>
                <a:spcPct val="20000"/>
              </a:spcBef>
              <a:spcAft>
                <a:spcPts val="600"/>
              </a:spcAft>
              <a:buClr>
                <a:schemeClr val="accent1">
                  <a:lumMod val="75000"/>
                </a:schemeClr>
              </a:buClr>
              <a:buSzPct val="145000"/>
            </a:pPr>
            <a:endParaRPr lang="en-GB" sz="1800" dirty="0">
              <a:solidFill>
                <a:schemeClr val="bg1"/>
              </a:solidFill>
              <a:latin typeface="Cambria" panose="02040503050406030204" pitchFamily="18" charset="0"/>
              <a:ea typeface="Cambria" panose="02040503050406030204" pitchFamily="18" charset="0"/>
            </a:endParaRPr>
          </a:p>
          <a:p>
            <a:pPr defTabSz="457200">
              <a:spcBef>
                <a:spcPct val="20000"/>
              </a:spcBef>
              <a:spcAft>
                <a:spcPts val="600"/>
              </a:spcAft>
              <a:buClr>
                <a:schemeClr val="accent1">
                  <a:lumMod val="75000"/>
                </a:schemeClr>
              </a:buClr>
              <a:buSzPct val="145000"/>
            </a:pPr>
            <a:r>
              <a:rPr lang="en-US" sz="1800" dirty="0">
                <a:solidFill>
                  <a:schemeClr val="bg1"/>
                </a:solidFill>
                <a:latin typeface="Cambria" panose="02040503050406030204" pitchFamily="18" charset="0"/>
                <a:ea typeface="Cambria" panose="02040503050406030204" pitchFamily="18" charset="0"/>
              </a:rPr>
              <a:t>Anglo Irish Bank Corp Plc v West LB AG [2009]</a:t>
            </a:r>
          </a:p>
          <a:p>
            <a:endParaRPr lang="en-US" sz="1800"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0851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CA554CF2-8CED-8FF1-2764-ADF6D1A971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651" y="175867"/>
            <a:ext cx="1712208" cy="1077201"/>
          </a:xfrm>
          <a:prstGeom prst="rect">
            <a:avLst/>
          </a:prstGeom>
        </p:spPr>
      </p:pic>
      <p:pic>
        <p:nvPicPr>
          <p:cNvPr id="8" name="Picture 7" descr="A picture containing building, outdoor&#10;&#10;Description automatically generated">
            <a:extLst>
              <a:ext uri="{FF2B5EF4-FFF2-40B4-BE49-F238E27FC236}">
                <a16:creationId xmlns:a16="http://schemas.microsoft.com/office/drawing/2014/main" id="{E207D06E-51BE-77BE-5B37-152A5825BBEB}"/>
              </a:ext>
            </a:extLst>
          </p:cNvPr>
          <p:cNvPicPr>
            <a:picLocks noChangeAspect="1"/>
          </p:cNvPicPr>
          <p:nvPr/>
        </p:nvPicPr>
        <p:blipFill rotWithShape="1">
          <a:blip r:embed="rId3">
            <a:extLst>
              <a:ext uri="{28A0092B-C50C-407E-A947-70E740481C1C}">
                <a14:useLocalDpi xmlns:a14="http://schemas.microsoft.com/office/drawing/2010/main" val="0"/>
              </a:ext>
            </a:extLst>
          </a:blip>
          <a:srcRect l="686" t="3981" r="591" b="43454"/>
          <a:stretch/>
        </p:blipFill>
        <p:spPr>
          <a:xfrm>
            <a:off x="4162569" y="1"/>
            <a:ext cx="8029433" cy="6413016"/>
          </a:xfrm>
          <a:prstGeom prst="rect">
            <a:avLst/>
          </a:prstGeom>
        </p:spPr>
      </p:pic>
      <p:sp>
        <p:nvSpPr>
          <p:cNvPr id="9" name="Rectangle 8">
            <a:extLst>
              <a:ext uri="{FF2B5EF4-FFF2-40B4-BE49-F238E27FC236}">
                <a16:creationId xmlns:a16="http://schemas.microsoft.com/office/drawing/2014/main" id="{C2F18C14-1995-D4F4-1BAB-E4764B76A49C}"/>
              </a:ext>
            </a:extLst>
          </p:cNvPr>
          <p:cNvSpPr/>
          <p:nvPr/>
        </p:nvSpPr>
        <p:spPr>
          <a:xfrm>
            <a:off x="4162569" y="0"/>
            <a:ext cx="8029431" cy="6413016"/>
          </a:xfrm>
          <a:prstGeom prst="rect">
            <a:avLst/>
          </a:prstGeom>
          <a:solidFill>
            <a:schemeClr val="accent1">
              <a:lumMod val="50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Google Shape;94;p13">
            <a:extLst>
              <a:ext uri="{FF2B5EF4-FFF2-40B4-BE49-F238E27FC236}">
                <a16:creationId xmlns:a16="http://schemas.microsoft.com/office/drawing/2014/main" id="{AB3B64AA-F8C4-8263-540F-1DC9AB687A0F}"/>
              </a:ext>
            </a:extLst>
          </p:cNvPr>
          <p:cNvSpPr txBox="1">
            <a:spLocks/>
          </p:cNvSpPr>
          <p:nvPr/>
        </p:nvSpPr>
        <p:spPr>
          <a:xfrm>
            <a:off x="4749831" y="522081"/>
            <a:ext cx="6854905" cy="5509038"/>
          </a:xfrm>
          <a:prstGeom prst="rect">
            <a:avLst/>
          </a:prstGeom>
        </p:spPr>
        <p:txBody>
          <a:bodyPr spcFirstLastPara="1"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457200">
              <a:spcBef>
                <a:spcPct val="20000"/>
              </a:spcBef>
              <a:spcAft>
                <a:spcPts val="600"/>
              </a:spcAft>
              <a:buClr>
                <a:schemeClr val="accent1">
                  <a:lumMod val="75000"/>
                </a:schemeClr>
              </a:buClr>
              <a:buSzPct val="145000"/>
            </a:pPr>
            <a:r>
              <a:rPr lang="el-GR" sz="1800" dirty="0">
                <a:solidFill>
                  <a:schemeClr val="bg1"/>
                </a:solidFill>
                <a:latin typeface="Cambria" panose="02040503050406030204" pitchFamily="18" charset="0"/>
                <a:ea typeface="Cambria" panose="02040503050406030204" pitchFamily="18" charset="0"/>
              </a:rPr>
              <a:t>Ο εναγόμενος απέτυχε να προβεί σε πληρωμές  προς τον απαιτητή , ως  είχε συμφωνηθεί και ο τελευταίος κατέθεσε αίτηση για  </a:t>
            </a:r>
            <a:r>
              <a:rPr lang="el-GR" sz="1800" dirty="0" err="1">
                <a:solidFill>
                  <a:schemeClr val="bg1"/>
                </a:solidFill>
                <a:latin typeface="Cambria" panose="02040503050406030204" pitchFamily="18" charset="0"/>
                <a:ea typeface="Cambria" panose="02040503050406030204" pitchFamily="18" charset="0"/>
              </a:rPr>
              <a:t>pre</a:t>
            </a:r>
            <a:r>
              <a:rPr lang="el-GR" sz="1800" dirty="0">
                <a:solidFill>
                  <a:schemeClr val="bg1"/>
                </a:solidFill>
                <a:latin typeface="Cambria" panose="02040503050406030204" pitchFamily="18" charset="0"/>
                <a:ea typeface="Cambria" panose="02040503050406030204" pitchFamily="18" charset="0"/>
              </a:rPr>
              <a:t> –</a:t>
            </a:r>
            <a:r>
              <a:rPr lang="el-GR" sz="1800" dirty="0" err="1">
                <a:solidFill>
                  <a:schemeClr val="bg1"/>
                </a:solidFill>
                <a:latin typeface="Cambria" panose="02040503050406030204" pitchFamily="18" charset="0"/>
                <a:ea typeface="Cambria" panose="02040503050406030204" pitchFamily="18" charset="0"/>
              </a:rPr>
              <a:t>action</a:t>
            </a:r>
            <a:r>
              <a:rPr lang="el-GR" sz="1800" dirty="0">
                <a:solidFill>
                  <a:schemeClr val="bg1"/>
                </a:solidFill>
                <a:latin typeface="Cambria" panose="02040503050406030204" pitchFamily="18" charset="0"/>
                <a:ea typeface="Cambria" panose="02040503050406030204" pitchFamily="18" charset="0"/>
              </a:rPr>
              <a:t> </a:t>
            </a:r>
            <a:r>
              <a:rPr lang="el-GR" sz="1800" dirty="0" err="1">
                <a:solidFill>
                  <a:schemeClr val="bg1"/>
                </a:solidFill>
                <a:latin typeface="Cambria" panose="02040503050406030204" pitchFamily="18" charset="0"/>
                <a:ea typeface="Cambria" panose="02040503050406030204" pitchFamily="18" charset="0"/>
              </a:rPr>
              <a:t>disclosure</a:t>
            </a:r>
            <a:r>
              <a:rPr lang="el-GR" sz="1800" dirty="0">
                <a:solidFill>
                  <a:schemeClr val="bg1"/>
                </a:solidFill>
                <a:latin typeface="Cambria" panose="02040503050406030204" pitchFamily="18" charset="0"/>
                <a:ea typeface="Cambria" panose="02040503050406030204" pitchFamily="18" charset="0"/>
              </a:rPr>
              <a:t> στην βάση του ότι κάποιες από τις πληρωμές ήταν υπό  όρους και επιδίωκαν να εκτιμήσουν κατά πόσο ο εναγόμενος χρησιμοποίησε όλες τις εμπορικούς τρόπους  για να βεβαιωθεί ότι οι εν λόγω όροι είχαν ικανοποιηθεί .</a:t>
            </a:r>
          </a:p>
          <a:p>
            <a:pPr defTabSz="457200">
              <a:spcBef>
                <a:spcPct val="20000"/>
              </a:spcBef>
              <a:spcAft>
                <a:spcPts val="600"/>
              </a:spcAft>
              <a:buClr>
                <a:schemeClr val="accent1">
                  <a:lumMod val="75000"/>
                </a:schemeClr>
              </a:buClr>
              <a:buSzPct val="145000"/>
            </a:pPr>
            <a:r>
              <a:rPr lang="el-GR" sz="1800" dirty="0">
                <a:solidFill>
                  <a:schemeClr val="bg1"/>
                </a:solidFill>
                <a:latin typeface="Cambria" panose="02040503050406030204" pitchFamily="18" charset="0"/>
                <a:ea typeface="Cambria" panose="02040503050406030204" pitchFamily="18" charset="0"/>
              </a:rPr>
              <a:t>HELD: Το δικαστήριο απέρριψε την αίτηση  και προέβη σε επίπληξη προς την </a:t>
            </a:r>
            <a:r>
              <a:rPr lang="el-GR" sz="1800" dirty="0" err="1">
                <a:solidFill>
                  <a:schemeClr val="bg1"/>
                </a:solidFill>
                <a:latin typeface="Cambria" panose="02040503050406030204" pitchFamily="18" charset="0"/>
                <a:ea typeface="Cambria" panose="02040503050406030204" pitchFamily="18" charset="0"/>
              </a:rPr>
              <a:t>αιτητή</a:t>
            </a:r>
            <a:r>
              <a:rPr lang="el-GR" sz="1800" dirty="0">
                <a:solidFill>
                  <a:schemeClr val="bg1"/>
                </a:solidFill>
                <a:latin typeface="Cambria" panose="02040503050406030204" pitchFamily="18" charset="0"/>
                <a:ea typeface="Cambria" panose="02040503050406030204" pitchFamily="18" charset="0"/>
              </a:rPr>
              <a:t> για ψάρεμα </a:t>
            </a:r>
            <a:r>
              <a:rPr lang="el-GR" sz="1800" dirty="0" err="1">
                <a:solidFill>
                  <a:schemeClr val="bg1"/>
                </a:solidFill>
                <a:latin typeface="Cambria" panose="02040503050406030204" pitchFamily="18" charset="0"/>
                <a:ea typeface="Cambria" panose="02040503050406030204" pitchFamily="18" charset="0"/>
              </a:rPr>
              <a:t>μαρτυρίασ</a:t>
            </a:r>
            <a:r>
              <a:rPr lang="el-GR" sz="1800" dirty="0">
                <a:solidFill>
                  <a:schemeClr val="bg1"/>
                </a:solidFill>
                <a:latin typeface="Cambria" panose="02040503050406030204" pitchFamily="18" charset="0"/>
                <a:ea typeface="Cambria" panose="02040503050406030204" pitchFamily="18" charset="0"/>
              </a:rPr>
              <a:t> “</a:t>
            </a:r>
            <a:r>
              <a:rPr lang="el-GR" sz="1800" dirty="0" err="1">
                <a:solidFill>
                  <a:schemeClr val="bg1"/>
                </a:solidFill>
                <a:latin typeface="Cambria" panose="02040503050406030204" pitchFamily="18" charset="0"/>
                <a:ea typeface="Cambria" panose="02040503050406030204" pitchFamily="18" charset="0"/>
              </a:rPr>
              <a:t>fishing</a:t>
            </a:r>
            <a:r>
              <a:rPr lang="el-GR" sz="1800" dirty="0">
                <a:solidFill>
                  <a:schemeClr val="bg1"/>
                </a:solidFill>
                <a:latin typeface="Cambria" panose="02040503050406030204" pitchFamily="18" charset="0"/>
                <a:ea typeface="Cambria" panose="02040503050406030204" pitchFamily="18" charset="0"/>
              </a:rPr>
              <a:t> </a:t>
            </a:r>
            <a:r>
              <a:rPr lang="el-GR" sz="1800" dirty="0" err="1">
                <a:solidFill>
                  <a:schemeClr val="bg1"/>
                </a:solidFill>
                <a:latin typeface="Cambria" panose="02040503050406030204" pitchFamily="18" charset="0"/>
                <a:ea typeface="Cambria" panose="02040503050406030204" pitchFamily="18" charset="0"/>
              </a:rPr>
              <a:t>expedition</a:t>
            </a:r>
            <a:r>
              <a:rPr lang="el-GR" sz="1800" dirty="0">
                <a:solidFill>
                  <a:schemeClr val="bg1"/>
                </a:solidFill>
                <a:latin typeface="Cambria" panose="02040503050406030204" pitchFamily="18" charset="0"/>
                <a:ea typeface="Cambria" panose="02040503050406030204" pitchFamily="18" charset="0"/>
              </a:rPr>
              <a:t>” για ένα μεγάλο όγκο εγγράφων  επιδιώκοντας να προωθήσει μια υποθετική απαίτηση. </a:t>
            </a:r>
          </a:p>
        </p:txBody>
      </p:sp>
      <p:sp>
        <p:nvSpPr>
          <p:cNvPr id="2" name="Google Shape;130;p18">
            <a:extLst>
              <a:ext uri="{FF2B5EF4-FFF2-40B4-BE49-F238E27FC236}">
                <a16:creationId xmlns:a16="http://schemas.microsoft.com/office/drawing/2014/main" id="{93836F97-F2AC-E1C5-6085-EFC14B72892A}"/>
              </a:ext>
            </a:extLst>
          </p:cNvPr>
          <p:cNvSpPr txBox="1">
            <a:spLocks/>
          </p:cNvSpPr>
          <p:nvPr/>
        </p:nvSpPr>
        <p:spPr>
          <a:xfrm>
            <a:off x="169442" y="2937416"/>
            <a:ext cx="3823686" cy="767809"/>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sz="1800" dirty="0" err="1">
                <a:solidFill>
                  <a:srgbClr val="1B75BB"/>
                </a:solidFill>
                <a:latin typeface="Cinzel" panose="020B0604020202020204" charset="0"/>
              </a:rPr>
              <a:t>Pineway</a:t>
            </a:r>
            <a:r>
              <a:rPr lang="en-GB" sz="1800" dirty="0">
                <a:solidFill>
                  <a:srgbClr val="1B75BB"/>
                </a:solidFill>
                <a:latin typeface="Cinzel" panose="020B0604020202020204" charset="0"/>
              </a:rPr>
              <a:t> Ltd v London Mining Co Ltd London Mining Plc  [2010]</a:t>
            </a:r>
            <a:endParaRPr lang="el-GR" sz="2400" dirty="0">
              <a:solidFill>
                <a:srgbClr val="1B75BB"/>
              </a:solidFill>
              <a:latin typeface="Cinzel" panose="020B0604020202020204" charset="0"/>
            </a:endParaRPr>
          </a:p>
        </p:txBody>
      </p:sp>
    </p:spTree>
    <p:extLst>
      <p:ext uri="{BB962C8B-B14F-4D97-AF65-F5344CB8AC3E}">
        <p14:creationId xmlns:p14="http://schemas.microsoft.com/office/powerpoint/2010/main" val="2424205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CA554CF2-8CED-8FF1-2764-ADF6D1A971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651" y="175867"/>
            <a:ext cx="1712208" cy="1077201"/>
          </a:xfrm>
          <a:prstGeom prst="rect">
            <a:avLst/>
          </a:prstGeom>
        </p:spPr>
      </p:pic>
      <p:pic>
        <p:nvPicPr>
          <p:cNvPr id="8" name="Picture 7" descr="A picture containing building, outdoor&#10;&#10;Description automatically generated">
            <a:extLst>
              <a:ext uri="{FF2B5EF4-FFF2-40B4-BE49-F238E27FC236}">
                <a16:creationId xmlns:a16="http://schemas.microsoft.com/office/drawing/2014/main" id="{E207D06E-51BE-77BE-5B37-152A5825BBEB}"/>
              </a:ext>
            </a:extLst>
          </p:cNvPr>
          <p:cNvPicPr>
            <a:picLocks noChangeAspect="1"/>
          </p:cNvPicPr>
          <p:nvPr/>
        </p:nvPicPr>
        <p:blipFill rotWithShape="1">
          <a:blip r:embed="rId3">
            <a:extLst>
              <a:ext uri="{28A0092B-C50C-407E-A947-70E740481C1C}">
                <a14:useLocalDpi xmlns:a14="http://schemas.microsoft.com/office/drawing/2010/main" val="0"/>
              </a:ext>
            </a:extLst>
          </a:blip>
          <a:srcRect l="686" t="3981" r="591" b="43454"/>
          <a:stretch/>
        </p:blipFill>
        <p:spPr>
          <a:xfrm>
            <a:off x="4162569" y="1"/>
            <a:ext cx="8029433" cy="6413016"/>
          </a:xfrm>
          <a:prstGeom prst="rect">
            <a:avLst/>
          </a:prstGeom>
        </p:spPr>
      </p:pic>
      <p:sp>
        <p:nvSpPr>
          <p:cNvPr id="9" name="Rectangle 8">
            <a:extLst>
              <a:ext uri="{FF2B5EF4-FFF2-40B4-BE49-F238E27FC236}">
                <a16:creationId xmlns:a16="http://schemas.microsoft.com/office/drawing/2014/main" id="{C2F18C14-1995-D4F4-1BAB-E4764B76A49C}"/>
              </a:ext>
            </a:extLst>
          </p:cNvPr>
          <p:cNvSpPr/>
          <p:nvPr/>
        </p:nvSpPr>
        <p:spPr>
          <a:xfrm>
            <a:off x="4162569" y="0"/>
            <a:ext cx="8029431" cy="6413016"/>
          </a:xfrm>
          <a:prstGeom prst="rect">
            <a:avLst/>
          </a:prstGeom>
          <a:solidFill>
            <a:schemeClr val="accent1">
              <a:lumMod val="50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Google Shape;94;p13">
            <a:extLst>
              <a:ext uri="{FF2B5EF4-FFF2-40B4-BE49-F238E27FC236}">
                <a16:creationId xmlns:a16="http://schemas.microsoft.com/office/drawing/2014/main" id="{AB3B64AA-F8C4-8263-540F-1DC9AB687A0F}"/>
              </a:ext>
            </a:extLst>
          </p:cNvPr>
          <p:cNvSpPr txBox="1">
            <a:spLocks/>
          </p:cNvSpPr>
          <p:nvPr/>
        </p:nvSpPr>
        <p:spPr>
          <a:xfrm>
            <a:off x="4749831" y="522081"/>
            <a:ext cx="6854905" cy="5509038"/>
          </a:xfrm>
          <a:prstGeom prst="rect">
            <a:avLst/>
          </a:prstGeom>
        </p:spPr>
        <p:txBody>
          <a:bodyPr spcFirstLastPara="1"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457200">
              <a:spcBef>
                <a:spcPct val="20000"/>
              </a:spcBef>
              <a:spcAft>
                <a:spcPts val="600"/>
              </a:spcAft>
              <a:buClr>
                <a:schemeClr val="accent1">
                  <a:lumMod val="75000"/>
                </a:schemeClr>
              </a:buClr>
              <a:buSzPct val="145000"/>
            </a:pPr>
            <a:r>
              <a:rPr lang="el-GR" sz="1800" dirty="0">
                <a:solidFill>
                  <a:schemeClr val="bg1"/>
                </a:solidFill>
                <a:latin typeface="Cambria" panose="02040503050406030204" pitchFamily="18" charset="0"/>
                <a:ea typeface="Cambria" panose="02040503050406030204" pitchFamily="18" charset="0"/>
              </a:rPr>
              <a:t>Αίτηση που αφορούσε σε </a:t>
            </a:r>
            <a:r>
              <a:rPr lang="el-GR" sz="1800" dirty="0" err="1">
                <a:solidFill>
                  <a:schemeClr val="bg1"/>
                </a:solidFill>
                <a:latin typeface="Cambria" panose="02040503050406030204" pitchFamily="18" charset="0"/>
                <a:ea typeface="Cambria" panose="02040503050406030204" pitchFamily="18" charset="0"/>
              </a:rPr>
              <a:t>προδικαστηριακή</a:t>
            </a:r>
            <a:r>
              <a:rPr lang="el-GR" sz="1800" dirty="0">
                <a:solidFill>
                  <a:schemeClr val="bg1"/>
                </a:solidFill>
                <a:latin typeface="Cambria" panose="02040503050406030204" pitchFamily="18" charset="0"/>
                <a:ea typeface="Cambria" panose="02040503050406030204" pitchFamily="18" charset="0"/>
              </a:rPr>
              <a:t> αποκάλυψη απορρίφθηκε στην βάση του ότι  θεωρήθηκε ως ψάρεμα μαρτυρίας  η οποία αποσκοπούσε στο να διαπιστώσει ο απαιτητής κατά πόσο είχε καλή βάση αγωγής . </a:t>
            </a:r>
          </a:p>
          <a:p>
            <a:pPr defTabSz="457200">
              <a:spcBef>
                <a:spcPct val="20000"/>
              </a:spcBef>
              <a:spcAft>
                <a:spcPts val="600"/>
              </a:spcAft>
              <a:buClr>
                <a:schemeClr val="accent1">
                  <a:lumMod val="75000"/>
                </a:schemeClr>
              </a:buClr>
              <a:buSzPct val="145000"/>
            </a:pPr>
            <a:r>
              <a:rPr lang="el-GR" sz="1800" dirty="0">
                <a:solidFill>
                  <a:schemeClr val="bg1"/>
                </a:solidFill>
                <a:latin typeface="Cambria" panose="02040503050406030204" pitchFamily="18" charset="0"/>
                <a:ea typeface="Cambria" panose="02040503050406030204" pitchFamily="18" charset="0"/>
              </a:rPr>
              <a:t>Σκοπός της </a:t>
            </a:r>
            <a:r>
              <a:rPr lang="el-GR" sz="1800" dirty="0" err="1">
                <a:solidFill>
                  <a:schemeClr val="bg1"/>
                </a:solidFill>
                <a:latin typeface="Cambria" panose="02040503050406030204" pitchFamily="18" charset="0"/>
                <a:ea typeface="Cambria" panose="02040503050406030204" pitchFamily="18" charset="0"/>
              </a:rPr>
              <a:t>προδικαστηριακής</a:t>
            </a:r>
            <a:r>
              <a:rPr lang="el-GR" sz="1800" dirty="0">
                <a:solidFill>
                  <a:schemeClr val="bg1"/>
                </a:solidFill>
                <a:latin typeface="Cambria" panose="02040503050406030204" pitchFamily="18" charset="0"/>
                <a:ea typeface="Cambria" panose="02040503050406030204" pitchFamily="18" charset="0"/>
              </a:rPr>
              <a:t> αποκάλυψης  είναι όπως τα μέρη ανταλλάξουν σχετικές πληροφορίες προς διευκρίνηση ή και επίλυση των επίδικων  θεμάτων . Γενικά η αγγλική νομολογία αλλά  και οι καθοδηγητικές γραμμές που έχει θέσει (</a:t>
            </a:r>
            <a:r>
              <a:rPr lang="el-GR" sz="1800" dirty="0" err="1">
                <a:solidFill>
                  <a:schemeClr val="bg1"/>
                </a:solidFill>
                <a:latin typeface="Cambria" panose="02040503050406030204" pitchFamily="18" charset="0"/>
                <a:ea typeface="Cambria" panose="02040503050406030204" pitchFamily="18" charset="0"/>
              </a:rPr>
              <a:t>practice</a:t>
            </a:r>
            <a:r>
              <a:rPr lang="el-GR" sz="1800" dirty="0">
                <a:solidFill>
                  <a:schemeClr val="bg1"/>
                </a:solidFill>
                <a:latin typeface="Cambria" panose="02040503050406030204" pitchFamily="18" charset="0"/>
                <a:ea typeface="Cambria" panose="02040503050406030204" pitchFamily="18" charset="0"/>
              </a:rPr>
              <a:t> </a:t>
            </a:r>
            <a:r>
              <a:rPr lang="el-GR" sz="1800" dirty="0" err="1">
                <a:solidFill>
                  <a:schemeClr val="bg1"/>
                </a:solidFill>
                <a:latin typeface="Cambria" panose="02040503050406030204" pitchFamily="18" charset="0"/>
                <a:ea typeface="Cambria" panose="02040503050406030204" pitchFamily="18" charset="0"/>
              </a:rPr>
              <a:t>directions</a:t>
            </a:r>
            <a:r>
              <a:rPr lang="el-GR" sz="1800" dirty="0">
                <a:solidFill>
                  <a:schemeClr val="bg1"/>
                </a:solidFill>
                <a:latin typeface="Cambria" panose="02040503050406030204" pitchFamily="18" charset="0"/>
                <a:ea typeface="Cambria" panose="02040503050406030204" pitchFamily="18" charset="0"/>
              </a:rPr>
              <a:t>)   θέτουν ως κανόνα , όπως τα δικαστήρια , κατά την εφαρμογή του κανονισμού να έχουν κατά νου, να θέσουν τα μέρη στην ίδια θέση και να μην αποκτάται πλεονέκτημα από ένα εκ των 2 . Την ίδια στιγμή να διαχειρίζονται την απαίτηση για </a:t>
            </a:r>
            <a:r>
              <a:rPr lang="el-GR" sz="1800" dirty="0" err="1">
                <a:solidFill>
                  <a:schemeClr val="bg1"/>
                </a:solidFill>
                <a:latin typeface="Cambria" panose="02040503050406030204" pitchFamily="18" charset="0"/>
                <a:ea typeface="Cambria" panose="02040503050406030204" pitchFamily="18" charset="0"/>
              </a:rPr>
              <a:t>προδικαστηριακή</a:t>
            </a:r>
            <a:r>
              <a:rPr lang="el-GR" sz="1800" dirty="0">
                <a:solidFill>
                  <a:schemeClr val="bg1"/>
                </a:solidFill>
                <a:latin typeface="Cambria" panose="02040503050406030204" pitchFamily="18" charset="0"/>
                <a:ea typeface="Cambria" panose="02040503050406030204" pitchFamily="18" charset="0"/>
              </a:rPr>
              <a:t> αποκάλυψη έχοντας κατά νου το δόγμα της αναλογικότητας πχ το ύψος της απαίτησης και το γεγονός ότι αυτά τα έξοδα δυνατόν να μην είναι ανακτήσιμα  εάν η υπόθεση οδηγηθεί σε δίκη. </a:t>
            </a:r>
          </a:p>
        </p:txBody>
      </p:sp>
      <p:sp>
        <p:nvSpPr>
          <p:cNvPr id="2" name="Google Shape;130;p18">
            <a:extLst>
              <a:ext uri="{FF2B5EF4-FFF2-40B4-BE49-F238E27FC236}">
                <a16:creationId xmlns:a16="http://schemas.microsoft.com/office/drawing/2014/main" id="{93836F97-F2AC-E1C5-6085-EFC14B72892A}"/>
              </a:ext>
            </a:extLst>
          </p:cNvPr>
          <p:cNvSpPr txBox="1">
            <a:spLocks/>
          </p:cNvSpPr>
          <p:nvPr/>
        </p:nvSpPr>
        <p:spPr>
          <a:xfrm>
            <a:off x="169442" y="2937416"/>
            <a:ext cx="3823686" cy="767809"/>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br>
              <a:rPr lang="en-GB" sz="1800" dirty="0">
                <a:solidFill>
                  <a:srgbClr val="1B75BB"/>
                </a:solidFill>
                <a:latin typeface="Cinzel" panose="020B0604020202020204" charset="0"/>
              </a:rPr>
            </a:br>
            <a:r>
              <a:rPr lang="en-GB" sz="1800" dirty="0">
                <a:solidFill>
                  <a:srgbClr val="1B75BB"/>
                </a:solidFill>
                <a:latin typeface="Cinzel" panose="020B0604020202020204" charset="0"/>
              </a:rPr>
              <a:t>Anglo Irish Bank Corp Plc v West LB AG [2009]</a:t>
            </a:r>
            <a:endParaRPr lang="el-GR" sz="2400" dirty="0">
              <a:solidFill>
                <a:srgbClr val="1B75BB"/>
              </a:solidFill>
              <a:latin typeface="Cinzel" panose="020B0604020202020204" charset="0"/>
            </a:endParaRPr>
          </a:p>
        </p:txBody>
      </p:sp>
    </p:spTree>
    <p:extLst>
      <p:ext uri="{BB962C8B-B14F-4D97-AF65-F5344CB8AC3E}">
        <p14:creationId xmlns:p14="http://schemas.microsoft.com/office/powerpoint/2010/main" val="2316864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CA554CF2-8CED-8FF1-2764-ADF6D1A971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651" y="175867"/>
            <a:ext cx="1712208" cy="1077201"/>
          </a:xfrm>
          <a:prstGeom prst="rect">
            <a:avLst/>
          </a:prstGeom>
        </p:spPr>
      </p:pic>
      <p:pic>
        <p:nvPicPr>
          <p:cNvPr id="8" name="Picture 7" descr="A picture containing building, outdoor&#10;&#10;Description automatically generated">
            <a:extLst>
              <a:ext uri="{FF2B5EF4-FFF2-40B4-BE49-F238E27FC236}">
                <a16:creationId xmlns:a16="http://schemas.microsoft.com/office/drawing/2014/main" id="{E207D06E-51BE-77BE-5B37-152A5825BBEB}"/>
              </a:ext>
            </a:extLst>
          </p:cNvPr>
          <p:cNvPicPr>
            <a:picLocks noChangeAspect="1"/>
          </p:cNvPicPr>
          <p:nvPr/>
        </p:nvPicPr>
        <p:blipFill rotWithShape="1">
          <a:blip r:embed="rId3">
            <a:extLst>
              <a:ext uri="{28A0092B-C50C-407E-A947-70E740481C1C}">
                <a14:useLocalDpi xmlns:a14="http://schemas.microsoft.com/office/drawing/2010/main" val="0"/>
              </a:ext>
            </a:extLst>
          </a:blip>
          <a:srcRect l="686" t="3981" r="591" b="43454"/>
          <a:stretch/>
        </p:blipFill>
        <p:spPr>
          <a:xfrm>
            <a:off x="4162569" y="1"/>
            <a:ext cx="8029433" cy="6413016"/>
          </a:xfrm>
          <a:prstGeom prst="rect">
            <a:avLst/>
          </a:prstGeom>
        </p:spPr>
      </p:pic>
      <p:sp>
        <p:nvSpPr>
          <p:cNvPr id="9" name="Rectangle 8">
            <a:extLst>
              <a:ext uri="{FF2B5EF4-FFF2-40B4-BE49-F238E27FC236}">
                <a16:creationId xmlns:a16="http://schemas.microsoft.com/office/drawing/2014/main" id="{C2F18C14-1995-D4F4-1BAB-E4764B76A49C}"/>
              </a:ext>
            </a:extLst>
          </p:cNvPr>
          <p:cNvSpPr/>
          <p:nvPr/>
        </p:nvSpPr>
        <p:spPr>
          <a:xfrm>
            <a:off x="4162569" y="0"/>
            <a:ext cx="8029431" cy="6413016"/>
          </a:xfrm>
          <a:prstGeom prst="rect">
            <a:avLst/>
          </a:prstGeom>
          <a:solidFill>
            <a:schemeClr val="accent1">
              <a:lumMod val="50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Google Shape;130;p18">
            <a:extLst>
              <a:ext uri="{FF2B5EF4-FFF2-40B4-BE49-F238E27FC236}">
                <a16:creationId xmlns:a16="http://schemas.microsoft.com/office/drawing/2014/main" id="{93836F97-F2AC-E1C5-6085-EFC14B72892A}"/>
              </a:ext>
            </a:extLst>
          </p:cNvPr>
          <p:cNvSpPr txBox="1">
            <a:spLocks/>
          </p:cNvSpPr>
          <p:nvPr/>
        </p:nvSpPr>
        <p:spPr>
          <a:xfrm>
            <a:off x="-197297" y="2937416"/>
            <a:ext cx="4252311" cy="1158875"/>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l-GR" sz="4800" dirty="0">
                <a:solidFill>
                  <a:srgbClr val="1B75BB"/>
                </a:solidFill>
                <a:latin typeface="Cinzel" panose="020B0604020202020204" charset="0"/>
              </a:rPr>
              <a:t>Έντυπο Α</a:t>
            </a:r>
          </a:p>
          <a:p>
            <a:pPr algn="ctr">
              <a:spcBef>
                <a:spcPts val="0"/>
              </a:spcBef>
            </a:pPr>
            <a:r>
              <a:rPr lang="el-GR" sz="4800" dirty="0">
                <a:solidFill>
                  <a:srgbClr val="1B75BB"/>
                </a:solidFill>
                <a:latin typeface="Cinzel" panose="020B0604020202020204" charset="0"/>
              </a:rPr>
              <a:t>Τύπου ΙΙ</a:t>
            </a:r>
            <a:endParaRPr lang="el-GR" sz="6000" dirty="0">
              <a:solidFill>
                <a:srgbClr val="1B75BB"/>
              </a:solidFill>
              <a:latin typeface="Cinzel" panose="020B0604020202020204" charset="0"/>
            </a:endParaRPr>
          </a:p>
        </p:txBody>
      </p:sp>
      <p:pic>
        <p:nvPicPr>
          <p:cNvPr id="4" name="Picture 3" descr="Text, letter&#10;&#10;Description automatically generated">
            <a:extLst>
              <a:ext uri="{FF2B5EF4-FFF2-40B4-BE49-F238E27FC236}">
                <a16:creationId xmlns:a16="http://schemas.microsoft.com/office/drawing/2014/main" id="{5F2176AE-F0B0-87EE-DC75-9AB81BEF8A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1428" y="267634"/>
            <a:ext cx="4551204" cy="6125967"/>
          </a:xfrm>
          <a:prstGeom prst="rect">
            <a:avLst/>
          </a:prstGeom>
        </p:spPr>
      </p:pic>
    </p:spTree>
    <p:extLst>
      <p:ext uri="{BB962C8B-B14F-4D97-AF65-F5344CB8AC3E}">
        <p14:creationId xmlns:p14="http://schemas.microsoft.com/office/powerpoint/2010/main" val="128480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CA554CF2-8CED-8FF1-2764-ADF6D1A971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651" y="175867"/>
            <a:ext cx="1712208" cy="1077201"/>
          </a:xfrm>
          <a:prstGeom prst="rect">
            <a:avLst/>
          </a:prstGeom>
        </p:spPr>
      </p:pic>
      <p:pic>
        <p:nvPicPr>
          <p:cNvPr id="8" name="Picture 7" descr="A picture containing building, outdoor&#10;&#10;Description automatically generated">
            <a:extLst>
              <a:ext uri="{FF2B5EF4-FFF2-40B4-BE49-F238E27FC236}">
                <a16:creationId xmlns:a16="http://schemas.microsoft.com/office/drawing/2014/main" id="{E207D06E-51BE-77BE-5B37-152A5825BBEB}"/>
              </a:ext>
            </a:extLst>
          </p:cNvPr>
          <p:cNvPicPr>
            <a:picLocks noChangeAspect="1"/>
          </p:cNvPicPr>
          <p:nvPr/>
        </p:nvPicPr>
        <p:blipFill rotWithShape="1">
          <a:blip r:embed="rId3">
            <a:extLst>
              <a:ext uri="{28A0092B-C50C-407E-A947-70E740481C1C}">
                <a14:useLocalDpi xmlns:a14="http://schemas.microsoft.com/office/drawing/2010/main" val="0"/>
              </a:ext>
            </a:extLst>
          </a:blip>
          <a:srcRect l="686" t="3981" r="591" b="43454"/>
          <a:stretch/>
        </p:blipFill>
        <p:spPr>
          <a:xfrm>
            <a:off x="4162569" y="1"/>
            <a:ext cx="8029433" cy="6413016"/>
          </a:xfrm>
          <a:prstGeom prst="rect">
            <a:avLst/>
          </a:prstGeom>
        </p:spPr>
      </p:pic>
      <p:sp>
        <p:nvSpPr>
          <p:cNvPr id="9" name="Rectangle 8">
            <a:extLst>
              <a:ext uri="{FF2B5EF4-FFF2-40B4-BE49-F238E27FC236}">
                <a16:creationId xmlns:a16="http://schemas.microsoft.com/office/drawing/2014/main" id="{C2F18C14-1995-D4F4-1BAB-E4764B76A49C}"/>
              </a:ext>
            </a:extLst>
          </p:cNvPr>
          <p:cNvSpPr/>
          <p:nvPr/>
        </p:nvSpPr>
        <p:spPr>
          <a:xfrm>
            <a:off x="4162569" y="0"/>
            <a:ext cx="8029431" cy="6413016"/>
          </a:xfrm>
          <a:prstGeom prst="rect">
            <a:avLst/>
          </a:prstGeom>
          <a:solidFill>
            <a:schemeClr val="accent1">
              <a:lumMod val="50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Google Shape;94;p13">
            <a:extLst>
              <a:ext uri="{FF2B5EF4-FFF2-40B4-BE49-F238E27FC236}">
                <a16:creationId xmlns:a16="http://schemas.microsoft.com/office/drawing/2014/main" id="{AB3B64AA-F8C4-8263-540F-1DC9AB687A0F}"/>
              </a:ext>
            </a:extLst>
          </p:cNvPr>
          <p:cNvSpPr txBox="1">
            <a:spLocks/>
          </p:cNvSpPr>
          <p:nvPr/>
        </p:nvSpPr>
        <p:spPr>
          <a:xfrm>
            <a:off x="4705351" y="522081"/>
            <a:ext cx="6899386" cy="5509038"/>
          </a:xfrm>
          <a:prstGeom prst="rect">
            <a:avLst/>
          </a:prstGeom>
        </p:spPr>
        <p:txBody>
          <a:bodyPr spcFirstLastPara="1"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457200">
              <a:spcBef>
                <a:spcPct val="20000"/>
              </a:spcBef>
              <a:spcAft>
                <a:spcPts val="600"/>
              </a:spcAft>
              <a:buClr>
                <a:schemeClr val="accent1">
                  <a:lumMod val="75000"/>
                </a:schemeClr>
              </a:buClr>
              <a:buSzPct val="145000"/>
              <a:buNone/>
            </a:pPr>
            <a:br>
              <a:rPr lang="el-GR" sz="2000" dirty="0">
                <a:solidFill>
                  <a:schemeClr val="bg1"/>
                </a:solidFill>
                <a:latin typeface="Cambria" panose="02040503050406030204" pitchFamily="18" charset="0"/>
                <a:ea typeface="Cambria" panose="02040503050406030204" pitchFamily="18" charset="0"/>
              </a:rPr>
            </a:br>
            <a:r>
              <a:rPr lang="en-GB" sz="2000" dirty="0">
                <a:solidFill>
                  <a:schemeClr val="bg1"/>
                </a:solidFill>
                <a:latin typeface="Cambria" panose="02040503050406030204" pitchFamily="18" charset="0"/>
                <a:ea typeface="Cambria" panose="02040503050406030204" pitchFamily="18" charset="0"/>
              </a:rPr>
              <a:t>4. </a:t>
            </a:r>
            <a:r>
              <a:rPr lang="el-GR" sz="2000" dirty="0">
                <a:solidFill>
                  <a:schemeClr val="bg1"/>
                </a:solidFill>
                <a:latin typeface="Cambria" panose="02040503050406030204" pitchFamily="18" charset="0"/>
                <a:ea typeface="Cambria" panose="02040503050406030204" pitchFamily="18" charset="0"/>
              </a:rPr>
              <a:t>Η διαδικασία του Τύπου ΙΙ: </a:t>
            </a:r>
            <a:br>
              <a:rPr lang="el-GR" sz="2000" dirty="0">
                <a:solidFill>
                  <a:schemeClr val="bg1"/>
                </a:solidFill>
                <a:latin typeface="Cambria" panose="02040503050406030204" pitchFamily="18" charset="0"/>
                <a:ea typeface="Cambria" panose="02040503050406030204" pitchFamily="18" charset="0"/>
              </a:rPr>
            </a:br>
            <a:br>
              <a:rPr lang="el-GR" sz="2000" dirty="0">
                <a:solidFill>
                  <a:schemeClr val="bg1"/>
                </a:solidFill>
                <a:latin typeface="Cambria" panose="02040503050406030204" pitchFamily="18" charset="0"/>
                <a:ea typeface="Cambria" panose="02040503050406030204" pitchFamily="18" charset="0"/>
              </a:rPr>
            </a:br>
            <a:r>
              <a:rPr lang="el-GR" sz="2000" dirty="0">
                <a:solidFill>
                  <a:schemeClr val="bg1"/>
                </a:solidFill>
                <a:latin typeface="Cambria" panose="02040503050406030204" pitchFamily="18" charset="0"/>
                <a:ea typeface="Cambria" panose="02040503050406030204" pitchFamily="18" charset="0"/>
              </a:rPr>
              <a:t>Πρωτόκολλο 2 Τροχαία Ατυχήματα </a:t>
            </a:r>
            <a:br>
              <a:rPr lang="el-GR" sz="2000" dirty="0">
                <a:solidFill>
                  <a:schemeClr val="bg1"/>
                </a:solidFill>
                <a:latin typeface="Cambria" panose="02040503050406030204" pitchFamily="18" charset="0"/>
                <a:ea typeface="Cambria" panose="02040503050406030204" pitchFamily="18" charset="0"/>
              </a:rPr>
            </a:br>
            <a:r>
              <a:rPr lang="el-GR" sz="2000" dirty="0">
                <a:solidFill>
                  <a:schemeClr val="bg1"/>
                </a:solidFill>
                <a:latin typeface="Cambria" panose="02040503050406030204" pitchFamily="18" charset="0"/>
                <a:ea typeface="Cambria" panose="02040503050406030204" pitchFamily="18" charset="0"/>
              </a:rPr>
              <a:t>και Απαιτήσεις για Σωματικές Βλάβες </a:t>
            </a:r>
            <a:br>
              <a:rPr lang="el-GR" sz="2000" dirty="0">
                <a:solidFill>
                  <a:schemeClr val="bg1"/>
                </a:solidFill>
                <a:latin typeface="Cambria" panose="02040503050406030204" pitchFamily="18" charset="0"/>
                <a:ea typeface="Cambria" panose="02040503050406030204" pitchFamily="18" charset="0"/>
              </a:rPr>
            </a:br>
            <a:br>
              <a:rPr lang="el-GR" sz="2000" dirty="0">
                <a:solidFill>
                  <a:schemeClr val="bg1"/>
                </a:solidFill>
                <a:latin typeface="Cambria" panose="02040503050406030204" pitchFamily="18" charset="0"/>
                <a:ea typeface="Cambria" panose="02040503050406030204" pitchFamily="18" charset="0"/>
              </a:rPr>
            </a:br>
            <a:r>
              <a:rPr lang="el-GR" sz="2000" dirty="0">
                <a:solidFill>
                  <a:schemeClr val="bg1"/>
                </a:solidFill>
                <a:latin typeface="Cambria" panose="02040503050406030204" pitchFamily="18" charset="0"/>
                <a:ea typeface="Cambria" panose="02040503050406030204" pitchFamily="18" charset="0"/>
              </a:rPr>
              <a:t>Περιεχόμενο Επιστολής Απαίτησης </a:t>
            </a:r>
            <a:endParaRPr lang="el-GR" sz="2000" b="1"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91167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CA554CF2-8CED-8FF1-2764-ADF6D1A971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651" y="175867"/>
            <a:ext cx="1712208" cy="1077201"/>
          </a:xfrm>
          <a:prstGeom prst="rect">
            <a:avLst/>
          </a:prstGeom>
        </p:spPr>
      </p:pic>
      <p:pic>
        <p:nvPicPr>
          <p:cNvPr id="8" name="Picture 7" descr="A picture containing building, outdoor&#10;&#10;Description automatically generated">
            <a:extLst>
              <a:ext uri="{FF2B5EF4-FFF2-40B4-BE49-F238E27FC236}">
                <a16:creationId xmlns:a16="http://schemas.microsoft.com/office/drawing/2014/main" id="{E207D06E-51BE-77BE-5B37-152A5825BBEB}"/>
              </a:ext>
            </a:extLst>
          </p:cNvPr>
          <p:cNvPicPr>
            <a:picLocks noChangeAspect="1"/>
          </p:cNvPicPr>
          <p:nvPr/>
        </p:nvPicPr>
        <p:blipFill rotWithShape="1">
          <a:blip r:embed="rId3">
            <a:extLst>
              <a:ext uri="{28A0092B-C50C-407E-A947-70E740481C1C}">
                <a14:useLocalDpi xmlns:a14="http://schemas.microsoft.com/office/drawing/2010/main" val="0"/>
              </a:ext>
            </a:extLst>
          </a:blip>
          <a:srcRect l="686" t="3981" r="591" b="43454"/>
          <a:stretch/>
        </p:blipFill>
        <p:spPr>
          <a:xfrm>
            <a:off x="4162569" y="1"/>
            <a:ext cx="8029433" cy="6413016"/>
          </a:xfrm>
          <a:prstGeom prst="rect">
            <a:avLst/>
          </a:prstGeom>
        </p:spPr>
      </p:pic>
      <p:sp>
        <p:nvSpPr>
          <p:cNvPr id="9" name="Rectangle 8">
            <a:extLst>
              <a:ext uri="{FF2B5EF4-FFF2-40B4-BE49-F238E27FC236}">
                <a16:creationId xmlns:a16="http://schemas.microsoft.com/office/drawing/2014/main" id="{C2F18C14-1995-D4F4-1BAB-E4764B76A49C}"/>
              </a:ext>
            </a:extLst>
          </p:cNvPr>
          <p:cNvSpPr/>
          <p:nvPr/>
        </p:nvSpPr>
        <p:spPr>
          <a:xfrm>
            <a:off x="4162569" y="0"/>
            <a:ext cx="8029431" cy="6413016"/>
          </a:xfrm>
          <a:prstGeom prst="rect">
            <a:avLst/>
          </a:prstGeom>
          <a:solidFill>
            <a:schemeClr val="accent1">
              <a:lumMod val="50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Google Shape;94;p13">
            <a:extLst>
              <a:ext uri="{FF2B5EF4-FFF2-40B4-BE49-F238E27FC236}">
                <a16:creationId xmlns:a16="http://schemas.microsoft.com/office/drawing/2014/main" id="{AB3B64AA-F8C4-8263-540F-1DC9AB687A0F}"/>
              </a:ext>
            </a:extLst>
          </p:cNvPr>
          <p:cNvSpPr txBox="1">
            <a:spLocks/>
          </p:cNvSpPr>
          <p:nvPr/>
        </p:nvSpPr>
        <p:spPr>
          <a:xfrm>
            <a:off x="4749831" y="522081"/>
            <a:ext cx="6854905" cy="5509038"/>
          </a:xfrm>
          <a:prstGeom prst="rect">
            <a:avLst/>
          </a:prstGeom>
        </p:spPr>
        <p:txBody>
          <a:bodyPr spcFirstLastPara="1"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spcBef>
                <a:spcPct val="20000"/>
              </a:spcBef>
              <a:spcAft>
                <a:spcPts val="600"/>
              </a:spcAft>
              <a:buClr>
                <a:schemeClr val="accent1">
                  <a:lumMod val="75000"/>
                </a:schemeClr>
              </a:buClr>
              <a:buSzPct val="145000"/>
              <a:buNone/>
            </a:pPr>
            <a:r>
              <a:rPr lang="el-GR" sz="1800" dirty="0">
                <a:solidFill>
                  <a:schemeClr val="bg1"/>
                </a:solidFill>
                <a:latin typeface="Cambria" panose="02040503050406030204" pitchFamily="18" charset="0"/>
                <a:ea typeface="Cambria" panose="02040503050406030204" pitchFamily="18" charset="0"/>
              </a:rPr>
              <a:t>(α) σαφή σύνοψη των γεγονότων στα  οποία στηρίζεται η απαίτηση</a:t>
            </a:r>
            <a:endParaRPr lang="en-GB" sz="1800" dirty="0">
              <a:solidFill>
                <a:schemeClr val="bg1"/>
              </a:solidFill>
              <a:latin typeface="Cambria" panose="02040503050406030204" pitchFamily="18" charset="0"/>
              <a:ea typeface="Cambria" panose="02040503050406030204" pitchFamily="18" charset="0"/>
            </a:endParaRPr>
          </a:p>
          <a:p>
            <a:pPr marL="0" indent="0" defTabSz="457200">
              <a:spcBef>
                <a:spcPct val="20000"/>
              </a:spcBef>
              <a:spcAft>
                <a:spcPts val="600"/>
              </a:spcAft>
              <a:buClr>
                <a:schemeClr val="accent1">
                  <a:lumMod val="75000"/>
                </a:schemeClr>
              </a:buClr>
              <a:buSzPct val="145000"/>
              <a:buNone/>
            </a:pPr>
            <a:r>
              <a:rPr lang="el-GR" sz="1800" dirty="0">
                <a:solidFill>
                  <a:schemeClr val="bg1"/>
                </a:solidFill>
                <a:latin typeface="Cambria" panose="02040503050406030204" pitchFamily="18" charset="0"/>
                <a:ea typeface="Cambria" panose="02040503050406030204" pitchFamily="18" charset="0"/>
              </a:rPr>
              <a:t>(β) ένδειξη της φύσης των βλαβών του Απαιτητή</a:t>
            </a:r>
          </a:p>
          <a:p>
            <a:pPr marL="0" indent="0" defTabSz="457200">
              <a:spcBef>
                <a:spcPct val="20000"/>
              </a:spcBef>
              <a:spcAft>
                <a:spcPts val="600"/>
              </a:spcAft>
              <a:buClr>
                <a:schemeClr val="accent1">
                  <a:lumMod val="75000"/>
                </a:schemeClr>
              </a:buClr>
              <a:buSzPct val="145000"/>
              <a:buNone/>
            </a:pPr>
            <a:r>
              <a:rPr lang="el-GR" sz="1800" dirty="0">
                <a:solidFill>
                  <a:schemeClr val="bg1"/>
                </a:solidFill>
                <a:latin typeface="Cambria" panose="02040503050406030204" pitchFamily="18" charset="0"/>
                <a:ea typeface="Cambria" panose="02040503050406030204" pitchFamily="18" charset="0"/>
              </a:rPr>
              <a:t>(γ) τις πληροφορίες για το χώρο της παροχής θεραπευτικής αγωγής και τον θεράποντα ιατρό</a:t>
            </a:r>
          </a:p>
          <a:p>
            <a:pPr marL="0" indent="0" defTabSz="457200">
              <a:spcBef>
                <a:spcPct val="20000"/>
              </a:spcBef>
              <a:spcAft>
                <a:spcPts val="600"/>
              </a:spcAft>
              <a:buClr>
                <a:schemeClr val="accent1">
                  <a:lumMod val="75000"/>
                </a:schemeClr>
              </a:buClr>
              <a:buSzPct val="145000"/>
              <a:buNone/>
            </a:pPr>
            <a:r>
              <a:rPr lang="el-GR" sz="1800" dirty="0">
                <a:solidFill>
                  <a:schemeClr val="bg1"/>
                </a:solidFill>
                <a:latin typeface="Cambria" panose="02040503050406030204" pitchFamily="18" charset="0"/>
                <a:ea typeface="Cambria" panose="02040503050406030204" pitchFamily="18" charset="0"/>
              </a:rPr>
              <a:t>(δ) την ημερομηνία/</a:t>
            </a:r>
            <a:r>
              <a:rPr lang="el-GR" sz="1800" dirty="0" err="1">
                <a:solidFill>
                  <a:schemeClr val="bg1"/>
                </a:solidFill>
                <a:latin typeface="Cambria" panose="02040503050406030204" pitchFamily="18" charset="0"/>
                <a:ea typeface="Cambria" panose="02040503050406030204" pitchFamily="18" charset="0"/>
              </a:rPr>
              <a:t>ίες</a:t>
            </a:r>
            <a:r>
              <a:rPr lang="el-GR" sz="1800" dirty="0">
                <a:solidFill>
                  <a:schemeClr val="bg1"/>
                </a:solidFill>
                <a:latin typeface="Cambria" panose="02040503050406030204" pitchFamily="18" charset="0"/>
                <a:ea typeface="Cambria" panose="02040503050406030204" pitchFamily="18" charset="0"/>
              </a:rPr>
              <a:t> παροχής της θεραπευτικής αγωγής</a:t>
            </a:r>
          </a:p>
          <a:p>
            <a:pPr marL="0" indent="0" defTabSz="457200">
              <a:spcBef>
                <a:spcPct val="20000"/>
              </a:spcBef>
              <a:spcAft>
                <a:spcPts val="600"/>
              </a:spcAft>
              <a:buClr>
                <a:schemeClr val="accent1">
                  <a:lumMod val="75000"/>
                </a:schemeClr>
              </a:buClr>
              <a:buSzPct val="145000"/>
              <a:buNone/>
            </a:pPr>
            <a:r>
              <a:rPr lang="el-GR" sz="1800" dirty="0">
                <a:solidFill>
                  <a:schemeClr val="bg1"/>
                </a:solidFill>
                <a:latin typeface="Cambria" panose="02040503050406030204" pitchFamily="18" charset="0"/>
                <a:ea typeface="Cambria" panose="02040503050406030204" pitchFamily="18" charset="0"/>
              </a:rPr>
              <a:t>(ε) την έκταση των σωματικών βλαβών κατά το χρόνο της Επιστολής Απαίτησης</a:t>
            </a:r>
          </a:p>
          <a:p>
            <a:pPr marL="0" indent="0" defTabSz="457200">
              <a:spcBef>
                <a:spcPct val="20000"/>
              </a:spcBef>
              <a:spcAft>
                <a:spcPts val="600"/>
              </a:spcAft>
              <a:buClr>
                <a:schemeClr val="accent1">
                  <a:lumMod val="75000"/>
                </a:schemeClr>
              </a:buClr>
              <a:buSzPct val="145000"/>
              <a:buNone/>
            </a:pPr>
            <a:r>
              <a:rPr lang="el-GR" sz="1800" dirty="0">
                <a:solidFill>
                  <a:schemeClr val="bg1"/>
                </a:solidFill>
                <a:latin typeface="Cambria" panose="02040503050406030204" pitchFamily="18" charset="0"/>
                <a:ea typeface="Cambria" panose="02040503050406030204" pitchFamily="18" charset="0"/>
              </a:rPr>
              <a:t>(</a:t>
            </a:r>
            <a:r>
              <a:rPr lang="el-GR" sz="1800" dirty="0" err="1">
                <a:solidFill>
                  <a:schemeClr val="bg1"/>
                </a:solidFill>
                <a:latin typeface="Cambria" panose="02040503050406030204" pitchFamily="18" charset="0"/>
                <a:ea typeface="Cambria" panose="02040503050406030204" pitchFamily="18" charset="0"/>
              </a:rPr>
              <a:t>στ</a:t>
            </a:r>
            <a:r>
              <a:rPr lang="el-GR" sz="1800" dirty="0">
                <a:solidFill>
                  <a:schemeClr val="bg1"/>
                </a:solidFill>
                <a:latin typeface="Cambria" panose="02040503050406030204" pitchFamily="18" charset="0"/>
                <a:ea typeface="Cambria" panose="02040503050406030204" pitchFamily="18" charset="0"/>
              </a:rPr>
              <a:t>) λεπτομέρειες των υλικών ζημιών</a:t>
            </a:r>
          </a:p>
          <a:p>
            <a:pPr marL="0" indent="0" defTabSz="457200">
              <a:spcBef>
                <a:spcPct val="20000"/>
              </a:spcBef>
              <a:spcAft>
                <a:spcPts val="600"/>
              </a:spcAft>
              <a:buClr>
                <a:schemeClr val="accent1">
                  <a:lumMod val="75000"/>
                </a:schemeClr>
              </a:buClr>
              <a:buSzPct val="145000"/>
              <a:buNone/>
            </a:pPr>
            <a:r>
              <a:rPr lang="el-GR" sz="1800" dirty="0">
                <a:solidFill>
                  <a:schemeClr val="bg1"/>
                </a:solidFill>
                <a:latin typeface="Cambria" panose="02040503050406030204" pitchFamily="18" charset="0"/>
                <a:ea typeface="Cambria" panose="02040503050406030204" pitchFamily="18" charset="0"/>
              </a:rPr>
              <a:t>(ζ) ένδειξη του ύψους του συνόλου της απαίτησης με λεπτομέρειες και υποστηρικτικά έγγραφα </a:t>
            </a:r>
            <a:br>
              <a:rPr lang="el-GR" sz="1800" dirty="0">
                <a:solidFill>
                  <a:schemeClr val="bg1"/>
                </a:solidFill>
                <a:latin typeface="Cambria" panose="02040503050406030204" pitchFamily="18" charset="0"/>
                <a:ea typeface="Cambria" panose="02040503050406030204" pitchFamily="18" charset="0"/>
              </a:rPr>
            </a:br>
            <a:r>
              <a:rPr lang="el-GR" sz="1800" dirty="0">
                <a:solidFill>
                  <a:schemeClr val="bg1"/>
                </a:solidFill>
                <a:latin typeface="Cambria" panose="02040503050406030204" pitchFamily="18" charset="0"/>
                <a:ea typeface="Cambria" panose="02040503050406030204" pitchFamily="18" charset="0"/>
              </a:rPr>
              <a:t>(εάν  υπάρχουν) </a:t>
            </a:r>
          </a:p>
          <a:p>
            <a:pPr marL="0" indent="0" defTabSz="457200">
              <a:spcBef>
                <a:spcPct val="20000"/>
              </a:spcBef>
              <a:spcAft>
                <a:spcPts val="600"/>
              </a:spcAft>
              <a:buClr>
                <a:schemeClr val="accent1">
                  <a:lumMod val="75000"/>
                </a:schemeClr>
              </a:buClr>
              <a:buSzPct val="145000"/>
              <a:buNone/>
            </a:pPr>
            <a:r>
              <a:rPr lang="el-GR" sz="1800" dirty="0">
                <a:solidFill>
                  <a:schemeClr val="bg1"/>
                </a:solidFill>
                <a:latin typeface="Cambria" panose="02040503050406030204" pitchFamily="18" charset="0"/>
                <a:ea typeface="Cambria" panose="02040503050406030204" pitchFamily="18" charset="0"/>
              </a:rPr>
              <a:t>(η) οποιεσδήποτε άλλες σχετικές πληροφορίες</a:t>
            </a:r>
          </a:p>
          <a:p>
            <a:pPr marL="0" indent="0" defTabSz="457200">
              <a:spcBef>
                <a:spcPct val="20000"/>
              </a:spcBef>
              <a:spcAft>
                <a:spcPts val="600"/>
              </a:spcAft>
              <a:buClr>
                <a:schemeClr val="accent1">
                  <a:lumMod val="75000"/>
                </a:schemeClr>
              </a:buClr>
              <a:buSzPct val="145000"/>
              <a:buNone/>
            </a:pPr>
            <a:r>
              <a:rPr lang="el-GR" sz="1800" dirty="0">
                <a:solidFill>
                  <a:schemeClr val="bg1"/>
                </a:solidFill>
                <a:latin typeface="Cambria" panose="02040503050406030204" pitchFamily="18" charset="0"/>
                <a:ea typeface="Cambria" panose="02040503050406030204" pitchFamily="18" charset="0"/>
              </a:rPr>
              <a:t>(θ) έκθεση πραγματογνώμονα του Απαιτητή η οποία κατ’ εξαίρεση δεν εξασφαλίστηκε από κοινού με τον Εναγόμενο</a:t>
            </a:r>
          </a:p>
          <a:p>
            <a:pPr defTabSz="457200">
              <a:spcBef>
                <a:spcPct val="20000"/>
              </a:spcBef>
              <a:spcAft>
                <a:spcPts val="600"/>
              </a:spcAft>
              <a:buClr>
                <a:schemeClr val="accent1">
                  <a:lumMod val="75000"/>
                </a:schemeClr>
              </a:buClr>
              <a:buSzPct val="145000"/>
            </a:pPr>
            <a:endParaRPr lang="el-GR" sz="1800"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51228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CA554CF2-8CED-8FF1-2764-ADF6D1A971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651" y="175867"/>
            <a:ext cx="1712208" cy="1077201"/>
          </a:xfrm>
          <a:prstGeom prst="rect">
            <a:avLst/>
          </a:prstGeom>
        </p:spPr>
      </p:pic>
      <p:pic>
        <p:nvPicPr>
          <p:cNvPr id="8" name="Picture 7" descr="A picture containing building, outdoor&#10;&#10;Description automatically generated">
            <a:extLst>
              <a:ext uri="{FF2B5EF4-FFF2-40B4-BE49-F238E27FC236}">
                <a16:creationId xmlns:a16="http://schemas.microsoft.com/office/drawing/2014/main" id="{E207D06E-51BE-77BE-5B37-152A5825BBEB}"/>
              </a:ext>
            </a:extLst>
          </p:cNvPr>
          <p:cNvPicPr>
            <a:picLocks noChangeAspect="1"/>
          </p:cNvPicPr>
          <p:nvPr/>
        </p:nvPicPr>
        <p:blipFill rotWithShape="1">
          <a:blip r:embed="rId3">
            <a:extLst>
              <a:ext uri="{28A0092B-C50C-407E-A947-70E740481C1C}">
                <a14:useLocalDpi xmlns:a14="http://schemas.microsoft.com/office/drawing/2010/main" val="0"/>
              </a:ext>
            </a:extLst>
          </a:blip>
          <a:srcRect l="686" t="3981" r="591" b="43454"/>
          <a:stretch/>
        </p:blipFill>
        <p:spPr>
          <a:xfrm>
            <a:off x="4162569" y="1"/>
            <a:ext cx="8029433" cy="6413016"/>
          </a:xfrm>
          <a:prstGeom prst="rect">
            <a:avLst/>
          </a:prstGeom>
        </p:spPr>
      </p:pic>
      <p:sp>
        <p:nvSpPr>
          <p:cNvPr id="9" name="Rectangle 8">
            <a:extLst>
              <a:ext uri="{FF2B5EF4-FFF2-40B4-BE49-F238E27FC236}">
                <a16:creationId xmlns:a16="http://schemas.microsoft.com/office/drawing/2014/main" id="{C2F18C14-1995-D4F4-1BAB-E4764B76A49C}"/>
              </a:ext>
            </a:extLst>
          </p:cNvPr>
          <p:cNvSpPr/>
          <p:nvPr/>
        </p:nvSpPr>
        <p:spPr>
          <a:xfrm>
            <a:off x="4162569" y="0"/>
            <a:ext cx="8029431" cy="6413016"/>
          </a:xfrm>
          <a:prstGeom prst="rect">
            <a:avLst/>
          </a:prstGeom>
          <a:solidFill>
            <a:schemeClr val="accent1">
              <a:lumMod val="50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Google Shape;94;p13">
            <a:extLst>
              <a:ext uri="{FF2B5EF4-FFF2-40B4-BE49-F238E27FC236}">
                <a16:creationId xmlns:a16="http://schemas.microsoft.com/office/drawing/2014/main" id="{AB3B64AA-F8C4-8263-540F-1DC9AB687A0F}"/>
              </a:ext>
            </a:extLst>
          </p:cNvPr>
          <p:cNvSpPr txBox="1">
            <a:spLocks/>
          </p:cNvSpPr>
          <p:nvPr/>
        </p:nvSpPr>
        <p:spPr>
          <a:xfrm>
            <a:off x="4705351" y="522081"/>
            <a:ext cx="6899386" cy="5509038"/>
          </a:xfrm>
          <a:prstGeom prst="rect">
            <a:avLst/>
          </a:prstGeom>
        </p:spPr>
        <p:txBody>
          <a:bodyPr spcFirstLastPara="1"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457200">
              <a:spcBef>
                <a:spcPct val="20000"/>
              </a:spcBef>
              <a:spcAft>
                <a:spcPts val="600"/>
              </a:spcAft>
              <a:buClr>
                <a:schemeClr val="accent1">
                  <a:lumMod val="75000"/>
                </a:schemeClr>
              </a:buClr>
              <a:buSzPct val="145000"/>
              <a:buNone/>
            </a:pPr>
            <a:endParaRPr kumimoji="0" lang="el-GR" sz="2000"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sym typeface="Cinzel"/>
            </a:endParaRPr>
          </a:p>
          <a:p>
            <a:pPr marL="0" indent="0" algn="ctr" defTabSz="457200">
              <a:spcBef>
                <a:spcPct val="20000"/>
              </a:spcBef>
              <a:spcAft>
                <a:spcPts val="600"/>
              </a:spcAft>
              <a:buClr>
                <a:schemeClr val="accent1">
                  <a:lumMod val="75000"/>
                </a:schemeClr>
              </a:buClr>
              <a:buSzPct val="145000"/>
              <a:buNone/>
            </a:pPr>
            <a:br>
              <a:rPr kumimoji="0" lang="en" sz="2000"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sym typeface="Cinzel"/>
              </a:rPr>
            </a:br>
            <a:r>
              <a:rPr kumimoji="0" lang="el-GR" sz="2000"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sym typeface="Cinzel"/>
              </a:rPr>
              <a:t>5. Η διαδικασία του Τύπου ΙΙ: </a:t>
            </a:r>
            <a:br>
              <a:rPr kumimoji="0" lang="en-US" sz="2000"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sym typeface="Cinzel"/>
              </a:rPr>
            </a:br>
            <a:br>
              <a:rPr kumimoji="0" lang="en-US" sz="2000"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sym typeface="Cinzel"/>
              </a:rPr>
            </a:br>
            <a:r>
              <a:rPr kumimoji="0" lang="el-GR" sz="2000"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sym typeface="Cinzel"/>
              </a:rPr>
              <a:t>Πρωτόκολλο 2 Τροχαία Ατυχήματα και Απαιτήσεις για Σωματικές Βλάβες</a:t>
            </a:r>
            <a:br>
              <a:rPr kumimoji="0" lang="en-US" sz="2000"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sym typeface="Cinzel"/>
              </a:rPr>
            </a:br>
            <a:br>
              <a:rPr kumimoji="0" lang="en-US" sz="2000"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sym typeface="Cinzel"/>
              </a:rPr>
            </a:br>
            <a:r>
              <a:rPr kumimoji="0" lang="el-GR" sz="2000"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sym typeface="Cinzel"/>
              </a:rPr>
              <a:t>Απαντητική Επιστολή (</a:t>
            </a:r>
            <a:r>
              <a:rPr kumimoji="0" lang="el-GR" sz="2000" b="0"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sym typeface="Cinzel"/>
              </a:rPr>
              <a:t>Letter</a:t>
            </a:r>
            <a:r>
              <a:rPr kumimoji="0" lang="el-GR" sz="2000"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sym typeface="Cinzel"/>
              </a:rPr>
              <a:t> of </a:t>
            </a:r>
            <a:r>
              <a:rPr kumimoji="0" lang="el-GR" sz="2000" b="0"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sym typeface="Cinzel"/>
              </a:rPr>
              <a:t>Response</a:t>
            </a:r>
            <a:r>
              <a:rPr kumimoji="0" lang="el-GR" sz="2000"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sym typeface="Cinzel"/>
              </a:rPr>
              <a:t>) </a:t>
            </a:r>
            <a:br>
              <a:rPr kumimoji="0" lang="el-GR" sz="2000"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sym typeface="Cinzel"/>
              </a:rPr>
            </a:br>
            <a:br>
              <a:rPr kumimoji="0" lang="el-GR" sz="2000"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sym typeface="Cinzel"/>
              </a:rPr>
            </a:br>
            <a:br>
              <a:rPr kumimoji="0" lang="en" sz="2000"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sym typeface="Cinzel"/>
              </a:rPr>
            </a:br>
            <a:endParaRPr lang="el-GR" sz="2000" b="1"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23574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CA554CF2-8CED-8FF1-2764-ADF6D1A971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651" y="175867"/>
            <a:ext cx="1712208" cy="1077201"/>
          </a:xfrm>
          <a:prstGeom prst="rect">
            <a:avLst/>
          </a:prstGeom>
        </p:spPr>
      </p:pic>
      <p:pic>
        <p:nvPicPr>
          <p:cNvPr id="8" name="Picture 7" descr="A picture containing building, outdoor&#10;&#10;Description automatically generated">
            <a:extLst>
              <a:ext uri="{FF2B5EF4-FFF2-40B4-BE49-F238E27FC236}">
                <a16:creationId xmlns:a16="http://schemas.microsoft.com/office/drawing/2014/main" id="{E207D06E-51BE-77BE-5B37-152A5825BBEB}"/>
              </a:ext>
            </a:extLst>
          </p:cNvPr>
          <p:cNvPicPr>
            <a:picLocks noChangeAspect="1"/>
          </p:cNvPicPr>
          <p:nvPr/>
        </p:nvPicPr>
        <p:blipFill rotWithShape="1">
          <a:blip r:embed="rId3">
            <a:extLst>
              <a:ext uri="{28A0092B-C50C-407E-A947-70E740481C1C}">
                <a14:useLocalDpi xmlns:a14="http://schemas.microsoft.com/office/drawing/2010/main" val="0"/>
              </a:ext>
            </a:extLst>
          </a:blip>
          <a:srcRect l="686" t="3981" r="591" b="43454"/>
          <a:stretch/>
        </p:blipFill>
        <p:spPr>
          <a:xfrm>
            <a:off x="4162569" y="1"/>
            <a:ext cx="8029433" cy="6413016"/>
          </a:xfrm>
          <a:prstGeom prst="rect">
            <a:avLst/>
          </a:prstGeom>
        </p:spPr>
      </p:pic>
      <p:sp>
        <p:nvSpPr>
          <p:cNvPr id="9" name="Rectangle 8">
            <a:extLst>
              <a:ext uri="{FF2B5EF4-FFF2-40B4-BE49-F238E27FC236}">
                <a16:creationId xmlns:a16="http://schemas.microsoft.com/office/drawing/2014/main" id="{C2F18C14-1995-D4F4-1BAB-E4764B76A49C}"/>
              </a:ext>
            </a:extLst>
          </p:cNvPr>
          <p:cNvSpPr/>
          <p:nvPr/>
        </p:nvSpPr>
        <p:spPr>
          <a:xfrm>
            <a:off x="4162569" y="0"/>
            <a:ext cx="8029431" cy="6413016"/>
          </a:xfrm>
          <a:prstGeom prst="rect">
            <a:avLst/>
          </a:prstGeom>
          <a:solidFill>
            <a:schemeClr val="accent1">
              <a:lumMod val="50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Google Shape;94;p13">
            <a:extLst>
              <a:ext uri="{FF2B5EF4-FFF2-40B4-BE49-F238E27FC236}">
                <a16:creationId xmlns:a16="http://schemas.microsoft.com/office/drawing/2014/main" id="{AB3B64AA-F8C4-8263-540F-1DC9AB687A0F}"/>
              </a:ext>
            </a:extLst>
          </p:cNvPr>
          <p:cNvSpPr txBox="1">
            <a:spLocks/>
          </p:cNvSpPr>
          <p:nvPr/>
        </p:nvSpPr>
        <p:spPr>
          <a:xfrm>
            <a:off x="4749831" y="522081"/>
            <a:ext cx="6854905" cy="5509038"/>
          </a:xfrm>
          <a:prstGeom prst="rect">
            <a:avLst/>
          </a:prstGeom>
        </p:spPr>
        <p:txBody>
          <a:bodyPr spcFirstLastPara="1"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457200">
              <a:spcBef>
                <a:spcPct val="20000"/>
              </a:spcBef>
              <a:spcAft>
                <a:spcPts val="600"/>
              </a:spcAft>
              <a:buClr>
                <a:schemeClr val="accent1">
                  <a:lumMod val="75000"/>
                </a:schemeClr>
              </a:buClr>
              <a:buSzPct val="145000"/>
            </a:pPr>
            <a:r>
              <a:rPr lang="el-GR" sz="1800" dirty="0">
                <a:solidFill>
                  <a:schemeClr val="bg1"/>
                </a:solidFill>
                <a:latin typeface="Cambria" panose="02040503050406030204" pitchFamily="18" charset="0"/>
                <a:ea typeface="Cambria" panose="02040503050406030204" pitchFamily="18" charset="0"/>
              </a:rPr>
              <a:t>Ακολουθεί η απαντητική επιστολή από τον ασφαλιστή </a:t>
            </a:r>
          </a:p>
          <a:p>
            <a:pPr defTabSz="457200">
              <a:spcBef>
                <a:spcPct val="20000"/>
              </a:spcBef>
              <a:spcAft>
                <a:spcPts val="600"/>
              </a:spcAft>
              <a:buClr>
                <a:schemeClr val="accent1">
                  <a:lumMod val="75000"/>
                </a:schemeClr>
              </a:buClr>
              <a:buSzPct val="145000"/>
            </a:pPr>
            <a:r>
              <a:rPr lang="el-GR" sz="1800" dirty="0">
                <a:solidFill>
                  <a:schemeClr val="bg1"/>
                </a:solidFill>
                <a:latin typeface="Cambria" panose="02040503050406030204" pitchFamily="18" charset="0"/>
                <a:ea typeface="Cambria" panose="02040503050406030204" pitchFamily="18" charset="0"/>
              </a:rPr>
              <a:t>Ο Εναγόμενος ή ο ασφαλιστής του οφείλουν να διερευνήσουν και να απαντήσουν στην απαίτηση εντός 28 ημερών από την ημερομηνία λήψης της επιστολής απαίτησης. Όταν η Επιστολή Απαίτησης αποστέλλεται ταχυδρομικώς, θεωρείται ότι αυτή έχει παραληφθεί τη 10η μέρα από την ταχυδρόμησή της. </a:t>
            </a:r>
          </a:p>
          <a:p>
            <a:pPr defTabSz="457200">
              <a:spcBef>
                <a:spcPct val="20000"/>
              </a:spcBef>
              <a:spcAft>
                <a:spcPts val="600"/>
              </a:spcAft>
              <a:buClr>
                <a:schemeClr val="accent1">
                  <a:lumMod val="75000"/>
                </a:schemeClr>
              </a:buClr>
              <a:buSzPct val="145000"/>
            </a:pPr>
            <a:r>
              <a:rPr lang="el-GR" sz="1800" dirty="0">
                <a:solidFill>
                  <a:schemeClr val="bg1"/>
                </a:solidFill>
                <a:latin typeface="Cambria" panose="02040503050406030204" pitchFamily="18" charset="0"/>
                <a:ea typeface="Cambria" panose="02040503050406030204" pitchFamily="18" charset="0"/>
              </a:rPr>
              <a:t>Τα μέρη μπορούν να συμφωνήσουν σε επέκταση του χρόνου απάντησης (5(1) και 5(4)) </a:t>
            </a:r>
          </a:p>
          <a:p>
            <a:pPr defTabSz="457200">
              <a:spcBef>
                <a:spcPct val="20000"/>
              </a:spcBef>
              <a:spcAft>
                <a:spcPts val="600"/>
              </a:spcAft>
              <a:buClr>
                <a:schemeClr val="accent1">
                  <a:lumMod val="75000"/>
                </a:schemeClr>
              </a:buClr>
              <a:buSzPct val="145000"/>
            </a:pPr>
            <a:r>
              <a:rPr lang="el-GR" sz="1800" dirty="0">
                <a:solidFill>
                  <a:schemeClr val="bg1"/>
                </a:solidFill>
                <a:latin typeface="Cambria" panose="02040503050406030204" pitchFamily="18" charset="0"/>
                <a:ea typeface="Cambria" panose="02040503050406030204" pitchFamily="18" charset="0"/>
              </a:rPr>
              <a:t>Εάν ο Εναγόμενος ή ο ασφαλιστής του δεν απαντήσουν εντός της προθεσμίας, ο Απαιτητής δικαιούται να εγείρει αγωγή</a:t>
            </a:r>
          </a:p>
          <a:p>
            <a:pPr defTabSz="457200">
              <a:spcBef>
                <a:spcPct val="20000"/>
              </a:spcBef>
              <a:spcAft>
                <a:spcPts val="600"/>
              </a:spcAft>
              <a:buClr>
                <a:schemeClr val="accent1">
                  <a:lumMod val="75000"/>
                </a:schemeClr>
              </a:buClr>
              <a:buSzPct val="145000"/>
            </a:pPr>
            <a:r>
              <a:rPr lang="el-GR" sz="1800" dirty="0">
                <a:solidFill>
                  <a:schemeClr val="bg1"/>
                </a:solidFill>
                <a:latin typeface="Cambria" panose="02040503050406030204" pitchFamily="18" charset="0"/>
                <a:ea typeface="Cambria" panose="02040503050406030204" pitchFamily="18" charset="0"/>
              </a:rPr>
              <a:t>Η απαντητική επιστολή είναι σύμφωνη με το Έντυπο Β του Τύπου ΙΙ</a:t>
            </a:r>
          </a:p>
        </p:txBody>
      </p:sp>
    </p:spTree>
    <p:extLst>
      <p:ext uri="{BB962C8B-B14F-4D97-AF65-F5344CB8AC3E}">
        <p14:creationId xmlns:p14="http://schemas.microsoft.com/office/powerpoint/2010/main" val="567294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CA554CF2-8CED-8FF1-2764-ADF6D1A971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651" y="175867"/>
            <a:ext cx="1712208" cy="1077201"/>
          </a:xfrm>
          <a:prstGeom prst="rect">
            <a:avLst/>
          </a:prstGeom>
        </p:spPr>
      </p:pic>
      <p:pic>
        <p:nvPicPr>
          <p:cNvPr id="8" name="Picture 7" descr="A picture containing building, outdoor&#10;&#10;Description automatically generated">
            <a:extLst>
              <a:ext uri="{FF2B5EF4-FFF2-40B4-BE49-F238E27FC236}">
                <a16:creationId xmlns:a16="http://schemas.microsoft.com/office/drawing/2014/main" id="{E207D06E-51BE-77BE-5B37-152A5825BBEB}"/>
              </a:ext>
            </a:extLst>
          </p:cNvPr>
          <p:cNvPicPr>
            <a:picLocks noChangeAspect="1"/>
          </p:cNvPicPr>
          <p:nvPr/>
        </p:nvPicPr>
        <p:blipFill rotWithShape="1">
          <a:blip r:embed="rId3">
            <a:extLst>
              <a:ext uri="{28A0092B-C50C-407E-A947-70E740481C1C}">
                <a14:useLocalDpi xmlns:a14="http://schemas.microsoft.com/office/drawing/2010/main" val="0"/>
              </a:ext>
            </a:extLst>
          </a:blip>
          <a:srcRect l="686" t="3981" r="591" b="43454"/>
          <a:stretch/>
        </p:blipFill>
        <p:spPr>
          <a:xfrm>
            <a:off x="4162569" y="1"/>
            <a:ext cx="8029433" cy="6413016"/>
          </a:xfrm>
          <a:prstGeom prst="rect">
            <a:avLst/>
          </a:prstGeom>
        </p:spPr>
      </p:pic>
      <p:sp>
        <p:nvSpPr>
          <p:cNvPr id="9" name="Rectangle 8">
            <a:extLst>
              <a:ext uri="{FF2B5EF4-FFF2-40B4-BE49-F238E27FC236}">
                <a16:creationId xmlns:a16="http://schemas.microsoft.com/office/drawing/2014/main" id="{C2F18C14-1995-D4F4-1BAB-E4764B76A49C}"/>
              </a:ext>
            </a:extLst>
          </p:cNvPr>
          <p:cNvSpPr/>
          <p:nvPr/>
        </p:nvSpPr>
        <p:spPr>
          <a:xfrm>
            <a:off x="4162569" y="0"/>
            <a:ext cx="8029431" cy="6413016"/>
          </a:xfrm>
          <a:prstGeom prst="rect">
            <a:avLst/>
          </a:prstGeom>
          <a:solidFill>
            <a:schemeClr val="accent1">
              <a:lumMod val="50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Google Shape;130;p18">
            <a:extLst>
              <a:ext uri="{FF2B5EF4-FFF2-40B4-BE49-F238E27FC236}">
                <a16:creationId xmlns:a16="http://schemas.microsoft.com/office/drawing/2014/main" id="{14D4F396-45D0-CDDC-F5C3-6DB06A164383}"/>
              </a:ext>
            </a:extLst>
          </p:cNvPr>
          <p:cNvSpPr txBox="1">
            <a:spLocks/>
          </p:cNvSpPr>
          <p:nvPr/>
        </p:nvSpPr>
        <p:spPr>
          <a:xfrm>
            <a:off x="-315" y="2550109"/>
            <a:ext cx="4010747" cy="1158875"/>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l-GR" sz="3200" dirty="0">
                <a:solidFill>
                  <a:srgbClr val="1B75BB"/>
                </a:solidFill>
                <a:latin typeface="Cinzel" panose="020B0604020202020204" charset="0"/>
              </a:rPr>
              <a:t>ΠΡΟΤΑΣΗ ΠΡΟΣ ΠΡΟΒΛΗΜΑΤΙΣΜΟ</a:t>
            </a:r>
          </a:p>
        </p:txBody>
      </p:sp>
      <p:sp>
        <p:nvSpPr>
          <p:cNvPr id="14" name="Google Shape;94;p13">
            <a:extLst>
              <a:ext uri="{FF2B5EF4-FFF2-40B4-BE49-F238E27FC236}">
                <a16:creationId xmlns:a16="http://schemas.microsoft.com/office/drawing/2014/main" id="{28C10155-8523-981A-0120-3DE03FEA587F}"/>
              </a:ext>
            </a:extLst>
          </p:cNvPr>
          <p:cNvSpPr txBox="1">
            <a:spLocks/>
          </p:cNvSpPr>
          <p:nvPr/>
        </p:nvSpPr>
        <p:spPr>
          <a:xfrm>
            <a:off x="4814028" y="788781"/>
            <a:ext cx="6854905" cy="5509038"/>
          </a:xfrm>
          <a:prstGeom prst="rect">
            <a:avLst/>
          </a:prstGeom>
        </p:spPr>
        <p:txBody>
          <a:bodyPr spcFirstLastPara="1"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9700" indent="0" algn="ctr">
              <a:buNone/>
            </a:pPr>
            <a:endParaRPr lang="el-GR" sz="2000" dirty="0">
              <a:solidFill>
                <a:schemeClr val="bg1"/>
              </a:solidFill>
              <a:latin typeface="Cambria" panose="02040503050406030204" pitchFamily="18" charset="0"/>
              <a:ea typeface="Cambria" panose="02040503050406030204" pitchFamily="18" charset="0"/>
            </a:endParaRPr>
          </a:p>
          <a:p>
            <a:pPr marL="139700" indent="0" algn="ctr">
              <a:buNone/>
            </a:pPr>
            <a:endParaRPr lang="el-GR" sz="2000" dirty="0">
              <a:solidFill>
                <a:schemeClr val="bg1"/>
              </a:solidFill>
              <a:latin typeface="Cambria" panose="02040503050406030204" pitchFamily="18" charset="0"/>
              <a:ea typeface="Cambria" panose="02040503050406030204" pitchFamily="18" charset="0"/>
            </a:endParaRPr>
          </a:p>
          <a:p>
            <a:pPr marL="139700" indent="0" algn="ctr">
              <a:buNone/>
            </a:pPr>
            <a:endParaRPr lang="el-GR" sz="2000" dirty="0">
              <a:solidFill>
                <a:schemeClr val="bg1"/>
              </a:solidFill>
              <a:latin typeface="Cambria" panose="02040503050406030204" pitchFamily="18" charset="0"/>
              <a:ea typeface="Cambria" panose="02040503050406030204" pitchFamily="18" charset="0"/>
            </a:endParaRPr>
          </a:p>
          <a:p>
            <a:pPr marL="139700" indent="0" algn="ctr">
              <a:buNone/>
            </a:pPr>
            <a:r>
              <a:rPr lang="el-GR" sz="2000" dirty="0">
                <a:solidFill>
                  <a:schemeClr val="bg1"/>
                </a:solidFill>
                <a:latin typeface="Cambria" panose="02040503050406030204" pitchFamily="18" charset="0"/>
                <a:ea typeface="Cambria" panose="02040503050406030204" pitchFamily="18" charset="0"/>
              </a:rPr>
              <a:t>Δεν έχω εντοπίσει κάποια πρόνοια ρητώς </a:t>
            </a:r>
            <a:r>
              <a:rPr lang="el-GR" sz="2000" dirty="0" err="1">
                <a:solidFill>
                  <a:schemeClr val="bg1"/>
                </a:solidFill>
                <a:latin typeface="Cambria" panose="02040503050406030204" pitchFamily="18" charset="0"/>
                <a:ea typeface="Cambria" panose="02040503050406030204" pitchFamily="18" charset="0"/>
              </a:rPr>
              <a:t>παρατείνουσα</a:t>
            </a:r>
            <a:r>
              <a:rPr lang="el-GR" sz="2000" dirty="0">
                <a:solidFill>
                  <a:schemeClr val="bg1"/>
                </a:solidFill>
                <a:latin typeface="Cambria" panose="02040503050406030204" pitchFamily="18" charset="0"/>
                <a:ea typeface="Cambria" panose="02040503050406030204" pitchFamily="18" charset="0"/>
              </a:rPr>
              <a:t> του χρόνου παραγραφής όταν τα μέρη βρίσκονται στην </a:t>
            </a:r>
            <a:r>
              <a:rPr lang="el-GR" sz="2000" dirty="0" err="1">
                <a:solidFill>
                  <a:schemeClr val="bg1"/>
                </a:solidFill>
                <a:latin typeface="Cambria" panose="02040503050406030204" pitchFamily="18" charset="0"/>
                <a:ea typeface="Cambria" panose="02040503050406030204" pitchFamily="18" charset="0"/>
              </a:rPr>
              <a:t>προδικαστηριακή</a:t>
            </a:r>
            <a:r>
              <a:rPr lang="el-GR" sz="2000" dirty="0">
                <a:solidFill>
                  <a:schemeClr val="bg1"/>
                </a:solidFill>
                <a:latin typeface="Cambria" panose="02040503050406030204" pitchFamily="18" charset="0"/>
                <a:ea typeface="Cambria" panose="02040503050406030204" pitchFamily="18" charset="0"/>
              </a:rPr>
              <a:t> διαδικασία . Αν και κάποιος μπορεί να επικαλεστεί άρθρα του Νόμου τα οποία προβλέπουν την διακοπή του χρόνου παραγραφής (βλ. άρθρο 17) αυτό δεν μπορεί να επιβεβαιωθεί ότι θα ισχύσει. Θαρρώ είναι κάτι που θα απασχολήσει στο μέλλον. </a:t>
            </a:r>
          </a:p>
          <a:p>
            <a:pPr marL="139700" indent="0" algn="ctr">
              <a:buNone/>
            </a:pPr>
            <a:endParaRPr lang="el-GR" sz="2000" dirty="0">
              <a:solidFill>
                <a:schemeClr val="bg1"/>
              </a:solidFill>
              <a:latin typeface="Cambria" panose="02040503050406030204" pitchFamily="18" charset="0"/>
              <a:ea typeface="Cambria" panose="02040503050406030204" pitchFamily="18" charset="0"/>
            </a:endParaRPr>
          </a:p>
          <a:p>
            <a:pPr marL="139700" indent="0" algn="ctr">
              <a:buNone/>
            </a:pPr>
            <a:endParaRPr lang="el-GR" sz="2000" dirty="0">
              <a:solidFill>
                <a:schemeClr val="bg1"/>
              </a:solidFill>
              <a:latin typeface="Cambria" panose="02040503050406030204" pitchFamily="18" charset="0"/>
              <a:ea typeface="Cambria" panose="02040503050406030204" pitchFamily="18" charset="0"/>
            </a:endParaRPr>
          </a:p>
        </p:txBody>
      </p:sp>
      <p:sp>
        <p:nvSpPr>
          <p:cNvPr id="2" name="Rectangle 1">
            <a:extLst>
              <a:ext uri="{FF2B5EF4-FFF2-40B4-BE49-F238E27FC236}">
                <a16:creationId xmlns:a16="http://schemas.microsoft.com/office/drawing/2014/main" id="{68D12333-35E6-D6A6-03E2-50DFB4DB0E61}"/>
              </a:ext>
            </a:extLst>
          </p:cNvPr>
          <p:cNvSpPr/>
          <p:nvPr/>
        </p:nvSpPr>
        <p:spPr>
          <a:xfrm>
            <a:off x="4501705" y="1532521"/>
            <a:ext cx="7479549" cy="4352925"/>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D951D7C4-BC8B-74DB-F8AB-5CF005567CC0}"/>
              </a:ext>
            </a:extLst>
          </p:cNvPr>
          <p:cNvSpPr/>
          <p:nvPr/>
        </p:nvSpPr>
        <p:spPr>
          <a:xfrm>
            <a:off x="4617814" y="1671584"/>
            <a:ext cx="7247329" cy="4093847"/>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6767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0BBA58E-09F0-9F77-6A87-97CA2DDB5F6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7" name="Picture 6" descr="Logo&#10;&#10;Description automatically generated">
            <a:extLst>
              <a:ext uri="{FF2B5EF4-FFF2-40B4-BE49-F238E27FC236}">
                <a16:creationId xmlns:a16="http://schemas.microsoft.com/office/drawing/2014/main" id="{F28AB26F-2B29-B181-8341-85DFA85060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565" y="2191459"/>
            <a:ext cx="4005363" cy="2519891"/>
          </a:xfrm>
          <a:prstGeom prst="rect">
            <a:avLst/>
          </a:prstGeom>
        </p:spPr>
      </p:pic>
      <p:sp>
        <p:nvSpPr>
          <p:cNvPr id="9" name="Google Shape;88;p12">
            <a:extLst>
              <a:ext uri="{FF2B5EF4-FFF2-40B4-BE49-F238E27FC236}">
                <a16:creationId xmlns:a16="http://schemas.microsoft.com/office/drawing/2014/main" id="{4C84D99D-8F34-552F-4EC8-8399A3285D1A}"/>
              </a:ext>
            </a:extLst>
          </p:cNvPr>
          <p:cNvSpPr txBox="1">
            <a:spLocks noGrp="1"/>
          </p:cNvSpPr>
          <p:nvPr>
            <p:ph type="ctrTitle" idx="4294967295"/>
          </p:nvPr>
        </p:nvSpPr>
        <p:spPr>
          <a:xfrm>
            <a:off x="5363570" y="2333766"/>
            <a:ext cx="6346210" cy="358602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sz="3200" dirty="0" err="1">
                <a:solidFill>
                  <a:schemeClr val="bg1"/>
                </a:solidFill>
                <a:latin typeface="Cinzel" panose="020B0604020202020204" charset="0"/>
                <a:ea typeface="Cambria" panose="02040503050406030204" pitchFamily="18" charset="0"/>
              </a:rPr>
              <a:t>Προδικαστηριακά</a:t>
            </a:r>
            <a:r>
              <a:rPr lang="el-GR" sz="3200" dirty="0">
                <a:solidFill>
                  <a:schemeClr val="bg1"/>
                </a:solidFill>
                <a:latin typeface="Cinzel" panose="020B0604020202020204" charset="0"/>
                <a:ea typeface="Cambria" panose="02040503050406030204" pitchFamily="18" charset="0"/>
              </a:rPr>
              <a:t> πρωτόκολλα</a:t>
            </a:r>
            <a:br>
              <a:rPr lang="el-GR" sz="3200" dirty="0">
                <a:solidFill>
                  <a:schemeClr val="bg1"/>
                </a:solidFill>
                <a:latin typeface="Cinzel" panose="020B0604020202020204" charset="0"/>
                <a:ea typeface="Cambria" panose="02040503050406030204" pitchFamily="18" charset="0"/>
              </a:rPr>
            </a:br>
            <a:br>
              <a:rPr lang="el-GR" sz="3200" dirty="0">
                <a:solidFill>
                  <a:schemeClr val="bg1"/>
                </a:solidFill>
                <a:latin typeface="Cinzel" panose="020B0604020202020204" charset="0"/>
                <a:ea typeface="Cambria" panose="02040503050406030204" pitchFamily="18" charset="0"/>
              </a:rPr>
            </a:br>
            <a:br>
              <a:rPr lang="el-GR" sz="3200" dirty="0">
                <a:solidFill>
                  <a:schemeClr val="bg1"/>
                </a:solidFill>
                <a:latin typeface="Cinzel" panose="020B0604020202020204" charset="0"/>
                <a:ea typeface="Cambria" panose="02040503050406030204" pitchFamily="18" charset="0"/>
              </a:rPr>
            </a:br>
            <a:r>
              <a:rPr lang="el-GR" sz="3200">
                <a:solidFill>
                  <a:schemeClr val="bg1"/>
                </a:solidFill>
                <a:latin typeface="Cinzel" panose="020B0604020202020204" charset="0"/>
                <a:ea typeface="Cambria" panose="02040503050406030204" pitchFamily="18" charset="0"/>
              </a:rPr>
              <a:t>Μιχάλης Φιλίππου</a:t>
            </a:r>
            <a:endParaRPr lang="el-GR" sz="3200" dirty="0">
              <a:solidFill>
                <a:schemeClr val="bg1"/>
              </a:solidFill>
              <a:latin typeface="Cinzel" panose="020B0604020202020204" charset="0"/>
              <a:ea typeface="Cambria" panose="02040503050406030204" pitchFamily="18" charset="0"/>
            </a:endParaRPr>
          </a:p>
        </p:txBody>
      </p:sp>
    </p:spTree>
    <p:extLst>
      <p:ext uri="{BB962C8B-B14F-4D97-AF65-F5344CB8AC3E}">
        <p14:creationId xmlns:p14="http://schemas.microsoft.com/office/powerpoint/2010/main" val="985683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CA554CF2-8CED-8FF1-2764-ADF6D1A971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651" y="175867"/>
            <a:ext cx="1712208" cy="1077201"/>
          </a:xfrm>
          <a:prstGeom prst="rect">
            <a:avLst/>
          </a:prstGeom>
        </p:spPr>
      </p:pic>
      <p:pic>
        <p:nvPicPr>
          <p:cNvPr id="8" name="Picture 7" descr="A picture containing building, outdoor&#10;&#10;Description automatically generated">
            <a:extLst>
              <a:ext uri="{FF2B5EF4-FFF2-40B4-BE49-F238E27FC236}">
                <a16:creationId xmlns:a16="http://schemas.microsoft.com/office/drawing/2014/main" id="{E207D06E-51BE-77BE-5B37-152A5825BBEB}"/>
              </a:ext>
            </a:extLst>
          </p:cNvPr>
          <p:cNvPicPr>
            <a:picLocks noChangeAspect="1"/>
          </p:cNvPicPr>
          <p:nvPr/>
        </p:nvPicPr>
        <p:blipFill rotWithShape="1">
          <a:blip r:embed="rId3">
            <a:extLst>
              <a:ext uri="{28A0092B-C50C-407E-A947-70E740481C1C}">
                <a14:useLocalDpi xmlns:a14="http://schemas.microsoft.com/office/drawing/2010/main" val="0"/>
              </a:ext>
            </a:extLst>
          </a:blip>
          <a:srcRect l="686" t="3981" r="591" b="43454"/>
          <a:stretch/>
        </p:blipFill>
        <p:spPr>
          <a:xfrm>
            <a:off x="4162569" y="1"/>
            <a:ext cx="8029433" cy="6413016"/>
          </a:xfrm>
          <a:prstGeom prst="rect">
            <a:avLst/>
          </a:prstGeom>
        </p:spPr>
      </p:pic>
      <p:sp>
        <p:nvSpPr>
          <p:cNvPr id="9" name="Rectangle 8">
            <a:extLst>
              <a:ext uri="{FF2B5EF4-FFF2-40B4-BE49-F238E27FC236}">
                <a16:creationId xmlns:a16="http://schemas.microsoft.com/office/drawing/2014/main" id="{C2F18C14-1995-D4F4-1BAB-E4764B76A49C}"/>
              </a:ext>
            </a:extLst>
          </p:cNvPr>
          <p:cNvSpPr/>
          <p:nvPr/>
        </p:nvSpPr>
        <p:spPr>
          <a:xfrm>
            <a:off x="4162569" y="0"/>
            <a:ext cx="8029431" cy="6413016"/>
          </a:xfrm>
          <a:prstGeom prst="rect">
            <a:avLst/>
          </a:prstGeom>
          <a:solidFill>
            <a:schemeClr val="accent1">
              <a:lumMod val="50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Google Shape;130;p18">
            <a:extLst>
              <a:ext uri="{FF2B5EF4-FFF2-40B4-BE49-F238E27FC236}">
                <a16:creationId xmlns:a16="http://schemas.microsoft.com/office/drawing/2014/main" id="{93836F97-F2AC-E1C5-6085-EFC14B72892A}"/>
              </a:ext>
            </a:extLst>
          </p:cNvPr>
          <p:cNvSpPr txBox="1">
            <a:spLocks/>
          </p:cNvSpPr>
          <p:nvPr/>
        </p:nvSpPr>
        <p:spPr>
          <a:xfrm>
            <a:off x="-197297" y="2937416"/>
            <a:ext cx="4252311" cy="1158875"/>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l-GR" sz="4800" dirty="0">
                <a:solidFill>
                  <a:srgbClr val="1B75BB"/>
                </a:solidFill>
                <a:latin typeface="Cinzel" panose="020B0604020202020204" charset="0"/>
              </a:rPr>
              <a:t>Έντυπο Β</a:t>
            </a:r>
          </a:p>
          <a:p>
            <a:pPr algn="ctr">
              <a:spcBef>
                <a:spcPts val="0"/>
              </a:spcBef>
            </a:pPr>
            <a:r>
              <a:rPr lang="el-GR" sz="4800" dirty="0">
                <a:solidFill>
                  <a:srgbClr val="1B75BB"/>
                </a:solidFill>
                <a:latin typeface="Cinzel" panose="020B0604020202020204" charset="0"/>
              </a:rPr>
              <a:t>Τύπου ΙΙ</a:t>
            </a:r>
            <a:endParaRPr lang="el-GR" sz="6000" dirty="0">
              <a:solidFill>
                <a:srgbClr val="1B75BB"/>
              </a:solidFill>
              <a:latin typeface="Cinzel" panose="020B0604020202020204" charset="0"/>
            </a:endParaRPr>
          </a:p>
        </p:txBody>
      </p:sp>
      <p:pic>
        <p:nvPicPr>
          <p:cNvPr id="3" name="Picture 2">
            <a:extLst>
              <a:ext uri="{FF2B5EF4-FFF2-40B4-BE49-F238E27FC236}">
                <a16:creationId xmlns:a16="http://schemas.microsoft.com/office/drawing/2014/main" id="{F7338211-7A5C-24A9-F8A7-27985071D900}"/>
              </a:ext>
            </a:extLst>
          </p:cNvPr>
          <p:cNvPicPr>
            <a:picLocks noChangeAspect="1"/>
          </p:cNvPicPr>
          <p:nvPr/>
        </p:nvPicPr>
        <p:blipFill>
          <a:blip r:embed="rId4"/>
          <a:stretch>
            <a:fillRect/>
          </a:stretch>
        </p:blipFill>
        <p:spPr>
          <a:xfrm>
            <a:off x="5398560" y="301193"/>
            <a:ext cx="5557448" cy="6102298"/>
          </a:xfrm>
          <a:prstGeom prst="rect">
            <a:avLst/>
          </a:prstGeom>
        </p:spPr>
      </p:pic>
    </p:spTree>
    <p:extLst>
      <p:ext uri="{BB962C8B-B14F-4D97-AF65-F5344CB8AC3E}">
        <p14:creationId xmlns:p14="http://schemas.microsoft.com/office/powerpoint/2010/main" val="3081390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CA554CF2-8CED-8FF1-2764-ADF6D1A971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651" y="175867"/>
            <a:ext cx="1712208" cy="1077201"/>
          </a:xfrm>
          <a:prstGeom prst="rect">
            <a:avLst/>
          </a:prstGeom>
        </p:spPr>
      </p:pic>
      <p:pic>
        <p:nvPicPr>
          <p:cNvPr id="8" name="Picture 7" descr="A picture containing building, outdoor&#10;&#10;Description automatically generated">
            <a:extLst>
              <a:ext uri="{FF2B5EF4-FFF2-40B4-BE49-F238E27FC236}">
                <a16:creationId xmlns:a16="http://schemas.microsoft.com/office/drawing/2014/main" id="{E207D06E-51BE-77BE-5B37-152A5825BBEB}"/>
              </a:ext>
            </a:extLst>
          </p:cNvPr>
          <p:cNvPicPr>
            <a:picLocks noChangeAspect="1"/>
          </p:cNvPicPr>
          <p:nvPr/>
        </p:nvPicPr>
        <p:blipFill rotWithShape="1">
          <a:blip r:embed="rId3">
            <a:extLst>
              <a:ext uri="{28A0092B-C50C-407E-A947-70E740481C1C}">
                <a14:useLocalDpi xmlns:a14="http://schemas.microsoft.com/office/drawing/2010/main" val="0"/>
              </a:ext>
            </a:extLst>
          </a:blip>
          <a:srcRect l="686" t="3981" r="591" b="43454"/>
          <a:stretch/>
        </p:blipFill>
        <p:spPr>
          <a:xfrm>
            <a:off x="4162569" y="1"/>
            <a:ext cx="8029433" cy="6413016"/>
          </a:xfrm>
          <a:prstGeom prst="rect">
            <a:avLst/>
          </a:prstGeom>
        </p:spPr>
      </p:pic>
      <p:sp>
        <p:nvSpPr>
          <p:cNvPr id="9" name="Rectangle 8">
            <a:extLst>
              <a:ext uri="{FF2B5EF4-FFF2-40B4-BE49-F238E27FC236}">
                <a16:creationId xmlns:a16="http://schemas.microsoft.com/office/drawing/2014/main" id="{C2F18C14-1995-D4F4-1BAB-E4764B76A49C}"/>
              </a:ext>
            </a:extLst>
          </p:cNvPr>
          <p:cNvSpPr/>
          <p:nvPr/>
        </p:nvSpPr>
        <p:spPr>
          <a:xfrm>
            <a:off x="4162569" y="0"/>
            <a:ext cx="8029431" cy="6413016"/>
          </a:xfrm>
          <a:prstGeom prst="rect">
            <a:avLst/>
          </a:prstGeom>
          <a:solidFill>
            <a:schemeClr val="accent1">
              <a:lumMod val="50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Google Shape;94;p13">
            <a:extLst>
              <a:ext uri="{FF2B5EF4-FFF2-40B4-BE49-F238E27FC236}">
                <a16:creationId xmlns:a16="http://schemas.microsoft.com/office/drawing/2014/main" id="{AB3B64AA-F8C4-8263-540F-1DC9AB687A0F}"/>
              </a:ext>
            </a:extLst>
          </p:cNvPr>
          <p:cNvSpPr txBox="1">
            <a:spLocks/>
          </p:cNvSpPr>
          <p:nvPr/>
        </p:nvSpPr>
        <p:spPr>
          <a:xfrm>
            <a:off x="4705351" y="522081"/>
            <a:ext cx="6899386" cy="5509038"/>
          </a:xfrm>
          <a:prstGeom prst="rect">
            <a:avLst/>
          </a:prstGeom>
        </p:spPr>
        <p:txBody>
          <a:bodyPr spcFirstLastPara="1"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457200">
              <a:spcBef>
                <a:spcPct val="20000"/>
              </a:spcBef>
              <a:spcAft>
                <a:spcPts val="600"/>
              </a:spcAft>
              <a:buClr>
                <a:schemeClr val="accent1">
                  <a:lumMod val="75000"/>
                </a:schemeClr>
              </a:buClr>
              <a:buSzPct val="145000"/>
              <a:buNone/>
            </a:pPr>
            <a:br>
              <a:rPr lang="en-US" sz="2000" dirty="0">
                <a:solidFill>
                  <a:srgbClr val="FFFFFF"/>
                </a:solidFill>
                <a:latin typeface="Cambria" panose="02040503050406030204" pitchFamily="18" charset="0"/>
                <a:ea typeface="Cambria" panose="02040503050406030204" pitchFamily="18" charset="0"/>
              </a:rPr>
            </a:br>
            <a:r>
              <a:rPr lang="el-GR" sz="2000" dirty="0">
                <a:solidFill>
                  <a:srgbClr val="FFFFFF"/>
                </a:solidFill>
                <a:latin typeface="Cambria" panose="02040503050406030204" pitchFamily="18" charset="0"/>
                <a:ea typeface="Cambria" panose="02040503050406030204" pitchFamily="18" charset="0"/>
              </a:rPr>
              <a:t>6. Η διαδικασία του Τύπου ΙΙ: Πρωτόκολλο 2 Τροχαία Ατυχήματα και Απαιτήσεις για Σωματικές Βλάβες </a:t>
            </a:r>
            <a:br>
              <a:rPr lang="en-US" sz="2000" dirty="0">
                <a:solidFill>
                  <a:srgbClr val="FFFFFF"/>
                </a:solidFill>
                <a:latin typeface="Cambria" panose="02040503050406030204" pitchFamily="18" charset="0"/>
                <a:ea typeface="Cambria" panose="02040503050406030204" pitchFamily="18" charset="0"/>
              </a:rPr>
            </a:br>
            <a:br>
              <a:rPr lang="en-US" sz="2000" dirty="0">
                <a:solidFill>
                  <a:srgbClr val="FFFFFF"/>
                </a:solidFill>
                <a:latin typeface="Cambria" panose="02040503050406030204" pitchFamily="18" charset="0"/>
                <a:ea typeface="Cambria" panose="02040503050406030204" pitchFamily="18" charset="0"/>
              </a:rPr>
            </a:br>
            <a:r>
              <a:rPr lang="el-GR" sz="2000" dirty="0">
                <a:solidFill>
                  <a:srgbClr val="FFFFFF"/>
                </a:solidFill>
                <a:latin typeface="Cambria" panose="02040503050406030204" pitchFamily="18" charset="0"/>
                <a:ea typeface="Cambria" panose="02040503050406030204" pitchFamily="18" charset="0"/>
              </a:rPr>
              <a:t>Περιεχόμενο Απαντητικής Επιστολής</a:t>
            </a:r>
            <a:endParaRPr lang="el-GR" sz="2000" b="1"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3058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CA554CF2-8CED-8FF1-2764-ADF6D1A971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651" y="175867"/>
            <a:ext cx="1712208" cy="1077201"/>
          </a:xfrm>
          <a:prstGeom prst="rect">
            <a:avLst/>
          </a:prstGeom>
        </p:spPr>
      </p:pic>
      <p:pic>
        <p:nvPicPr>
          <p:cNvPr id="8" name="Picture 7" descr="A picture containing building, outdoor&#10;&#10;Description automatically generated">
            <a:extLst>
              <a:ext uri="{FF2B5EF4-FFF2-40B4-BE49-F238E27FC236}">
                <a16:creationId xmlns:a16="http://schemas.microsoft.com/office/drawing/2014/main" id="{E207D06E-51BE-77BE-5B37-152A5825BBEB}"/>
              </a:ext>
            </a:extLst>
          </p:cNvPr>
          <p:cNvPicPr>
            <a:picLocks noChangeAspect="1"/>
          </p:cNvPicPr>
          <p:nvPr/>
        </p:nvPicPr>
        <p:blipFill rotWithShape="1">
          <a:blip r:embed="rId3">
            <a:extLst>
              <a:ext uri="{28A0092B-C50C-407E-A947-70E740481C1C}">
                <a14:useLocalDpi xmlns:a14="http://schemas.microsoft.com/office/drawing/2010/main" val="0"/>
              </a:ext>
            </a:extLst>
          </a:blip>
          <a:srcRect l="686" t="3981" r="591" b="43454"/>
          <a:stretch/>
        </p:blipFill>
        <p:spPr>
          <a:xfrm>
            <a:off x="4162569" y="1"/>
            <a:ext cx="8029433" cy="6413016"/>
          </a:xfrm>
          <a:prstGeom prst="rect">
            <a:avLst/>
          </a:prstGeom>
        </p:spPr>
      </p:pic>
      <p:sp>
        <p:nvSpPr>
          <p:cNvPr id="9" name="Rectangle 8">
            <a:extLst>
              <a:ext uri="{FF2B5EF4-FFF2-40B4-BE49-F238E27FC236}">
                <a16:creationId xmlns:a16="http://schemas.microsoft.com/office/drawing/2014/main" id="{C2F18C14-1995-D4F4-1BAB-E4764B76A49C}"/>
              </a:ext>
            </a:extLst>
          </p:cNvPr>
          <p:cNvSpPr/>
          <p:nvPr/>
        </p:nvSpPr>
        <p:spPr>
          <a:xfrm>
            <a:off x="4162569" y="0"/>
            <a:ext cx="8029431" cy="6413016"/>
          </a:xfrm>
          <a:prstGeom prst="rect">
            <a:avLst/>
          </a:prstGeom>
          <a:solidFill>
            <a:schemeClr val="accent1">
              <a:lumMod val="50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Google Shape;94;p13">
            <a:extLst>
              <a:ext uri="{FF2B5EF4-FFF2-40B4-BE49-F238E27FC236}">
                <a16:creationId xmlns:a16="http://schemas.microsoft.com/office/drawing/2014/main" id="{AB3B64AA-F8C4-8263-540F-1DC9AB687A0F}"/>
              </a:ext>
            </a:extLst>
          </p:cNvPr>
          <p:cNvSpPr txBox="1">
            <a:spLocks/>
          </p:cNvSpPr>
          <p:nvPr/>
        </p:nvSpPr>
        <p:spPr>
          <a:xfrm>
            <a:off x="4749831" y="522081"/>
            <a:ext cx="6854905" cy="5509038"/>
          </a:xfrm>
          <a:prstGeom prst="rect">
            <a:avLst/>
          </a:prstGeom>
        </p:spPr>
        <p:txBody>
          <a:bodyPr spcFirstLastPara="1"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spcBef>
                <a:spcPct val="20000"/>
              </a:spcBef>
              <a:spcAft>
                <a:spcPts val="600"/>
              </a:spcAft>
              <a:buClr>
                <a:schemeClr val="accent1">
                  <a:lumMod val="75000"/>
                </a:schemeClr>
              </a:buClr>
              <a:buSzPct val="145000"/>
              <a:buNone/>
            </a:pPr>
            <a:r>
              <a:rPr lang="el-GR" sz="1800" dirty="0">
                <a:solidFill>
                  <a:schemeClr val="bg1"/>
                </a:solidFill>
                <a:latin typeface="Cambria" panose="02040503050406030204" pitchFamily="18" charset="0"/>
                <a:ea typeface="Cambria" panose="02040503050406030204" pitchFamily="18" charset="0"/>
              </a:rPr>
              <a:t>(α) αν γίνεται παραδοχή ευθύνης: σχετική δήλωση</a:t>
            </a:r>
          </a:p>
          <a:p>
            <a:pPr marL="0" indent="0" defTabSz="457200">
              <a:spcBef>
                <a:spcPct val="20000"/>
              </a:spcBef>
              <a:spcAft>
                <a:spcPts val="600"/>
              </a:spcAft>
              <a:buClr>
                <a:schemeClr val="accent1">
                  <a:lumMod val="75000"/>
                </a:schemeClr>
              </a:buClr>
              <a:buSzPct val="145000"/>
              <a:buNone/>
            </a:pPr>
            <a:r>
              <a:rPr lang="el-GR" sz="1800" dirty="0">
                <a:solidFill>
                  <a:schemeClr val="bg1"/>
                </a:solidFill>
                <a:latin typeface="Cambria" panose="02040503050406030204" pitchFamily="18" charset="0"/>
                <a:ea typeface="Cambria" panose="02040503050406030204" pitchFamily="18" charset="0"/>
              </a:rPr>
              <a:t>(β) αν δεν γίνεται παραδοχή ευθύνης: </a:t>
            </a:r>
          </a:p>
          <a:p>
            <a:pPr marL="0" indent="0" defTabSz="457200">
              <a:spcBef>
                <a:spcPct val="20000"/>
              </a:spcBef>
              <a:spcAft>
                <a:spcPts val="600"/>
              </a:spcAft>
              <a:buClr>
                <a:schemeClr val="accent1">
                  <a:lumMod val="75000"/>
                </a:schemeClr>
              </a:buClr>
              <a:buSzPct val="145000"/>
              <a:buNone/>
            </a:pPr>
            <a:r>
              <a:rPr lang="el-GR" sz="1800" dirty="0">
                <a:solidFill>
                  <a:schemeClr val="bg1"/>
                </a:solidFill>
                <a:latin typeface="Cambria" panose="02040503050406030204" pitchFamily="18" charset="0"/>
                <a:ea typeface="Cambria" panose="02040503050406030204" pitchFamily="18" charset="0"/>
              </a:rPr>
              <a:t>(i) δήλωση προς τούτο·</a:t>
            </a:r>
          </a:p>
          <a:p>
            <a:pPr marL="0" indent="0" defTabSz="457200">
              <a:spcBef>
                <a:spcPct val="20000"/>
              </a:spcBef>
              <a:spcAft>
                <a:spcPts val="600"/>
              </a:spcAft>
              <a:buClr>
                <a:schemeClr val="accent1">
                  <a:lumMod val="75000"/>
                </a:schemeClr>
              </a:buClr>
              <a:buSzPct val="145000"/>
              <a:buNone/>
            </a:pPr>
            <a:r>
              <a:rPr lang="el-GR" sz="1800" dirty="0">
                <a:solidFill>
                  <a:schemeClr val="bg1"/>
                </a:solidFill>
                <a:latin typeface="Cambria" panose="02040503050406030204" pitchFamily="18" charset="0"/>
                <a:ea typeface="Cambria" panose="02040503050406030204" pitchFamily="18" charset="0"/>
              </a:rPr>
              <a:t>(</a:t>
            </a:r>
            <a:r>
              <a:rPr lang="el-GR" sz="1800" dirty="0" err="1">
                <a:solidFill>
                  <a:schemeClr val="bg1"/>
                </a:solidFill>
                <a:latin typeface="Cambria" panose="02040503050406030204" pitchFamily="18" charset="0"/>
                <a:ea typeface="Cambria" panose="02040503050406030204" pitchFamily="18" charset="0"/>
              </a:rPr>
              <a:t>ii</a:t>
            </a:r>
            <a:r>
              <a:rPr lang="el-GR" sz="1800" dirty="0">
                <a:solidFill>
                  <a:schemeClr val="bg1"/>
                </a:solidFill>
                <a:latin typeface="Cambria" panose="02040503050406030204" pitchFamily="18" charset="0"/>
                <a:ea typeface="Cambria" panose="02040503050406030204" pitchFamily="18" charset="0"/>
              </a:rPr>
              <a:t>) τους λόγους άρνησης ευθύνης· και</a:t>
            </a:r>
          </a:p>
          <a:p>
            <a:pPr marL="0" indent="0" defTabSz="457200">
              <a:spcBef>
                <a:spcPct val="20000"/>
              </a:spcBef>
              <a:spcAft>
                <a:spcPts val="600"/>
              </a:spcAft>
              <a:buClr>
                <a:schemeClr val="accent1">
                  <a:lumMod val="75000"/>
                </a:schemeClr>
              </a:buClr>
              <a:buSzPct val="145000"/>
              <a:buNone/>
            </a:pPr>
            <a:r>
              <a:rPr lang="el-GR" sz="1800" dirty="0">
                <a:solidFill>
                  <a:schemeClr val="bg1"/>
                </a:solidFill>
                <a:latin typeface="Cambria" panose="02040503050406030204" pitchFamily="18" charset="0"/>
                <a:ea typeface="Cambria" panose="02040503050406030204" pitchFamily="18" charset="0"/>
              </a:rPr>
              <a:t>(</a:t>
            </a:r>
            <a:r>
              <a:rPr lang="el-GR" sz="1800" dirty="0" err="1">
                <a:solidFill>
                  <a:schemeClr val="bg1"/>
                </a:solidFill>
                <a:latin typeface="Cambria" panose="02040503050406030204" pitchFamily="18" charset="0"/>
                <a:ea typeface="Cambria" panose="02040503050406030204" pitchFamily="18" charset="0"/>
              </a:rPr>
              <a:t>iii</a:t>
            </a:r>
            <a:r>
              <a:rPr lang="el-GR" sz="1800" dirty="0">
                <a:solidFill>
                  <a:schemeClr val="bg1"/>
                </a:solidFill>
                <a:latin typeface="Cambria" panose="02040503050406030204" pitchFamily="18" charset="0"/>
                <a:ea typeface="Cambria" panose="02040503050406030204" pitchFamily="18" charset="0"/>
              </a:rPr>
              <a:t>) εναλλακτική εκδοχή των γεγονότων. </a:t>
            </a:r>
          </a:p>
          <a:p>
            <a:pPr marL="0" indent="0" defTabSz="457200">
              <a:spcBef>
                <a:spcPct val="20000"/>
              </a:spcBef>
              <a:spcAft>
                <a:spcPts val="600"/>
              </a:spcAft>
              <a:buClr>
                <a:schemeClr val="accent1">
                  <a:lumMod val="75000"/>
                </a:schemeClr>
              </a:buClr>
              <a:buSzPct val="145000"/>
              <a:buNone/>
            </a:pPr>
            <a:r>
              <a:rPr lang="el-GR" sz="1800" dirty="0">
                <a:solidFill>
                  <a:schemeClr val="bg1"/>
                </a:solidFill>
                <a:latin typeface="Cambria" panose="02040503050406030204" pitchFamily="18" charset="0"/>
                <a:ea typeface="Cambria" panose="02040503050406030204" pitchFamily="18" charset="0"/>
              </a:rPr>
              <a:t>(γ) αν υπάρχει παραδοχή κάποιας ευθύνης και ισχυρισμό συντρέχουσας αμέλειας του Απαιτητή:</a:t>
            </a:r>
          </a:p>
          <a:p>
            <a:pPr marL="0" indent="0" defTabSz="457200">
              <a:spcBef>
                <a:spcPct val="20000"/>
              </a:spcBef>
              <a:spcAft>
                <a:spcPts val="600"/>
              </a:spcAft>
              <a:buClr>
                <a:schemeClr val="accent1">
                  <a:lumMod val="75000"/>
                </a:schemeClr>
              </a:buClr>
              <a:buSzPct val="145000"/>
              <a:buNone/>
            </a:pPr>
            <a:r>
              <a:rPr lang="el-GR" sz="1800" dirty="0">
                <a:solidFill>
                  <a:schemeClr val="bg1"/>
                </a:solidFill>
                <a:latin typeface="Cambria" panose="02040503050406030204" pitchFamily="18" charset="0"/>
                <a:ea typeface="Cambria" panose="02040503050406030204" pitchFamily="18" charset="0"/>
              </a:rPr>
              <a:t>(i) προβάλλει τους λόγους συντρέχουσας αμέλειας· και</a:t>
            </a:r>
          </a:p>
          <a:p>
            <a:pPr marL="0" indent="0" defTabSz="457200">
              <a:spcBef>
                <a:spcPct val="20000"/>
              </a:spcBef>
              <a:spcAft>
                <a:spcPts val="600"/>
              </a:spcAft>
              <a:buClr>
                <a:schemeClr val="accent1">
                  <a:lumMod val="75000"/>
                </a:schemeClr>
              </a:buClr>
              <a:buSzPct val="145000"/>
              <a:buNone/>
            </a:pPr>
            <a:r>
              <a:rPr lang="el-GR" sz="1800" dirty="0">
                <a:solidFill>
                  <a:schemeClr val="bg1"/>
                </a:solidFill>
                <a:latin typeface="Cambria" panose="02040503050406030204" pitchFamily="18" charset="0"/>
                <a:ea typeface="Cambria" panose="02040503050406030204" pitchFamily="18" charset="0"/>
              </a:rPr>
              <a:t>(</a:t>
            </a:r>
            <a:r>
              <a:rPr lang="el-GR" sz="1800" dirty="0" err="1">
                <a:solidFill>
                  <a:schemeClr val="bg1"/>
                </a:solidFill>
                <a:latin typeface="Cambria" panose="02040503050406030204" pitchFamily="18" charset="0"/>
                <a:ea typeface="Cambria" panose="02040503050406030204" pitchFamily="18" charset="0"/>
              </a:rPr>
              <a:t>ii</a:t>
            </a:r>
            <a:r>
              <a:rPr lang="el-GR" sz="1800" dirty="0">
                <a:solidFill>
                  <a:schemeClr val="bg1"/>
                </a:solidFill>
                <a:latin typeface="Cambria" panose="02040503050406030204" pitchFamily="18" charset="0"/>
                <a:ea typeface="Cambria" panose="02040503050406030204" pitchFamily="18" charset="0"/>
              </a:rPr>
              <a:t>) επισυνάπτει έγγραφα σχετικά με τα επίδικα θέματα· </a:t>
            </a:r>
          </a:p>
        </p:txBody>
      </p:sp>
      <p:sp>
        <p:nvSpPr>
          <p:cNvPr id="2" name="Google Shape;130;p18">
            <a:extLst>
              <a:ext uri="{FF2B5EF4-FFF2-40B4-BE49-F238E27FC236}">
                <a16:creationId xmlns:a16="http://schemas.microsoft.com/office/drawing/2014/main" id="{93836F97-F2AC-E1C5-6085-EFC14B72892A}"/>
              </a:ext>
            </a:extLst>
          </p:cNvPr>
          <p:cNvSpPr txBox="1">
            <a:spLocks/>
          </p:cNvSpPr>
          <p:nvPr/>
        </p:nvSpPr>
        <p:spPr>
          <a:xfrm>
            <a:off x="45252" y="3045095"/>
            <a:ext cx="3823686" cy="767809"/>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l-GR" sz="4000" dirty="0">
                <a:solidFill>
                  <a:srgbClr val="1B75BB"/>
                </a:solidFill>
                <a:latin typeface="Cinzel" panose="020B0604020202020204" charset="0"/>
              </a:rPr>
              <a:t>Ευθύνη</a:t>
            </a:r>
          </a:p>
        </p:txBody>
      </p:sp>
    </p:spTree>
    <p:extLst>
      <p:ext uri="{BB962C8B-B14F-4D97-AF65-F5344CB8AC3E}">
        <p14:creationId xmlns:p14="http://schemas.microsoft.com/office/powerpoint/2010/main" val="465619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CA554CF2-8CED-8FF1-2764-ADF6D1A971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651" y="175867"/>
            <a:ext cx="1712208" cy="1077201"/>
          </a:xfrm>
          <a:prstGeom prst="rect">
            <a:avLst/>
          </a:prstGeom>
        </p:spPr>
      </p:pic>
      <p:pic>
        <p:nvPicPr>
          <p:cNvPr id="8" name="Picture 7" descr="A picture containing building, outdoor&#10;&#10;Description automatically generated">
            <a:extLst>
              <a:ext uri="{FF2B5EF4-FFF2-40B4-BE49-F238E27FC236}">
                <a16:creationId xmlns:a16="http://schemas.microsoft.com/office/drawing/2014/main" id="{E207D06E-51BE-77BE-5B37-152A5825BBEB}"/>
              </a:ext>
            </a:extLst>
          </p:cNvPr>
          <p:cNvPicPr>
            <a:picLocks noChangeAspect="1"/>
          </p:cNvPicPr>
          <p:nvPr/>
        </p:nvPicPr>
        <p:blipFill rotWithShape="1">
          <a:blip r:embed="rId3">
            <a:extLst>
              <a:ext uri="{28A0092B-C50C-407E-A947-70E740481C1C}">
                <a14:useLocalDpi xmlns:a14="http://schemas.microsoft.com/office/drawing/2010/main" val="0"/>
              </a:ext>
            </a:extLst>
          </a:blip>
          <a:srcRect l="686" t="3981" r="591" b="43454"/>
          <a:stretch/>
        </p:blipFill>
        <p:spPr>
          <a:xfrm>
            <a:off x="4162569" y="1"/>
            <a:ext cx="8029433" cy="6413016"/>
          </a:xfrm>
          <a:prstGeom prst="rect">
            <a:avLst/>
          </a:prstGeom>
        </p:spPr>
      </p:pic>
      <p:sp>
        <p:nvSpPr>
          <p:cNvPr id="9" name="Rectangle 8">
            <a:extLst>
              <a:ext uri="{FF2B5EF4-FFF2-40B4-BE49-F238E27FC236}">
                <a16:creationId xmlns:a16="http://schemas.microsoft.com/office/drawing/2014/main" id="{C2F18C14-1995-D4F4-1BAB-E4764B76A49C}"/>
              </a:ext>
            </a:extLst>
          </p:cNvPr>
          <p:cNvSpPr/>
          <p:nvPr/>
        </p:nvSpPr>
        <p:spPr>
          <a:xfrm>
            <a:off x="4162569" y="0"/>
            <a:ext cx="8029431" cy="6413016"/>
          </a:xfrm>
          <a:prstGeom prst="rect">
            <a:avLst/>
          </a:prstGeom>
          <a:solidFill>
            <a:schemeClr val="accent1">
              <a:lumMod val="50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Google Shape;94;p13">
            <a:extLst>
              <a:ext uri="{FF2B5EF4-FFF2-40B4-BE49-F238E27FC236}">
                <a16:creationId xmlns:a16="http://schemas.microsoft.com/office/drawing/2014/main" id="{AB3B64AA-F8C4-8263-540F-1DC9AB687A0F}"/>
              </a:ext>
            </a:extLst>
          </p:cNvPr>
          <p:cNvSpPr txBox="1">
            <a:spLocks/>
          </p:cNvSpPr>
          <p:nvPr/>
        </p:nvSpPr>
        <p:spPr>
          <a:xfrm>
            <a:off x="4749831" y="522081"/>
            <a:ext cx="6854905" cy="5509038"/>
          </a:xfrm>
          <a:prstGeom prst="rect">
            <a:avLst/>
          </a:prstGeom>
        </p:spPr>
        <p:txBody>
          <a:bodyPr spcFirstLastPara="1"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spcBef>
                <a:spcPct val="20000"/>
              </a:spcBef>
              <a:spcAft>
                <a:spcPts val="600"/>
              </a:spcAft>
              <a:buClr>
                <a:schemeClr val="accent1">
                  <a:lumMod val="75000"/>
                </a:schemeClr>
              </a:buClr>
              <a:buSzPct val="145000"/>
              <a:buNone/>
            </a:pPr>
            <a:r>
              <a:rPr lang="el-GR" sz="1800" dirty="0">
                <a:solidFill>
                  <a:schemeClr val="bg1"/>
                </a:solidFill>
                <a:latin typeface="Cambria" panose="02040503050406030204" pitchFamily="18" charset="0"/>
                <a:ea typeface="Cambria" panose="02040503050406030204" pitchFamily="18" charset="0"/>
              </a:rPr>
              <a:t>Ο Εναγόμενος πρέπει να επισυνάπτει τα υποστηρικτικά έγγραφα τα οποία τεκμηριώνουν την εκδοχή του. </a:t>
            </a:r>
          </a:p>
        </p:txBody>
      </p:sp>
      <p:sp>
        <p:nvSpPr>
          <p:cNvPr id="2" name="Google Shape;130;p18">
            <a:extLst>
              <a:ext uri="{FF2B5EF4-FFF2-40B4-BE49-F238E27FC236}">
                <a16:creationId xmlns:a16="http://schemas.microsoft.com/office/drawing/2014/main" id="{93836F97-F2AC-E1C5-6085-EFC14B72892A}"/>
              </a:ext>
            </a:extLst>
          </p:cNvPr>
          <p:cNvSpPr txBox="1">
            <a:spLocks/>
          </p:cNvSpPr>
          <p:nvPr/>
        </p:nvSpPr>
        <p:spPr>
          <a:xfrm>
            <a:off x="169442" y="2937416"/>
            <a:ext cx="3823686" cy="767809"/>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l-GR" sz="4000" dirty="0">
                <a:solidFill>
                  <a:srgbClr val="1B75BB"/>
                </a:solidFill>
                <a:latin typeface="Cinzel" panose="020B0604020202020204" charset="0"/>
              </a:rPr>
              <a:t>Υποστηρικτικά Έγγραφα</a:t>
            </a:r>
          </a:p>
        </p:txBody>
      </p:sp>
    </p:spTree>
    <p:extLst>
      <p:ext uri="{BB962C8B-B14F-4D97-AF65-F5344CB8AC3E}">
        <p14:creationId xmlns:p14="http://schemas.microsoft.com/office/powerpoint/2010/main" val="827885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CA554CF2-8CED-8FF1-2764-ADF6D1A971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651" y="175867"/>
            <a:ext cx="1712208" cy="1077201"/>
          </a:xfrm>
          <a:prstGeom prst="rect">
            <a:avLst/>
          </a:prstGeom>
        </p:spPr>
      </p:pic>
      <p:pic>
        <p:nvPicPr>
          <p:cNvPr id="8" name="Picture 7" descr="A picture containing building, outdoor&#10;&#10;Description automatically generated">
            <a:extLst>
              <a:ext uri="{FF2B5EF4-FFF2-40B4-BE49-F238E27FC236}">
                <a16:creationId xmlns:a16="http://schemas.microsoft.com/office/drawing/2014/main" id="{E207D06E-51BE-77BE-5B37-152A5825BBEB}"/>
              </a:ext>
            </a:extLst>
          </p:cNvPr>
          <p:cNvPicPr>
            <a:picLocks noChangeAspect="1"/>
          </p:cNvPicPr>
          <p:nvPr/>
        </p:nvPicPr>
        <p:blipFill rotWithShape="1">
          <a:blip r:embed="rId3">
            <a:extLst>
              <a:ext uri="{28A0092B-C50C-407E-A947-70E740481C1C}">
                <a14:useLocalDpi xmlns:a14="http://schemas.microsoft.com/office/drawing/2010/main" val="0"/>
              </a:ext>
            </a:extLst>
          </a:blip>
          <a:srcRect l="686" t="3981" r="591" b="43454"/>
          <a:stretch/>
        </p:blipFill>
        <p:spPr>
          <a:xfrm>
            <a:off x="4162569" y="1"/>
            <a:ext cx="8029433" cy="6413016"/>
          </a:xfrm>
          <a:prstGeom prst="rect">
            <a:avLst/>
          </a:prstGeom>
        </p:spPr>
      </p:pic>
      <p:sp>
        <p:nvSpPr>
          <p:cNvPr id="9" name="Rectangle 8">
            <a:extLst>
              <a:ext uri="{FF2B5EF4-FFF2-40B4-BE49-F238E27FC236}">
                <a16:creationId xmlns:a16="http://schemas.microsoft.com/office/drawing/2014/main" id="{C2F18C14-1995-D4F4-1BAB-E4764B76A49C}"/>
              </a:ext>
            </a:extLst>
          </p:cNvPr>
          <p:cNvSpPr/>
          <p:nvPr/>
        </p:nvSpPr>
        <p:spPr>
          <a:xfrm>
            <a:off x="4162569" y="0"/>
            <a:ext cx="8029431" cy="6413016"/>
          </a:xfrm>
          <a:prstGeom prst="rect">
            <a:avLst/>
          </a:prstGeom>
          <a:solidFill>
            <a:schemeClr val="accent1">
              <a:lumMod val="50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Google Shape;94;p13">
            <a:extLst>
              <a:ext uri="{FF2B5EF4-FFF2-40B4-BE49-F238E27FC236}">
                <a16:creationId xmlns:a16="http://schemas.microsoft.com/office/drawing/2014/main" id="{AB3B64AA-F8C4-8263-540F-1DC9AB687A0F}"/>
              </a:ext>
            </a:extLst>
          </p:cNvPr>
          <p:cNvSpPr txBox="1">
            <a:spLocks/>
          </p:cNvSpPr>
          <p:nvPr/>
        </p:nvSpPr>
        <p:spPr>
          <a:xfrm>
            <a:off x="4749831" y="522081"/>
            <a:ext cx="6854905" cy="5509038"/>
          </a:xfrm>
          <a:prstGeom prst="rect">
            <a:avLst/>
          </a:prstGeom>
        </p:spPr>
        <p:txBody>
          <a:bodyPr spcFirstLastPara="1"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spcBef>
                <a:spcPct val="20000"/>
              </a:spcBef>
              <a:spcAft>
                <a:spcPts val="600"/>
              </a:spcAft>
              <a:buClr>
                <a:schemeClr val="accent1">
                  <a:lumMod val="75000"/>
                </a:schemeClr>
              </a:buClr>
              <a:buSzPct val="145000"/>
              <a:buNone/>
            </a:pPr>
            <a:r>
              <a:rPr lang="el-GR" sz="1800" dirty="0">
                <a:solidFill>
                  <a:schemeClr val="bg1"/>
                </a:solidFill>
                <a:latin typeface="Cambria" panose="02040503050406030204" pitchFamily="18" charset="0"/>
                <a:ea typeface="Cambria" panose="02040503050406030204" pitchFamily="18" charset="0"/>
              </a:rPr>
              <a:t>Ο Εναγόμενος πρέπει να επισυνάπτει έγγραφα τα οποία ζητήθηκαν με την επιστολή απαίτησης.</a:t>
            </a:r>
          </a:p>
          <a:p>
            <a:pPr marL="0" indent="0" defTabSz="457200">
              <a:spcBef>
                <a:spcPct val="20000"/>
              </a:spcBef>
              <a:spcAft>
                <a:spcPts val="600"/>
              </a:spcAft>
              <a:buClr>
                <a:schemeClr val="accent1">
                  <a:lumMod val="75000"/>
                </a:schemeClr>
              </a:buClr>
              <a:buSzPct val="145000"/>
              <a:buNone/>
            </a:pPr>
            <a:r>
              <a:rPr lang="el-GR" sz="1800" dirty="0">
                <a:solidFill>
                  <a:schemeClr val="bg1"/>
                </a:solidFill>
                <a:latin typeface="Cambria" panose="02040503050406030204" pitchFamily="18" charset="0"/>
                <a:ea typeface="Cambria" panose="02040503050406030204" pitchFamily="18" charset="0"/>
              </a:rPr>
              <a:t>Ο προτεινόμενος εναγόμενος πρέπει να επισυνάπτει οποιαδήποτε έγγραφα βρίσκονται στην κατοχή του, τα οποία είναι ουσιώδη για τα ζητήματα μεταξύ των μερών και τα οποία το δικαστήριο ενδεχομένως να διέτασσε όπως αποκαλυφθούν είτε κατόπιν αίτησης για αποκάλυψη πριν την αγωγή είτε στο πλαίσιο αποκάλυψης κατά την διάρκεια της δικαστικής διαδικασίας </a:t>
            </a:r>
          </a:p>
          <a:p>
            <a:pPr marL="0" indent="0" defTabSz="457200">
              <a:spcBef>
                <a:spcPct val="20000"/>
              </a:spcBef>
              <a:spcAft>
                <a:spcPts val="600"/>
              </a:spcAft>
              <a:buClr>
                <a:schemeClr val="accent1">
                  <a:lumMod val="75000"/>
                </a:schemeClr>
              </a:buClr>
              <a:buSzPct val="145000"/>
              <a:buNone/>
            </a:pPr>
            <a:r>
              <a:rPr lang="el-GR" sz="1800" dirty="0">
                <a:solidFill>
                  <a:schemeClr val="bg1"/>
                </a:solidFill>
                <a:latin typeface="Cambria" panose="02040503050406030204" pitchFamily="18" charset="0"/>
                <a:ea typeface="Cambria" panose="02040503050406030204" pitchFamily="18" charset="0"/>
              </a:rPr>
              <a:t>Υπάρχει πλήρης συμμόρφωση με το αγγλικό δίκαιο στο σημείο αυτό </a:t>
            </a:r>
          </a:p>
        </p:txBody>
      </p:sp>
      <p:sp>
        <p:nvSpPr>
          <p:cNvPr id="2" name="Google Shape;130;p18">
            <a:extLst>
              <a:ext uri="{FF2B5EF4-FFF2-40B4-BE49-F238E27FC236}">
                <a16:creationId xmlns:a16="http://schemas.microsoft.com/office/drawing/2014/main" id="{93836F97-F2AC-E1C5-6085-EFC14B72892A}"/>
              </a:ext>
            </a:extLst>
          </p:cNvPr>
          <p:cNvSpPr txBox="1">
            <a:spLocks/>
          </p:cNvSpPr>
          <p:nvPr/>
        </p:nvSpPr>
        <p:spPr>
          <a:xfrm>
            <a:off x="169442" y="2937416"/>
            <a:ext cx="3823686" cy="767809"/>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l-GR" sz="4000" dirty="0" err="1">
                <a:solidFill>
                  <a:srgbClr val="1B75BB"/>
                </a:solidFill>
                <a:latin typeface="Cinzel" panose="020B0604020202020204" charset="0"/>
              </a:rPr>
              <a:t>Αποκαλυφθέντα</a:t>
            </a:r>
            <a:r>
              <a:rPr lang="el-GR" sz="4000" dirty="0">
                <a:solidFill>
                  <a:srgbClr val="1B75BB"/>
                </a:solidFill>
                <a:latin typeface="Cinzel" panose="020B0604020202020204" charset="0"/>
              </a:rPr>
              <a:t> Έγγραφα</a:t>
            </a:r>
          </a:p>
        </p:txBody>
      </p:sp>
    </p:spTree>
    <p:extLst>
      <p:ext uri="{BB962C8B-B14F-4D97-AF65-F5344CB8AC3E}">
        <p14:creationId xmlns:p14="http://schemas.microsoft.com/office/powerpoint/2010/main" val="3755226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CA554CF2-8CED-8FF1-2764-ADF6D1A971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651" y="175867"/>
            <a:ext cx="1712208" cy="1077201"/>
          </a:xfrm>
          <a:prstGeom prst="rect">
            <a:avLst/>
          </a:prstGeom>
        </p:spPr>
      </p:pic>
      <p:pic>
        <p:nvPicPr>
          <p:cNvPr id="8" name="Picture 7" descr="A picture containing building, outdoor&#10;&#10;Description automatically generated">
            <a:extLst>
              <a:ext uri="{FF2B5EF4-FFF2-40B4-BE49-F238E27FC236}">
                <a16:creationId xmlns:a16="http://schemas.microsoft.com/office/drawing/2014/main" id="{E207D06E-51BE-77BE-5B37-152A5825BBEB}"/>
              </a:ext>
            </a:extLst>
          </p:cNvPr>
          <p:cNvPicPr>
            <a:picLocks noChangeAspect="1"/>
          </p:cNvPicPr>
          <p:nvPr/>
        </p:nvPicPr>
        <p:blipFill rotWithShape="1">
          <a:blip r:embed="rId3">
            <a:extLst>
              <a:ext uri="{28A0092B-C50C-407E-A947-70E740481C1C}">
                <a14:useLocalDpi xmlns:a14="http://schemas.microsoft.com/office/drawing/2010/main" val="0"/>
              </a:ext>
            </a:extLst>
          </a:blip>
          <a:srcRect l="686" t="3981" r="591" b="43454"/>
          <a:stretch/>
        </p:blipFill>
        <p:spPr>
          <a:xfrm>
            <a:off x="4162569" y="1"/>
            <a:ext cx="8029433" cy="6413016"/>
          </a:xfrm>
          <a:prstGeom prst="rect">
            <a:avLst/>
          </a:prstGeom>
        </p:spPr>
      </p:pic>
      <p:sp>
        <p:nvSpPr>
          <p:cNvPr id="9" name="Rectangle 8">
            <a:extLst>
              <a:ext uri="{FF2B5EF4-FFF2-40B4-BE49-F238E27FC236}">
                <a16:creationId xmlns:a16="http://schemas.microsoft.com/office/drawing/2014/main" id="{C2F18C14-1995-D4F4-1BAB-E4764B76A49C}"/>
              </a:ext>
            </a:extLst>
          </p:cNvPr>
          <p:cNvSpPr/>
          <p:nvPr/>
        </p:nvSpPr>
        <p:spPr>
          <a:xfrm>
            <a:off x="4162569" y="0"/>
            <a:ext cx="8029431" cy="6413016"/>
          </a:xfrm>
          <a:prstGeom prst="rect">
            <a:avLst/>
          </a:prstGeom>
          <a:solidFill>
            <a:schemeClr val="accent1">
              <a:lumMod val="50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Google Shape;94;p13">
            <a:extLst>
              <a:ext uri="{FF2B5EF4-FFF2-40B4-BE49-F238E27FC236}">
                <a16:creationId xmlns:a16="http://schemas.microsoft.com/office/drawing/2014/main" id="{AB3B64AA-F8C4-8263-540F-1DC9AB687A0F}"/>
              </a:ext>
            </a:extLst>
          </p:cNvPr>
          <p:cNvSpPr txBox="1">
            <a:spLocks/>
          </p:cNvSpPr>
          <p:nvPr/>
        </p:nvSpPr>
        <p:spPr>
          <a:xfrm>
            <a:off x="4705351" y="522081"/>
            <a:ext cx="6899386" cy="5509038"/>
          </a:xfrm>
          <a:prstGeom prst="rect">
            <a:avLst/>
          </a:prstGeom>
        </p:spPr>
        <p:txBody>
          <a:bodyPr spcFirstLastPara="1"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457200">
              <a:spcBef>
                <a:spcPct val="20000"/>
              </a:spcBef>
              <a:spcAft>
                <a:spcPts val="600"/>
              </a:spcAft>
              <a:buClr>
                <a:schemeClr val="accent1">
                  <a:lumMod val="75000"/>
                </a:schemeClr>
              </a:buClr>
              <a:buSzPct val="145000"/>
              <a:buNone/>
            </a:pPr>
            <a:endParaRPr lang="el-GR" sz="2000" dirty="0">
              <a:solidFill>
                <a:srgbClr val="FFFFFF"/>
              </a:solidFill>
              <a:latin typeface="Cambria" panose="02040503050406030204" pitchFamily="18" charset="0"/>
              <a:ea typeface="Cambria" panose="02040503050406030204" pitchFamily="18" charset="0"/>
            </a:endParaRPr>
          </a:p>
          <a:p>
            <a:pPr marL="0" indent="0" algn="ctr" defTabSz="457200">
              <a:spcBef>
                <a:spcPct val="20000"/>
              </a:spcBef>
              <a:spcAft>
                <a:spcPts val="600"/>
              </a:spcAft>
              <a:buClr>
                <a:schemeClr val="accent1">
                  <a:lumMod val="75000"/>
                </a:schemeClr>
              </a:buClr>
              <a:buSzPct val="145000"/>
              <a:buNone/>
            </a:pPr>
            <a:endParaRPr lang="el-GR" sz="2000" dirty="0">
              <a:solidFill>
                <a:srgbClr val="FFFFFF"/>
              </a:solidFill>
              <a:latin typeface="Cambria" panose="02040503050406030204" pitchFamily="18" charset="0"/>
              <a:ea typeface="Cambria" panose="02040503050406030204" pitchFamily="18" charset="0"/>
            </a:endParaRPr>
          </a:p>
          <a:p>
            <a:pPr marL="0" indent="0" algn="ctr" defTabSz="457200">
              <a:spcBef>
                <a:spcPct val="20000"/>
              </a:spcBef>
              <a:spcAft>
                <a:spcPts val="600"/>
              </a:spcAft>
              <a:buClr>
                <a:schemeClr val="accent1">
                  <a:lumMod val="75000"/>
                </a:schemeClr>
              </a:buClr>
              <a:buSzPct val="145000"/>
              <a:buNone/>
            </a:pPr>
            <a:br>
              <a:rPr lang="el-GR" sz="2000" dirty="0">
                <a:solidFill>
                  <a:srgbClr val="FFFFFF"/>
                </a:solidFill>
                <a:latin typeface="Cambria" panose="02040503050406030204" pitchFamily="18" charset="0"/>
                <a:ea typeface="Cambria" panose="02040503050406030204" pitchFamily="18" charset="0"/>
              </a:rPr>
            </a:br>
            <a:r>
              <a:rPr lang="el-GR" sz="2000" dirty="0">
                <a:solidFill>
                  <a:srgbClr val="FFFFFF"/>
                </a:solidFill>
                <a:latin typeface="Cambria" panose="02040503050406030204" pitchFamily="18" charset="0"/>
                <a:ea typeface="Cambria" panose="02040503050406030204" pitchFamily="18" charset="0"/>
              </a:rPr>
              <a:t>7. Η διαδικασία του Τύπου ΙΙ: Πρωτόκολλο 2 Τροχαία Ατυχήματα και Απαιτήσεις για Σωματικές Βλάβες </a:t>
            </a:r>
            <a:br>
              <a:rPr lang="el-GR" sz="2000" dirty="0">
                <a:solidFill>
                  <a:srgbClr val="FFFFFF"/>
                </a:solidFill>
                <a:latin typeface="Cambria" panose="02040503050406030204" pitchFamily="18" charset="0"/>
                <a:ea typeface="Cambria" panose="02040503050406030204" pitchFamily="18" charset="0"/>
              </a:rPr>
            </a:br>
            <a:br>
              <a:rPr lang="el-GR" sz="2000" dirty="0">
                <a:solidFill>
                  <a:srgbClr val="FFFFFF"/>
                </a:solidFill>
                <a:latin typeface="Cambria" panose="02040503050406030204" pitchFamily="18" charset="0"/>
                <a:ea typeface="Cambria" panose="02040503050406030204" pitchFamily="18" charset="0"/>
              </a:rPr>
            </a:br>
            <a:r>
              <a:rPr lang="el-GR" sz="2000" dirty="0">
                <a:solidFill>
                  <a:srgbClr val="FFFFFF"/>
                </a:solidFill>
                <a:latin typeface="Cambria" panose="02040503050406030204" pitchFamily="18" charset="0"/>
                <a:ea typeface="Cambria" panose="02040503050406030204" pitchFamily="18" charset="0"/>
              </a:rPr>
              <a:t>Υποχρέωση Εμπλοκής σε Διαπραγματεύσεις </a:t>
            </a:r>
            <a:br>
              <a:rPr lang="el-GR" sz="2000" dirty="0">
                <a:solidFill>
                  <a:srgbClr val="FFFFFF"/>
                </a:solidFill>
                <a:latin typeface="Cambria" panose="02040503050406030204" pitchFamily="18" charset="0"/>
                <a:ea typeface="Cambria" panose="02040503050406030204" pitchFamily="18" charset="0"/>
              </a:rPr>
            </a:br>
            <a:br>
              <a:rPr lang="el-GR" sz="2000" dirty="0">
                <a:solidFill>
                  <a:srgbClr val="FFFFFF"/>
                </a:solidFill>
                <a:latin typeface="Cambria" panose="02040503050406030204" pitchFamily="18" charset="0"/>
                <a:ea typeface="Cambria" panose="02040503050406030204" pitchFamily="18" charset="0"/>
              </a:rPr>
            </a:br>
            <a:br>
              <a:rPr lang="el-GR" sz="2000" dirty="0">
                <a:solidFill>
                  <a:srgbClr val="FFFFFF"/>
                </a:solidFill>
                <a:latin typeface="Cambria" panose="02040503050406030204" pitchFamily="18" charset="0"/>
                <a:ea typeface="Cambria" panose="02040503050406030204" pitchFamily="18" charset="0"/>
              </a:rPr>
            </a:br>
            <a:br>
              <a:rPr lang="el-GR" sz="2000" dirty="0">
                <a:solidFill>
                  <a:srgbClr val="FFFFFF"/>
                </a:solidFill>
                <a:latin typeface="Cambria" panose="02040503050406030204" pitchFamily="18" charset="0"/>
                <a:ea typeface="Cambria" panose="02040503050406030204" pitchFamily="18" charset="0"/>
              </a:rPr>
            </a:br>
            <a:endParaRPr lang="el-GR" sz="2000" b="1"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72856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CA554CF2-8CED-8FF1-2764-ADF6D1A971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651" y="175867"/>
            <a:ext cx="1712208" cy="1077201"/>
          </a:xfrm>
          <a:prstGeom prst="rect">
            <a:avLst/>
          </a:prstGeom>
        </p:spPr>
      </p:pic>
      <p:pic>
        <p:nvPicPr>
          <p:cNvPr id="8" name="Picture 7" descr="A picture containing building, outdoor&#10;&#10;Description automatically generated">
            <a:extLst>
              <a:ext uri="{FF2B5EF4-FFF2-40B4-BE49-F238E27FC236}">
                <a16:creationId xmlns:a16="http://schemas.microsoft.com/office/drawing/2014/main" id="{E207D06E-51BE-77BE-5B37-152A5825BBEB}"/>
              </a:ext>
            </a:extLst>
          </p:cNvPr>
          <p:cNvPicPr>
            <a:picLocks noChangeAspect="1"/>
          </p:cNvPicPr>
          <p:nvPr/>
        </p:nvPicPr>
        <p:blipFill rotWithShape="1">
          <a:blip r:embed="rId3">
            <a:extLst>
              <a:ext uri="{28A0092B-C50C-407E-A947-70E740481C1C}">
                <a14:useLocalDpi xmlns:a14="http://schemas.microsoft.com/office/drawing/2010/main" val="0"/>
              </a:ext>
            </a:extLst>
          </a:blip>
          <a:srcRect l="686" t="3981" r="591" b="43454"/>
          <a:stretch/>
        </p:blipFill>
        <p:spPr>
          <a:xfrm>
            <a:off x="4162569" y="1"/>
            <a:ext cx="8029433" cy="6413016"/>
          </a:xfrm>
          <a:prstGeom prst="rect">
            <a:avLst/>
          </a:prstGeom>
        </p:spPr>
      </p:pic>
      <p:sp>
        <p:nvSpPr>
          <p:cNvPr id="9" name="Rectangle 8">
            <a:extLst>
              <a:ext uri="{FF2B5EF4-FFF2-40B4-BE49-F238E27FC236}">
                <a16:creationId xmlns:a16="http://schemas.microsoft.com/office/drawing/2014/main" id="{C2F18C14-1995-D4F4-1BAB-E4764B76A49C}"/>
              </a:ext>
            </a:extLst>
          </p:cNvPr>
          <p:cNvSpPr/>
          <p:nvPr/>
        </p:nvSpPr>
        <p:spPr>
          <a:xfrm>
            <a:off x="4162569" y="0"/>
            <a:ext cx="8029431" cy="6413016"/>
          </a:xfrm>
          <a:prstGeom prst="rect">
            <a:avLst/>
          </a:prstGeom>
          <a:solidFill>
            <a:schemeClr val="accent1">
              <a:lumMod val="50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Google Shape;94;p13">
            <a:extLst>
              <a:ext uri="{FF2B5EF4-FFF2-40B4-BE49-F238E27FC236}">
                <a16:creationId xmlns:a16="http://schemas.microsoft.com/office/drawing/2014/main" id="{AB3B64AA-F8C4-8263-540F-1DC9AB687A0F}"/>
              </a:ext>
            </a:extLst>
          </p:cNvPr>
          <p:cNvSpPr txBox="1">
            <a:spLocks/>
          </p:cNvSpPr>
          <p:nvPr/>
        </p:nvSpPr>
        <p:spPr>
          <a:xfrm>
            <a:off x="4749831" y="522081"/>
            <a:ext cx="6854905" cy="5509038"/>
          </a:xfrm>
          <a:prstGeom prst="rect">
            <a:avLst/>
          </a:prstGeom>
        </p:spPr>
        <p:txBody>
          <a:bodyPr spcFirstLastPara="1"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457200">
              <a:spcBef>
                <a:spcPct val="20000"/>
              </a:spcBef>
              <a:spcAft>
                <a:spcPts val="600"/>
              </a:spcAft>
              <a:buClr>
                <a:schemeClr val="accent1">
                  <a:lumMod val="75000"/>
                </a:schemeClr>
              </a:buClr>
              <a:buSzPct val="145000"/>
            </a:pPr>
            <a:r>
              <a:rPr lang="el-GR" sz="1800" dirty="0">
                <a:solidFill>
                  <a:schemeClr val="bg1"/>
                </a:solidFill>
                <a:latin typeface="Cambria" panose="02040503050406030204" pitchFamily="18" charset="0"/>
                <a:ea typeface="Cambria" panose="02040503050406030204" pitchFamily="18" charset="0"/>
              </a:rPr>
              <a:t>Αν μετά και την διαδικασία, η απαίτηση δεν έχει επιλυθεί,  ακόμα και μετά που έχει ακολουθηθεί η διαδικασία του Πρωτοκόλλου και η ανταλλαγή επιστολών , τα μέρη υποχρεούνται να εμπλακούν χωρίς καθυστέρηση σε κατάλληλες διαπραγματεύσεις ώστε να αποφευχθεί η δικαστική διαδικασία (3(16))</a:t>
            </a:r>
          </a:p>
          <a:p>
            <a:pPr defTabSz="457200">
              <a:spcBef>
                <a:spcPct val="20000"/>
              </a:spcBef>
              <a:spcAft>
                <a:spcPts val="600"/>
              </a:spcAft>
              <a:buClr>
                <a:schemeClr val="accent1">
                  <a:lumMod val="75000"/>
                </a:schemeClr>
              </a:buClr>
              <a:buSzPct val="145000"/>
            </a:pPr>
            <a:endParaRPr lang="el-GR" sz="1800" dirty="0">
              <a:solidFill>
                <a:schemeClr val="bg1"/>
              </a:solidFill>
              <a:latin typeface="Cambria" panose="02040503050406030204" pitchFamily="18" charset="0"/>
              <a:ea typeface="Cambria" panose="02040503050406030204" pitchFamily="18" charset="0"/>
            </a:endParaRPr>
          </a:p>
          <a:p>
            <a:pPr defTabSz="457200">
              <a:spcBef>
                <a:spcPct val="20000"/>
              </a:spcBef>
              <a:spcAft>
                <a:spcPts val="600"/>
              </a:spcAft>
              <a:buClr>
                <a:schemeClr val="accent1">
                  <a:lumMod val="75000"/>
                </a:schemeClr>
              </a:buClr>
              <a:buSzPct val="145000"/>
            </a:pPr>
            <a:r>
              <a:rPr lang="el-GR" sz="1800" dirty="0">
                <a:solidFill>
                  <a:schemeClr val="bg1"/>
                </a:solidFill>
                <a:latin typeface="Cambria" panose="02040503050406030204" pitchFamily="18" charset="0"/>
                <a:ea typeface="Cambria" panose="02040503050406030204" pitchFamily="18" charset="0"/>
              </a:rPr>
              <a:t>Άρνηση εμπλοκής σε διαπραγματεύσεις συνιστά μη συμμόρφωση στο </a:t>
            </a:r>
            <a:r>
              <a:rPr lang="el-GR" sz="1800" dirty="0" err="1">
                <a:solidFill>
                  <a:schemeClr val="bg1"/>
                </a:solidFill>
                <a:latin typeface="Cambria" panose="02040503050406030204" pitchFamily="18" charset="0"/>
                <a:ea typeface="Cambria" panose="02040503050406030204" pitchFamily="18" charset="0"/>
              </a:rPr>
              <a:t>Προδικαστηριακό</a:t>
            </a:r>
            <a:r>
              <a:rPr lang="el-GR" sz="1800" dirty="0">
                <a:solidFill>
                  <a:schemeClr val="bg1"/>
                </a:solidFill>
                <a:latin typeface="Cambria" panose="02040503050406030204" pitchFamily="18" charset="0"/>
                <a:ea typeface="Cambria" panose="02040503050406030204" pitchFamily="18" charset="0"/>
              </a:rPr>
              <a:t> Πρωτόκολλο και το Δικαστήριο δύναται να αρνηθεί στον επιτυχόντα διάδικο τα έξοδα της διαδικασίας (</a:t>
            </a:r>
            <a:r>
              <a:rPr lang="el-GR" sz="1800" dirty="0" err="1">
                <a:solidFill>
                  <a:schemeClr val="bg1"/>
                </a:solidFill>
                <a:latin typeface="Cambria" panose="02040503050406030204" pitchFamily="18" charset="0"/>
                <a:ea typeface="Cambria" panose="02040503050406030204" pitchFamily="18" charset="0"/>
              </a:rPr>
              <a:t>Dunnett</a:t>
            </a:r>
            <a:r>
              <a:rPr lang="el-GR" sz="1800" dirty="0">
                <a:solidFill>
                  <a:schemeClr val="bg1"/>
                </a:solidFill>
                <a:latin typeface="Cambria" panose="02040503050406030204" pitchFamily="18" charset="0"/>
                <a:ea typeface="Cambria" panose="02040503050406030204" pitchFamily="18" charset="0"/>
              </a:rPr>
              <a:t> v </a:t>
            </a:r>
            <a:r>
              <a:rPr lang="el-GR" sz="1800" dirty="0" err="1">
                <a:solidFill>
                  <a:schemeClr val="bg1"/>
                </a:solidFill>
                <a:latin typeface="Cambria" panose="02040503050406030204" pitchFamily="18" charset="0"/>
                <a:ea typeface="Cambria" panose="02040503050406030204" pitchFamily="18" charset="0"/>
              </a:rPr>
              <a:t>Railtrack</a:t>
            </a:r>
            <a:r>
              <a:rPr lang="el-GR" sz="1800" dirty="0">
                <a:solidFill>
                  <a:schemeClr val="bg1"/>
                </a:solidFill>
                <a:latin typeface="Cambria" panose="02040503050406030204" pitchFamily="18" charset="0"/>
                <a:ea typeface="Cambria" panose="02040503050406030204" pitchFamily="18" charset="0"/>
              </a:rPr>
              <a:t> [2002] 2 ALL ER 850)</a:t>
            </a:r>
          </a:p>
          <a:p>
            <a:pPr defTabSz="457200">
              <a:spcBef>
                <a:spcPct val="20000"/>
              </a:spcBef>
              <a:spcAft>
                <a:spcPts val="600"/>
              </a:spcAft>
              <a:buClr>
                <a:schemeClr val="accent1">
                  <a:lumMod val="75000"/>
                </a:schemeClr>
              </a:buClr>
              <a:buSzPct val="145000"/>
            </a:pPr>
            <a:endParaRPr lang="el-GR" sz="1800" dirty="0">
              <a:solidFill>
                <a:schemeClr val="bg1"/>
              </a:solidFill>
              <a:latin typeface="Cambria" panose="02040503050406030204" pitchFamily="18" charset="0"/>
              <a:ea typeface="Cambria" panose="02040503050406030204" pitchFamily="18" charset="0"/>
            </a:endParaRPr>
          </a:p>
          <a:p>
            <a:pPr defTabSz="457200">
              <a:spcBef>
                <a:spcPct val="20000"/>
              </a:spcBef>
              <a:spcAft>
                <a:spcPts val="600"/>
              </a:spcAft>
              <a:buClr>
                <a:schemeClr val="accent1">
                  <a:lumMod val="75000"/>
                </a:schemeClr>
              </a:buClr>
              <a:buSzPct val="145000"/>
            </a:pPr>
            <a:r>
              <a:rPr lang="el-GR" sz="1800" dirty="0">
                <a:solidFill>
                  <a:schemeClr val="bg1"/>
                </a:solidFill>
                <a:latin typeface="Cambria" panose="02040503050406030204" pitchFamily="18" charset="0"/>
                <a:ea typeface="Cambria" panose="02040503050406030204" pitchFamily="18" charset="0"/>
              </a:rPr>
              <a:t>Την πρωτοβουλία έναρξης διαδικασιών εναλλακτικών μέσων επίλυσης διαφοράς μπορεί να τα έχει οποιοσδήποτε διάδικος ή το Δικαστήριο διατάζοντας αναστολή της δικαστικής διαδικασίας. </a:t>
            </a:r>
          </a:p>
        </p:txBody>
      </p:sp>
    </p:spTree>
    <p:extLst>
      <p:ext uri="{BB962C8B-B14F-4D97-AF65-F5344CB8AC3E}">
        <p14:creationId xmlns:p14="http://schemas.microsoft.com/office/powerpoint/2010/main" val="98883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CA554CF2-8CED-8FF1-2764-ADF6D1A971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651" y="175867"/>
            <a:ext cx="1712208" cy="1077201"/>
          </a:xfrm>
          <a:prstGeom prst="rect">
            <a:avLst/>
          </a:prstGeom>
        </p:spPr>
      </p:pic>
      <p:pic>
        <p:nvPicPr>
          <p:cNvPr id="8" name="Picture 7" descr="A picture containing building, outdoor&#10;&#10;Description automatically generated">
            <a:extLst>
              <a:ext uri="{FF2B5EF4-FFF2-40B4-BE49-F238E27FC236}">
                <a16:creationId xmlns:a16="http://schemas.microsoft.com/office/drawing/2014/main" id="{E207D06E-51BE-77BE-5B37-152A5825BBEB}"/>
              </a:ext>
            </a:extLst>
          </p:cNvPr>
          <p:cNvPicPr>
            <a:picLocks noChangeAspect="1"/>
          </p:cNvPicPr>
          <p:nvPr/>
        </p:nvPicPr>
        <p:blipFill rotWithShape="1">
          <a:blip r:embed="rId3">
            <a:extLst>
              <a:ext uri="{28A0092B-C50C-407E-A947-70E740481C1C}">
                <a14:useLocalDpi xmlns:a14="http://schemas.microsoft.com/office/drawing/2010/main" val="0"/>
              </a:ext>
            </a:extLst>
          </a:blip>
          <a:srcRect l="686" t="3981" r="591" b="43454"/>
          <a:stretch/>
        </p:blipFill>
        <p:spPr>
          <a:xfrm>
            <a:off x="4162569" y="1"/>
            <a:ext cx="8029433" cy="6413016"/>
          </a:xfrm>
          <a:prstGeom prst="rect">
            <a:avLst/>
          </a:prstGeom>
        </p:spPr>
      </p:pic>
      <p:sp>
        <p:nvSpPr>
          <p:cNvPr id="9" name="Rectangle 8">
            <a:extLst>
              <a:ext uri="{FF2B5EF4-FFF2-40B4-BE49-F238E27FC236}">
                <a16:creationId xmlns:a16="http://schemas.microsoft.com/office/drawing/2014/main" id="{C2F18C14-1995-D4F4-1BAB-E4764B76A49C}"/>
              </a:ext>
            </a:extLst>
          </p:cNvPr>
          <p:cNvSpPr/>
          <p:nvPr/>
        </p:nvSpPr>
        <p:spPr>
          <a:xfrm>
            <a:off x="4162569" y="0"/>
            <a:ext cx="8029431" cy="6413016"/>
          </a:xfrm>
          <a:prstGeom prst="rect">
            <a:avLst/>
          </a:prstGeom>
          <a:solidFill>
            <a:schemeClr val="accent1">
              <a:lumMod val="50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Google Shape;94;p13">
            <a:extLst>
              <a:ext uri="{FF2B5EF4-FFF2-40B4-BE49-F238E27FC236}">
                <a16:creationId xmlns:a16="http://schemas.microsoft.com/office/drawing/2014/main" id="{AB3B64AA-F8C4-8263-540F-1DC9AB687A0F}"/>
              </a:ext>
            </a:extLst>
          </p:cNvPr>
          <p:cNvSpPr txBox="1">
            <a:spLocks/>
          </p:cNvSpPr>
          <p:nvPr/>
        </p:nvSpPr>
        <p:spPr>
          <a:xfrm>
            <a:off x="4705351" y="522081"/>
            <a:ext cx="6899386" cy="5509038"/>
          </a:xfrm>
          <a:prstGeom prst="rect">
            <a:avLst/>
          </a:prstGeom>
        </p:spPr>
        <p:txBody>
          <a:bodyPr spcFirstLastPara="1"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457200">
              <a:spcBef>
                <a:spcPct val="20000"/>
              </a:spcBef>
              <a:spcAft>
                <a:spcPts val="600"/>
              </a:spcAft>
              <a:buClr>
                <a:schemeClr val="accent1">
                  <a:lumMod val="75000"/>
                </a:schemeClr>
              </a:buClr>
              <a:buSzPct val="145000"/>
              <a:buNone/>
            </a:pPr>
            <a:endParaRPr lang="el-GR" sz="2000" dirty="0">
              <a:solidFill>
                <a:srgbClr val="FFFFFF"/>
              </a:solidFill>
              <a:latin typeface="Cambria" panose="02040503050406030204" pitchFamily="18" charset="0"/>
              <a:ea typeface="Cambria" panose="02040503050406030204" pitchFamily="18" charset="0"/>
            </a:endParaRPr>
          </a:p>
          <a:p>
            <a:pPr marL="0" indent="0" algn="ctr" defTabSz="457200">
              <a:spcBef>
                <a:spcPct val="20000"/>
              </a:spcBef>
              <a:spcAft>
                <a:spcPts val="600"/>
              </a:spcAft>
              <a:buClr>
                <a:schemeClr val="accent1">
                  <a:lumMod val="75000"/>
                </a:schemeClr>
              </a:buClr>
              <a:buSzPct val="145000"/>
              <a:buNone/>
            </a:pPr>
            <a:endParaRPr lang="el-GR" sz="2000" dirty="0">
              <a:solidFill>
                <a:srgbClr val="FFFFFF"/>
              </a:solidFill>
              <a:latin typeface="Cambria" panose="02040503050406030204" pitchFamily="18" charset="0"/>
              <a:ea typeface="Cambria" panose="02040503050406030204" pitchFamily="18" charset="0"/>
            </a:endParaRPr>
          </a:p>
          <a:p>
            <a:pPr marL="0" indent="0" algn="ctr" defTabSz="457200">
              <a:spcBef>
                <a:spcPct val="20000"/>
              </a:spcBef>
              <a:spcAft>
                <a:spcPts val="600"/>
              </a:spcAft>
              <a:buClr>
                <a:schemeClr val="accent1">
                  <a:lumMod val="75000"/>
                </a:schemeClr>
              </a:buClr>
              <a:buSzPct val="145000"/>
              <a:buNone/>
            </a:pPr>
            <a:br>
              <a:rPr lang="el-GR" sz="2000" dirty="0">
                <a:solidFill>
                  <a:srgbClr val="FFFFFF"/>
                </a:solidFill>
                <a:latin typeface="Cambria" panose="02040503050406030204" pitchFamily="18" charset="0"/>
                <a:ea typeface="Cambria" panose="02040503050406030204" pitchFamily="18" charset="0"/>
              </a:rPr>
            </a:br>
            <a:r>
              <a:rPr lang="el-GR" sz="2000" dirty="0">
                <a:solidFill>
                  <a:srgbClr val="FFFFFF"/>
                </a:solidFill>
                <a:latin typeface="Cambria" panose="02040503050406030204" pitchFamily="18" charset="0"/>
                <a:ea typeface="Cambria" panose="02040503050406030204" pitchFamily="18" charset="0"/>
              </a:rPr>
              <a:t> 8. Ειδικές Αποζημιώσεις </a:t>
            </a:r>
            <a:br>
              <a:rPr lang="el-GR" sz="2000" dirty="0">
                <a:solidFill>
                  <a:srgbClr val="FFFFFF"/>
                </a:solidFill>
                <a:latin typeface="Cambria" panose="02040503050406030204" pitchFamily="18" charset="0"/>
                <a:ea typeface="Cambria" panose="02040503050406030204" pitchFamily="18" charset="0"/>
              </a:rPr>
            </a:br>
            <a:r>
              <a:rPr lang="el-GR" sz="2000" dirty="0">
                <a:solidFill>
                  <a:srgbClr val="FFFFFF"/>
                </a:solidFill>
                <a:latin typeface="Cambria" panose="02040503050406030204" pitchFamily="18" charset="0"/>
                <a:ea typeface="Cambria" panose="02040503050406030204" pitchFamily="18" charset="0"/>
              </a:rPr>
              <a:t>άρθρο 6</a:t>
            </a:r>
            <a:br>
              <a:rPr lang="el-GR" sz="2000" dirty="0">
                <a:solidFill>
                  <a:srgbClr val="FFFFFF"/>
                </a:solidFill>
                <a:latin typeface="Cambria" panose="02040503050406030204" pitchFamily="18" charset="0"/>
                <a:ea typeface="Cambria" panose="02040503050406030204" pitchFamily="18" charset="0"/>
              </a:rPr>
            </a:br>
            <a:br>
              <a:rPr lang="el-GR" sz="2000" dirty="0">
                <a:solidFill>
                  <a:srgbClr val="FFFFFF"/>
                </a:solidFill>
                <a:latin typeface="Cambria" panose="02040503050406030204" pitchFamily="18" charset="0"/>
                <a:ea typeface="Cambria" panose="02040503050406030204" pitchFamily="18" charset="0"/>
              </a:rPr>
            </a:br>
            <a:br>
              <a:rPr lang="el-GR" sz="2000" dirty="0">
                <a:solidFill>
                  <a:srgbClr val="FFFFFF"/>
                </a:solidFill>
                <a:latin typeface="Cambria" panose="02040503050406030204" pitchFamily="18" charset="0"/>
                <a:ea typeface="Cambria" panose="02040503050406030204" pitchFamily="18" charset="0"/>
              </a:rPr>
            </a:br>
            <a:br>
              <a:rPr lang="el-GR" sz="2000" dirty="0">
                <a:solidFill>
                  <a:srgbClr val="FFFFFF"/>
                </a:solidFill>
                <a:latin typeface="Cambria" panose="02040503050406030204" pitchFamily="18" charset="0"/>
                <a:ea typeface="Cambria" panose="02040503050406030204" pitchFamily="18" charset="0"/>
              </a:rPr>
            </a:br>
            <a:endParaRPr lang="el-GR" sz="2000" b="1"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1778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CA554CF2-8CED-8FF1-2764-ADF6D1A971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651" y="175867"/>
            <a:ext cx="1712208" cy="1077201"/>
          </a:xfrm>
          <a:prstGeom prst="rect">
            <a:avLst/>
          </a:prstGeom>
        </p:spPr>
      </p:pic>
      <p:pic>
        <p:nvPicPr>
          <p:cNvPr id="8" name="Picture 7" descr="A picture containing building, outdoor&#10;&#10;Description automatically generated">
            <a:extLst>
              <a:ext uri="{FF2B5EF4-FFF2-40B4-BE49-F238E27FC236}">
                <a16:creationId xmlns:a16="http://schemas.microsoft.com/office/drawing/2014/main" id="{E207D06E-51BE-77BE-5B37-152A5825BBEB}"/>
              </a:ext>
            </a:extLst>
          </p:cNvPr>
          <p:cNvPicPr>
            <a:picLocks noChangeAspect="1"/>
          </p:cNvPicPr>
          <p:nvPr/>
        </p:nvPicPr>
        <p:blipFill rotWithShape="1">
          <a:blip r:embed="rId3">
            <a:extLst>
              <a:ext uri="{28A0092B-C50C-407E-A947-70E740481C1C}">
                <a14:useLocalDpi xmlns:a14="http://schemas.microsoft.com/office/drawing/2010/main" val="0"/>
              </a:ext>
            </a:extLst>
          </a:blip>
          <a:srcRect l="686" t="3981" r="591" b="43454"/>
          <a:stretch/>
        </p:blipFill>
        <p:spPr>
          <a:xfrm>
            <a:off x="4162569" y="1"/>
            <a:ext cx="8029433" cy="6413016"/>
          </a:xfrm>
          <a:prstGeom prst="rect">
            <a:avLst/>
          </a:prstGeom>
        </p:spPr>
      </p:pic>
      <p:sp>
        <p:nvSpPr>
          <p:cNvPr id="9" name="Rectangle 8">
            <a:extLst>
              <a:ext uri="{FF2B5EF4-FFF2-40B4-BE49-F238E27FC236}">
                <a16:creationId xmlns:a16="http://schemas.microsoft.com/office/drawing/2014/main" id="{C2F18C14-1995-D4F4-1BAB-E4764B76A49C}"/>
              </a:ext>
            </a:extLst>
          </p:cNvPr>
          <p:cNvSpPr/>
          <p:nvPr/>
        </p:nvSpPr>
        <p:spPr>
          <a:xfrm>
            <a:off x="4162569" y="0"/>
            <a:ext cx="8029431" cy="6413016"/>
          </a:xfrm>
          <a:prstGeom prst="rect">
            <a:avLst/>
          </a:prstGeom>
          <a:solidFill>
            <a:schemeClr val="accent1">
              <a:lumMod val="50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Google Shape;94;p13">
            <a:extLst>
              <a:ext uri="{FF2B5EF4-FFF2-40B4-BE49-F238E27FC236}">
                <a16:creationId xmlns:a16="http://schemas.microsoft.com/office/drawing/2014/main" id="{AB3B64AA-F8C4-8263-540F-1DC9AB687A0F}"/>
              </a:ext>
            </a:extLst>
          </p:cNvPr>
          <p:cNvSpPr txBox="1">
            <a:spLocks/>
          </p:cNvSpPr>
          <p:nvPr/>
        </p:nvSpPr>
        <p:spPr>
          <a:xfrm>
            <a:off x="4749831" y="522081"/>
            <a:ext cx="6854905" cy="5509038"/>
          </a:xfrm>
          <a:prstGeom prst="rect">
            <a:avLst/>
          </a:prstGeom>
        </p:spPr>
        <p:txBody>
          <a:bodyPr spcFirstLastPara="1"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457200">
              <a:spcBef>
                <a:spcPct val="20000"/>
              </a:spcBef>
              <a:spcAft>
                <a:spcPts val="600"/>
              </a:spcAft>
              <a:buClr>
                <a:schemeClr val="accent1">
                  <a:lumMod val="75000"/>
                </a:schemeClr>
              </a:buClr>
              <a:buSzPct val="145000"/>
            </a:pPr>
            <a:r>
              <a:rPr lang="el-GR" sz="1800" dirty="0">
                <a:solidFill>
                  <a:schemeClr val="bg1"/>
                </a:solidFill>
                <a:latin typeface="Cambria" panose="02040503050406030204" pitchFamily="18" charset="0"/>
                <a:ea typeface="Cambria" panose="02040503050406030204" pitchFamily="18" charset="0"/>
              </a:rPr>
              <a:t>Όταν ο απαιτητής δεν έχει θίξει το θέμα του ύψους της αποζημίωσης στην επιστολή απαίτησης αυτός οφείλει να αποστείλει στον εναγόμενο μόλις έχει επαρκείς πληροφορίες για τον σκοπό υπολογισμού του ύψους της αποζημίωσης, πίνακα αποζημιώσεων με υποστηρικτικά έγγραφα</a:t>
            </a:r>
          </a:p>
          <a:p>
            <a:pPr marL="0" indent="0" defTabSz="457200">
              <a:spcBef>
                <a:spcPct val="20000"/>
              </a:spcBef>
              <a:spcAft>
                <a:spcPts val="600"/>
              </a:spcAft>
              <a:buClr>
                <a:schemeClr val="accent1">
                  <a:lumMod val="75000"/>
                </a:schemeClr>
              </a:buClr>
              <a:buSzPct val="145000"/>
              <a:buNone/>
            </a:pPr>
            <a:endParaRPr lang="el-GR" sz="1800" dirty="0">
              <a:solidFill>
                <a:schemeClr val="bg1"/>
              </a:solidFill>
              <a:latin typeface="Cambria" panose="02040503050406030204" pitchFamily="18" charset="0"/>
              <a:ea typeface="Cambria" panose="02040503050406030204" pitchFamily="18" charset="0"/>
            </a:endParaRPr>
          </a:p>
          <a:p>
            <a:pPr defTabSz="457200">
              <a:spcBef>
                <a:spcPct val="20000"/>
              </a:spcBef>
              <a:spcAft>
                <a:spcPts val="600"/>
              </a:spcAft>
              <a:buClr>
                <a:schemeClr val="accent1">
                  <a:lumMod val="75000"/>
                </a:schemeClr>
              </a:buClr>
              <a:buSzPct val="145000"/>
            </a:pPr>
            <a:r>
              <a:rPr lang="en-GB" sz="1800" dirty="0">
                <a:solidFill>
                  <a:schemeClr val="bg1"/>
                </a:solidFill>
                <a:latin typeface="Cambria" panose="02040503050406030204" pitchFamily="18" charset="0"/>
                <a:ea typeface="Cambria" panose="02040503050406030204" pitchFamily="18" charset="0"/>
              </a:rPr>
              <a:t>10.1 In all cases, if the defendant admits liability, the claimant will send to the defendant as soon as reasonably practicable a schedule of any past and future expenses and losses which he claims, even if the schedule is necessarily provisional. The schedule should contain as much detail as reasonably practicable and should identify those losses that are ongoing. If the schedule is likely to be updated before the case is concluded, it should say so. The claimant should keep the defendant informed as to the rate at which his financial loss is progressing throughout the entire Protocol period. </a:t>
            </a:r>
          </a:p>
          <a:p>
            <a:pPr defTabSz="457200">
              <a:spcBef>
                <a:spcPct val="20000"/>
              </a:spcBef>
              <a:spcAft>
                <a:spcPts val="600"/>
              </a:spcAft>
              <a:buClr>
                <a:schemeClr val="accent1">
                  <a:lumMod val="75000"/>
                </a:schemeClr>
              </a:buClr>
              <a:buSzPct val="145000"/>
            </a:pPr>
            <a:endParaRPr lang="en-GB" sz="1800" dirty="0">
              <a:solidFill>
                <a:schemeClr val="bg1"/>
              </a:solidFill>
              <a:latin typeface="Cambria" panose="02040503050406030204" pitchFamily="18" charset="0"/>
              <a:ea typeface="Cambria" panose="02040503050406030204" pitchFamily="18" charset="0"/>
            </a:endParaRPr>
          </a:p>
          <a:p>
            <a:pPr defTabSz="457200">
              <a:spcBef>
                <a:spcPct val="20000"/>
              </a:spcBef>
              <a:spcAft>
                <a:spcPts val="600"/>
              </a:spcAft>
              <a:buClr>
                <a:schemeClr val="accent1">
                  <a:lumMod val="75000"/>
                </a:schemeClr>
              </a:buClr>
              <a:buSzPct val="145000"/>
            </a:pPr>
            <a:r>
              <a:rPr lang="el-GR" sz="1800" dirty="0">
                <a:solidFill>
                  <a:schemeClr val="bg1"/>
                </a:solidFill>
                <a:latin typeface="Cambria" panose="02040503050406030204" pitchFamily="18" charset="0"/>
                <a:ea typeface="Cambria" panose="02040503050406030204" pitchFamily="18" charset="0"/>
              </a:rPr>
              <a:t>«Οι 2 πρόνοιες διαφέρουν  ουσιαστικά στο ότι το αγγλικό κείμενο προϋποθέτει την παραδοχή ευθύνης από τον εναγόμενο προκειμένου ο ενάγων να αποστείλει , αυτό που αναφέρεται ως  Schedule of </a:t>
            </a:r>
            <a:r>
              <a:rPr lang="el-GR" sz="1800" dirty="0" err="1">
                <a:solidFill>
                  <a:schemeClr val="bg1"/>
                </a:solidFill>
                <a:latin typeface="Cambria" panose="02040503050406030204" pitchFamily="18" charset="0"/>
                <a:ea typeface="Cambria" panose="02040503050406030204" pitchFamily="18" charset="0"/>
              </a:rPr>
              <a:t>loss</a:t>
            </a:r>
            <a:r>
              <a:rPr lang="el-GR" sz="1800" dirty="0">
                <a:solidFill>
                  <a:schemeClr val="bg1"/>
                </a:solidFill>
                <a:latin typeface="Cambria" panose="02040503050406030204" pitchFamily="18" charset="0"/>
                <a:ea typeface="Cambria" panose="02040503050406030204" pitchFamily="18" charset="0"/>
              </a:rPr>
              <a:t> (πίνακα αποζημιώσεων) με τις αναφορές»</a:t>
            </a:r>
          </a:p>
        </p:txBody>
      </p:sp>
    </p:spTree>
    <p:extLst>
      <p:ext uri="{BB962C8B-B14F-4D97-AF65-F5344CB8AC3E}">
        <p14:creationId xmlns:p14="http://schemas.microsoft.com/office/powerpoint/2010/main" val="2060514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CA554CF2-8CED-8FF1-2764-ADF6D1A971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651" y="175867"/>
            <a:ext cx="1712208" cy="1077201"/>
          </a:xfrm>
          <a:prstGeom prst="rect">
            <a:avLst/>
          </a:prstGeom>
        </p:spPr>
      </p:pic>
      <p:pic>
        <p:nvPicPr>
          <p:cNvPr id="8" name="Picture 7" descr="A picture containing building, outdoor&#10;&#10;Description automatically generated">
            <a:extLst>
              <a:ext uri="{FF2B5EF4-FFF2-40B4-BE49-F238E27FC236}">
                <a16:creationId xmlns:a16="http://schemas.microsoft.com/office/drawing/2014/main" id="{E207D06E-51BE-77BE-5B37-152A5825BBEB}"/>
              </a:ext>
            </a:extLst>
          </p:cNvPr>
          <p:cNvPicPr>
            <a:picLocks noChangeAspect="1"/>
          </p:cNvPicPr>
          <p:nvPr/>
        </p:nvPicPr>
        <p:blipFill rotWithShape="1">
          <a:blip r:embed="rId3">
            <a:extLst>
              <a:ext uri="{28A0092B-C50C-407E-A947-70E740481C1C}">
                <a14:useLocalDpi xmlns:a14="http://schemas.microsoft.com/office/drawing/2010/main" val="0"/>
              </a:ext>
            </a:extLst>
          </a:blip>
          <a:srcRect l="686" t="3981" r="591" b="43454"/>
          <a:stretch/>
        </p:blipFill>
        <p:spPr>
          <a:xfrm>
            <a:off x="4162569" y="1"/>
            <a:ext cx="8029433" cy="6413016"/>
          </a:xfrm>
          <a:prstGeom prst="rect">
            <a:avLst/>
          </a:prstGeom>
        </p:spPr>
      </p:pic>
      <p:sp>
        <p:nvSpPr>
          <p:cNvPr id="9" name="Rectangle 8">
            <a:extLst>
              <a:ext uri="{FF2B5EF4-FFF2-40B4-BE49-F238E27FC236}">
                <a16:creationId xmlns:a16="http://schemas.microsoft.com/office/drawing/2014/main" id="{C2F18C14-1995-D4F4-1BAB-E4764B76A49C}"/>
              </a:ext>
            </a:extLst>
          </p:cNvPr>
          <p:cNvSpPr/>
          <p:nvPr/>
        </p:nvSpPr>
        <p:spPr>
          <a:xfrm>
            <a:off x="4162569" y="0"/>
            <a:ext cx="8029431" cy="6413016"/>
          </a:xfrm>
          <a:prstGeom prst="rect">
            <a:avLst/>
          </a:prstGeom>
          <a:solidFill>
            <a:schemeClr val="accent1">
              <a:lumMod val="50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Google Shape;94;p13">
            <a:extLst>
              <a:ext uri="{FF2B5EF4-FFF2-40B4-BE49-F238E27FC236}">
                <a16:creationId xmlns:a16="http://schemas.microsoft.com/office/drawing/2014/main" id="{AB3B64AA-F8C4-8263-540F-1DC9AB687A0F}"/>
              </a:ext>
            </a:extLst>
          </p:cNvPr>
          <p:cNvSpPr txBox="1">
            <a:spLocks/>
          </p:cNvSpPr>
          <p:nvPr/>
        </p:nvSpPr>
        <p:spPr>
          <a:xfrm>
            <a:off x="4705351" y="522081"/>
            <a:ext cx="6899386" cy="5509038"/>
          </a:xfrm>
          <a:prstGeom prst="rect">
            <a:avLst/>
          </a:prstGeom>
        </p:spPr>
        <p:txBody>
          <a:bodyPr spcFirstLastPara="1"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457200">
              <a:spcBef>
                <a:spcPct val="20000"/>
              </a:spcBef>
              <a:spcAft>
                <a:spcPts val="600"/>
              </a:spcAft>
              <a:buClr>
                <a:schemeClr val="accent1">
                  <a:lumMod val="75000"/>
                </a:schemeClr>
              </a:buClr>
              <a:buSzPct val="145000"/>
              <a:buNone/>
            </a:pPr>
            <a:endParaRPr lang="el-GR" sz="2000" dirty="0">
              <a:solidFill>
                <a:srgbClr val="FFFFFF"/>
              </a:solidFill>
              <a:latin typeface="Cambria" panose="02040503050406030204" pitchFamily="18" charset="0"/>
              <a:ea typeface="Cambria" panose="02040503050406030204" pitchFamily="18" charset="0"/>
            </a:endParaRPr>
          </a:p>
          <a:p>
            <a:pPr marL="0" indent="0" algn="ctr" defTabSz="457200">
              <a:spcBef>
                <a:spcPct val="20000"/>
              </a:spcBef>
              <a:spcAft>
                <a:spcPts val="600"/>
              </a:spcAft>
              <a:buClr>
                <a:schemeClr val="accent1">
                  <a:lumMod val="75000"/>
                </a:schemeClr>
              </a:buClr>
              <a:buSzPct val="145000"/>
              <a:buNone/>
            </a:pPr>
            <a:endParaRPr lang="el-GR" sz="2000" dirty="0">
              <a:solidFill>
                <a:srgbClr val="FFFFFF"/>
              </a:solidFill>
              <a:latin typeface="Cambria" panose="02040503050406030204" pitchFamily="18" charset="0"/>
              <a:ea typeface="Cambria" panose="02040503050406030204" pitchFamily="18" charset="0"/>
            </a:endParaRPr>
          </a:p>
          <a:p>
            <a:pPr marL="0" indent="0" algn="ctr" defTabSz="457200">
              <a:spcBef>
                <a:spcPct val="20000"/>
              </a:spcBef>
              <a:spcAft>
                <a:spcPts val="600"/>
              </a:spcAft>
              <a:buClr>
                <a:schemeClr val="accent1">
                  <a:lumMod val="75000"/>
                </a:schemeClr>
              </a:buClr>
              <a:buSzPct val="145000"/>
              <a:buNone/>
            </a:pPr>
            <a:br>
              <a:rPr lang="el-GR" sz="2000" dirty="0">
                <a:solidFill>
                  <a:srgbClr val="FFFFFF"/>
                </a:solidFill>
                <a:latin typeface="Cambria" panose="02040503050406030204" pitchFamily="18" charset="0"/>
                <a:ea typeface="Cambria" panose="02040503050406030204" pitchFamily="18" charset="0"/>
              </a:rPr>
            </a:br>
            <a:br>
              <a:rPr lang="el-GR" sz="2000" dirty="0">
                <a:solidFill>
                  <a:srgbClr val="FFFFFF"/>
                </a:solidFill>
                <a:latin typeface="Cambria" panose="02040503050406030204" pitchFamily="18" charset="0"/>
                <a:ea typeface="Cambria" panose="02040503050406030204" pitchFamily="18" charset="0"/>
              </a:rPr>
            </a:br>
            <a:r>
              <a:rPr lang="el-GR" sz="2000" dirty="0">
                <a:solidFill>
                  <a:srgbClr val="FFFFFF"/>
                </a:solidFill>
                <a:latin typeface="Cambria" panose="02040503050406030204" pitchFamily="18" charset="0"/>
                <a:ea typeface="Cambria" panose="02040503050406030204" pitchFamily="18" charset="0"/>
              </a:rPr>
              <a:t>9. Πραγματογνώμονες</a:t>
            </a:r>
            <a:br>
              <a:rPr lang="el-GR" sz="2000" dirty="0">
                <a:solidFill>
                  <a:srgbClr val="FFFFFF"/>
                </a:solidFill>
                <a:latin typeface="Cambria" panose="02040503050406030204" pitchFamily="18" charset="0"/>
                <a:ea typeface="Cambria" panose="02040503050406030204" pitchFamily="18" charset="0"/>
              </a:rPr>
            </a:br>
            <a:r>
              <a:rPr lang="el-GR" sz="2000" dirty="0">
                <a:solidFill>
                  <a:srgbClr val="FFFFFF"/>
                </a:solidFill>
                <a:latin typeface="Cambria" panose="02040503050406030204" pitchFamily="18" charset="0"/>
                <a:ea typeface="Cambria" panose="02040503050406030204" pitchFamily="18" charset="0"/>
              </a:rPr>
              <a:t>άρθρο 3</a:t>
            </a:r>
            <a:br>
              <a:rPr lang="el-GR" sz="2000" dirty="0">
                <a:solidFill>
                  <a:srgbClr val="FFFFFF"/>
                </a:solidFill>
                <a:latin typeface="Cambria" panose="02040503050406030204" pitchFamily="18" charset="0"/>
                <a:ea typeface="Cambria" panose="02040503050406030204" pitchFamily="18" charset="0"/>
              </a:rPr>
            </a:br>
            <a:br>
              <a:rPr lang="el-GR" sz="2000" dirty="0">
                <a:solidFill>
                  <a:srgbClr val="FFFFFF"/>
                </a:solidFill>
                <a:latin typeface="Cambria" panose="02040503050406030204" pitchFamily="18" charset="0"/>
                <a:ea typeface="Cambria" panose="02040503050406030204" pitchFamily="18" charset="0"/>
              </a:rPr>
            </a:br>
            <a:br>
              <a:rPr lang="el-GR" sz="2000" dirty="0">
                <a:solidFill>
                  <a:srgbClr val="FFFFFF"/>
                </a:solidFill>
                <a:latin typeface="Cambria" panose="02040503050406030204" pitchFamily="18" charset="0"/>
                <a:ea typeface="Cambria" panose="02040503050406030204" pitchFamily="18" charset="0"/>
              </a:rPr>
            </a:br>
            <a:endParaRPr lang="el-GR" sz="2000" b="1"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95947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CA554CF2-8CED-8FF1-2764-ADF6D1A971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651" y="175867"/>
            <a:ext cx="1712208" cy="1077201"/>
          </a:xfrm>
          <a:prstGeom prst="rect">
            <a:avLst/>
          </a:prstGeom>
        </p:spPr>
      </p:pic>
      <p:pic>
        <p:nvPicPr>
          <p:cNvPr id="8" name="Picture 7" descr="A picture containing building, outdoor&#10;&#10;Description automatically generated">
            <a:extLst>
              <a:ext uri="{FF2B5EF4-FFF2-40B4-BE49-F238E27FC236}">
                <a16:creationId xmlns:a16="http://schemas.microsoft.com/office/drawing/2014/main" id="{E207D06E-51BE-77BE-5B37-152A5825BBEB}"/>
              </a:ext>
            </a:extLst>
          </p:cNvPr>
          <p:cNvPicPr>
            <a:picLocks noChangeAspect="1"/>
          </p:cNvPicPr>
          <p:nvPr/>
        </p:nvPicPr>
        <p:blipFill rotWithShape="1">
          <a:blip r:embed="rId3">
            <a:extLst>
              <a:ext uri="{28A0092B-C50C-407E-A947-70E740481C1C}">
                <a14:useLocalDpi xmlns:a14="http://schemas.microsoft.com/office/drawing/2010/main" val="0"/>
              </a:ext>
            </a:extLst>
          </a:blip>
          <a:srcRect l="686" t="3981" r="591" b="43454"/>
          <a:stretch/>
        </p:blipFill>
        <p:spPr>
          <a:xfrm>
            <a:off x="4162569" y="1"/>
            <a:ext cx="8029433" cy="6413016"/>
          </a:xfrm>
          <a:prstGeom prst="rect">
            <a:avLst/>
          </a:prstGeom>
        </p:spPr>
      </p:pic>
      <p:sp>
        <p:nvSpPr>
          <p:cNvPr id="9" name="Rectangle 8">
            <a:extLst>
              <a:ext uri="{FF2B5EF4-FFF2-40B4-BE49-F238E27FC236}">
                <a16:creationId xmlns:a16="http://schemas.microsoft.com/office/drawing/2014/main" id="{C2F18C14-1995-D4F4-1BAB-E4764B76A49C}"/>
              </a:ext>
            </a:extLst>
          </p:cNvPr>
          <p:cNvSpPr/>
          <p:nvPr/>
        </p:nvSpPr>
        <p:spPr>
          <a:xfrm>
            <a:off x="4162569" y="0"/>
            <a:ext cx="8029431" cy="6413016"/>
          </a:xfrm>
          <a:prstGeom prst="rect">
            <a:avLst/>
          </a:prstGeom>
          <a:solidFill>
            <a:schemeClr val="accent1">
              <a:lumMod val="50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Google Shape;130;p18">
            <a:extLst>
              <a:ext uri="{FF2B5EF4-FFF2-40B4-BE49-F238E27FC236}">
                <a16:creationId xmlns:a16="http://schemas.microsoft.com/office/drawing/2014/main" id="{14D4F396-45D0-CDDC-F5C3-6DB06A164383}"/>
              </a:ext>
            </a:extLst>
          </p:cNvPr>
          <p:cNvSpPr txBox="1">
            <a:spLocks/>
          </p:cNvSpPr>
          <p:nvPr/>
        </p:nvSpPr>
        <p:spPr>
          <a:xfrm>
            <a:off x="-1029422" y="2623621"/>
            <a:ext cx="6240463" cy="1158875"/>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l-GR" sz="3800" dirty="0">
                <a:solidFill>
                  <a:srgbClr val="1B75BB"/>
                </a:solidFill>
                <a:latin typeface="Cinzel" panose="020B0604020202020204" charset="0"/>
              </a:rPr>
              <a:t>ΣΚΟΠΟΣ </a:t>
            </a:r>
          </a:p>
          <a:p>
            <a:pPr algn="ctr">
              <a:spcBef>
                <a:spcPts val="0"/>
              </a:spcBef>
            </a:pPr>
            <a:r>
              <a:rPr lang="el-GR" sz="3800" dirty="0">
                <a:solidFill>
                  <a:srgbClr val="1B75BB"/>
                </a:solidFill>
                <a:latin typeface="Cinzel" panose="020B0604020202020204" charset="0"/>
              </a:rPr>
              <a:t>ΠΡΟΔΙΚΑΣΤΗΡΙΑΚΩΝ</a:t>
            </a:r>
          </a:p>
          <a:p>
            <a:pPr algn="ctr">
              <a:spcBef>
                <a:spcPts val="0"/>
              </a:spcBef>
            </a:pPr>
            <a:r>
              <a:rPr lang="el-GR" sz="3800" dirty="0">
                <a:solidFill>
                  <a:srgbClr val="1B75BB"/>
                </a:solidFill>
                <a:latin typeface="Cinzel" panose="020B0604020202020204" charset="0"/>
              </a:rPr>
              <a:t>ΠΡΩΤΟΚΟΛΛΩΝ</a:t>
            </a:r>
          </a:p>
        </p:txBody>
      </p:sp>
      <p:grpSp>
        <p:nvGrpSpPr>
          <p:cNvPr id="10" name="Google Shape;807;p48">
            <a:extLst>
              <a:ext uri="{FF2B5EF4-FFF2-40B4-BE49-F238E27FC236}">
                <a16:creationId xmlns:a16="http://schemas.microsoft.com/office/drawing/2014/main" id="{41A3A4BB-C8E8-9D4F-6E24-5B313A8275DC}"/>
              </a:ext>
            </a:extLst>
          </p:cNvPr>
          <p:cNvGrpSpPr/>
          <p:nvPr/>
        </p:nvGrpSpPr>
        <p:grpSpPr>
          <a:xfrm>
            <a:off x="5035286" y="1326580"/>
            <a:ext cx="1205798" cy="1223529"/>
            <a:chOff x="1894244" y="382043"/>
            <a:chExt cx="2153736" cy="2225722"/>
          </a:xfrm>
        </p:grpSpPr>
        <p:sp>
          <p:nvSpPr>
            <p:cNvPr id="11" name="Google Shape;808;p48">
              <a:extLst>
                <a:ext uri="{FF2B5EF4-FFF2-40B4-BE49-F238E27FC236}">
                  <a16:creationId xmlns:a16="http://schemas.microsoft.com/office/drawing/2014/main" id="{30EDEC56-9FA2-6B65-065B-F88C530A34AF}"/>
                </a:ext>
              </a:extLst>
            </p:cNvPr>
            <p:cNvSpPr/>
            <p:nvPr/>
          </p:nvSpPr>
          <p:spPr>
            <a:xfrm>
              <a:off x="1894244" y="757530"/>
              <a:ext cx="1851818" cy="1850235"/>
            </a:xfrm>
            <a:custGeom>
              <a:avLst/>
              <a:gdLst/>
              <a:ahLst/>
              <a:cxnLst/>
              <a:rect l="l" t="t" r="r" b="b"/>
              <a:pathLst>
                <a:path w="15119" h="15118" extrusionOk="0">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dk1"/>
                </a:solidFill>
              </a:endParaRPr>
            </a:p>
          </p:txBody>
        </p:sp>
        <p:sp>
          <p:nvSpPr>
            <p:cNvPr id="13" name="Google Shape;809;p48">
              <a:extLst>
                <a:ext uri="{FF2B5EF4-FFF2-40B4-BE49-F238E27FC236}">
                  <a16:creationId xmlns:a16="http://schemas.microsoft.com/office/drawing/2014/main" id="{5DF9ED2B-35A7-BB16-9632-7313EA59431F}"/>
                </a:ext>
              </a:extLst>
            </p:cNvPr>
            <p:cNvSpPr/>
            <p:nvPr/>
          </p:nvSpPr>
          <p:spPr>
            <a:xfrm>
              <a:off x="2633730" y="1508299"/>
              <a:ext cx="372844" cy="348696"/>
            </a:xfrm>
            <a:custGeom>
              <a:avLst/>
              <a:gdLst/>
              <a:ahLst/>
              <a:cxnLst/>
              <a:rect l="l" t="t" r="r" b="b"/>
              <a:pathLst>
                <a:path w="7303" h="7304" extrusionOk="0">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dk1"/>
                </a:solidFill>
              </a:endParaRPr>
            </a:p>
          </p:txBody>
        </p:sp>
        <p:sp>
          <p:nvSpPr>
            <p:cNvPr id="15" name="Google Shape;812;p48">
              <a:extLst>
                <a:ext uri="{FF2B5EF4-FFF2-40B4-BE49-F238E27FC236}">
                  <a16:creationId xmlns:a16="http://schemas.microsoft.com/office/drawing/2014/main" id="{474FF062-8529-02D8-272B-FF28C01CAE9B}"/>
                </a:ext>
              </a:extLst>
            </p:cNvPr>
            <p:cNvSpPr/>
            <p:nvPr/>
          </p:nvSpPr>
          <p:spPr>
            <a:xfrm>
              <a:off x="2820152" y="382043"/>
              <a:ext cx="1227828" cy="1300604"/>
            </a:xfrm>
            <a:custGeom>
              <a:avLst/>
              <a:gdLst/>
              <a:ahLst/>
              <a:cxnLst/>
              <a:rect l="l" t="t" r="r" b="b"/>
              <a:pathLst>
                <a:path w="10063" h="10234" extrusionOk="0">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dk1"/>
                </a:solidFill>
              </a:endParaRPr>
            </a:p>
          </p:txBody>
        </p:sp>
      </p:grpSp>
    </p:spTree>
    <p:extLst>
      <p:ext uri="{BB962C8B-B14F-4D97-AF65-F5344CB8AC3E}">
        <p14:creationId xmlns:p14="http://schemas.microsoft.com/office/powerpoint/2010/main" val="21071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CA554CF2-8CED-8FF1-2764-ADF6D1A971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651" y="175867"/>
            <a:ext cx="1712208" cy="1077201"/>
          </a:xfrm>
          <a:prstGeom prst="rect">
            <a:avLst/>
          </a:prstGeom>
        </p:spPr>
      </p:pic>
      <p:pic>
        <p:nvPicPr>
          <p:cNvPr id="8" name="Picture 7" descr="A picture containing building, outdoor&#10;&#10;Description automatically generated">
            <a:extLst>
              <a:ext uri="{FF2B5EF4-FFF2-40B4-BE49-F238E27FC236}">
                <a16:creationId xmlns:a16="http://schemas.microsoft.com/office/drawing/2014/main" id="{E207D06E-51BE-77BE-5B37-152A5825BBEB}"/>
              </a:ext>
            </a:extLst>
          </p:cNvPr>
          <p:cNvPicPr>
            <a:picLocks noChangeAspect="1"/>
          </p:cNvPicPr>
          <p:nvPr/>
        </p:nvPicPr>
        <p:blipFill rotWithShape="1">
          <a:blip r:embed="rId3">
            <a:extLst>
              <a:ext uri="{28A0092B-C50C-407E-A947-70E740481C1C}">
                <a14:useLocalDpi xmlns:a14="http://schemas.microsoft.com/office/drawing/2010/main" val="0"/>
              </a:ext>
            </a:extLst>
          </a:blip>
          <a:srcRect l="686" t="3981" r="591" b="43454"/>
          <a:stretch/>
        </p:blipFill>
        <p:spPr>
          <a:xfrm>
            <a:off x="4162569" y="1"/>
            <a:ext cx="8029433" cy="6413016"/>
          </a:xfrm>
          <a:prstGeom prst="rect">
            <a:avLst/>
          </a:prstGeom>
        </p:spPr>
      </p:pic>
      <p:sp>
        <p:nvSpPr>
          <p:cNvPr id="9" name="Rectangle 8">
            <a:extLst>
              <a:ext uri="{FF2B5EF4-FFF2-40B4-BE49-F238E27FC236}">
                <a16:creationId xmlns:a16="http://schemas.microsoft.com/office/drawing/2014/main" id="{C2F18C14-1995-D4F4-1BAB-E4764B76A49C}"/>
              </a:ext>
            </a:extLst>
          </p:cNvPr>
          <p:cNvSpPr/>
          <p:nvPr/>
        </p:nvSpPr>
        <p:spPr>
          <a:xfrm>
            <a:off x="4162569" y="0"/>
            <a:ext cx="8029431" cy="6413016"/>
          </a:xfrm>
          <a:prstGeom prst="rect">
            <a:avLst/>
          </a:prstGeom>
          <a:solidFill>
            <a:schemeClr val="accent1">
              <a:lumMod val="50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Google Shape;94;p13">
            <a:extLst>
              <a:ext uri="{FF2B5EF4-FFF2-40B4-BE49-F238E27FC236}">
                <a16:creationId xmlns:a16="http://schemas.microsoft.com/office/drawing/2014/main" id="{AB3B64AA-F8C4-8263-540F-1DC9AB687A0F}"/>
              </a:ext>
            </a:extLst>
          </p:cNvPr>
          <p:cNvSpPr txBox="1">
            <a:spLocks/>
          </p:cNvSpPr>
          <p:nvPr/>
        </p:nvSpPr>
        <p:spPr>
          <a:xfrm>
            <a:off x="4676775" y="522081"/>
            <a:ext cx="7105650" cy="5509038"/>
          </a:xfrm>
          <a:prstGeom prst="rect">
            <a:avLst/>
          </a:prstGeom>
        </p:spPr>
        <p:txBody>
          <a:bodyPr spcFirstLastPara="1"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457200">
              <a:spcBef>
                <a:spcPct val="20000"/>
              </a:spcBef>
              <a:spcAft>
                <a:spcPts val="600"/>
              </a:spcAft>
              <a:buClr>
                <a:schemeClr val="accent1">
                  <a:lumMod val="75000"/>
                </a:schemeClr>
              </a:buClr>
              <a:buSzPct val="145000"/>
            </a:pPr>
            <a:r>
              <a:rPr lang="el-GR" sz="1800" dirty="0">
                <a:solidFill>
                  <a:schemeClr val="bg1"/>
                </a:solidFill>
                <a:latin typeface="Cambria" panose="02040503050406030204" pitchFamily="18" charset="0"/>
                <a:ea typeface="Cambria" panose="02040503050406030204" pitchFamily="18" charset="0"/>
              </a:rPr>
              <a:t>3(1) H από κοινού επιλογή και πρόσβαση σε πραγματογνώμονες πρέπει να αποτελεί τον κανόνα για ιατρικά ή άλλα θέματα.  Απαιτητής ο οποίος έχει εξασφαλίσει ιατρική έκθεση άλλου πραγματογνώμονα οφείλει να την αποκαλύψει στον εναγόμενο, ο οποίος στην συνέχεια δύναται να υποβάλει ερωτήσεις ή/και να συμφωνήσει με αυτή</a:t>
            </a:r>
          </a:p>
          <a:p>
            <a:pPr defTabSz="457200">
              <a:spcBef>
                <a:spcPct val="20000"/>
              </a:spcBef>
              <a:spcAft>
                <a:spcPts val="600"/>
              </a:spcAft>
              <a:buClr>
                <a:schemeClr val="accent1">
                  <a:lumMod val="75000"/>
                </a:schemeClr>
              </a:buClr>
              <a:buSzPct val="145000"/>
            </a:pPr>
            <a:r>
              <a:rPr lang="en-GB" sz="1800" dirty="0">
                <a:solidFill>
                  <a:schemeClr val="bg1"/>
                </a:solidFill>
                <a:latin typeface="Cambria" panose="02040503050406030204" pitchFamily="18" charset="0"/>
                <a:ea typeface="Cambria" panose="02040503050406030204" pitchFamily="18" charset="0"/>
              </a:rPr>
              <a:t>7.2 Save for cases likely to be allocated to the multi-track, the Protocol encourages joint selection of, and access to, quantum experts, and, on occasion liability experts e.g., engineers. The expert report produced is not a joint report for the purposes of CPR Part 35. </a:t>
            </a:r>
          </a:p>
          <a:p>
            <a:pPr defTabSz="457200">
              <a:spcBef>
                <a:spcPct val="20000"/>
              </a:spcBef>
              <a:spcAft>
                <a:spcPts val="600"/>
              </a:spcAft>
              <a:buClr>
                <a:schemeClr val="accent1">
                  <a:lumMod val="75000"/>
                </a:schemeClr>
              </a:buClr>
              <a:buSzPct val="145000"/>
            </a:pPr>
            <a:r>
              <a:rPr lang="en-GB" sz="1800" dirty="0">
                <a:solidFill>
                  <a:schemeClr val="bg1"/>
                </a:solidFill>
                <a:latin typeface="Cambria" panose="02040503050406030204" pitchFamily="18" charset="0"/>
                <a:ea typeface="Cambria" panose="02040503050406030204" pitchFamily="18" charset="0"/>
              </a:rPr>
              <a:t>The Protocol promotes the practice of the claimant obtaining a medical report, disclosing it to the defendant who then asks questions and/or agrees it and does not obtain their own report. The Protocol provides for nomination of the expert by the claimant in personal injury claims</a:t>
            </a:r>
          </a:p>
          <a:p>
            <a:pPr defTabSz="457200">
              <a:spcBef>
                <a:spcPct val="20000"/>
              </a:spcBef>
              <a:spcAft>
                <a:spcPts val="600"/>
              </a:spcAft>
              <a:buClr>
                <a:schemeClr val="accent1">
                  <a:lumMod val="75000"/>
                </a:schemeClr>
              </a:buClr>
              <a:buSzPct val="145000"/>
            </a:pPr>
            <a:r>
              <a:rPr lang="el-GR" sz="1800" dirty="0">
                <a:solidFill>
                  <a:schemeClr val="bg1"/>
                </a:solidFill>
                <a:latin typeface="Cambria" panose="02040503050406030204" pitchFamily="18" charset="0"/>
                <a:ea typeface="Cambria" panose="02040503050406030204" pitchFamily="18" charset="0"/>
              </a:rPr>
              <a:t>«Το κυπριακό κείμενο αναφέρει ότι «πρέπει» να γίνεται κοινή επιλογή πραγματογνωμόνων ενώ στο αγγλικό αναφέρει ότι το Πρωτόκολλο «</a:t>
            </a:r>
            <a:r>
              <a:rPr lang="el-GR" sz="1800" dirty="0" err="1">
                <a:solidFill>
                  <a:schemeClr val="bg1"/>
                </a:solidFill>
                <a:latin typeface="Cambria" panose="02040503050406030204" pitchFamily="18" charset="0"/>
                <a:ea typeface="Cambria" panose="02040503050406030204" pitchFamily="18" charset="0"/>
              </a:rPr>
              <a:t>encourages</a:t>
            </a:r>
            <a:r>
              <a:rPr lang="el-GR" sz="1800" dirty="0">
                <a:solidFill>
                  <a:schemeClr val="bg1"/>
                </a:solidFill>
                <a:latin typeface="Cambria" panose="02040503050406030204" pitchFamily="18" charset="0"/>
                <a:ea typeface="Cambria" panose="02040503050406030204" pitchFamily="18" charset="0"/>
              </a:rPr>
              <a:t>» τα μέρη να πράξουν αυτό.</a:t>
            </a:r>
            <a:br>
              <a:rPr lang="el-GR" sz="1800" dirty="0">
                <a:solidFill>
                  <a:schemeClr val="bg1"/>
                </a:solidFill>
                <a:latin typeface="Cambria" panose="02040503050406030204" pitchFamily="18" charset="0"/>
                <a:ea typeface="Cambria" panose="02040503050406030204" pitchFamily="18" charset="0"/>
              </a:rPr>
            </a:br>
            <a:r>
              <a:rPr lang="el-GR" sz="1800" dirty="0">
                <a:solidFill>
                  <a:schemeClr val="bg1"/>
                </a:solidFill>
                <a:latin typeface="Cambria" panose="02040503050406030204" pitchFamily="18" charset="0"/>
                <a:ea typeface="Cambria" panose="02040503050406030204" pitchFamily="18" charset="0"/>
              </a:rPr>
              <a:t>Το αγγλικό κείμενο αναφέρει επιπρόσθετα ότι το Πρωτόκολλο προβλέπει ότι η επιλογή εμπειρογνώμονος για αξιώσεις σωματικής βλάβης πρέπει να γίνεται από τον ενάγοντα. Το κυπριακό κείμενο δεν απαιτεί κάτι τέτοιο.»</a:t>
            </a:r>
          </a:p>
        </p:txBody>
      </p:sp>
    </p:spTree>
    <p:extLst>
      <p:ext uri="{BB962C8B-B14F-4D97-AF65-F5344CB8AC3E}">
        <p14:creationId xmlns:p14="http://schemas.microsoft.com/office/powerpoint/2010/main" val="373660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CA554CF2-8CED-8FF1-2764-ADF6D1A971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651" y="175867"/>
            <a:ext cx="1712208" cy="1077201"/>
          </a:xfrm>
          <a:prstGeom prst="rect">
            <a:avLst/>
          </a:prstGeom>
        </p:spPr>
      </p:pic>
      <p:pic>
        <p:nvPicPr>
          <p:cNvPr id="8" name="Picture 7" descr="A picture containing building, outdoor&#10;&#10;Description automatically generated">
            <a:extLst>
              <a:ext uri="{FF2B5EF4-FFF2-40B4-BE49-F238E27FC236}">
                <a16:creationId xmlns:a16="http://schemas.microsoft.com/office/drawing/2014/main" id="{E207D06E-51BE-77BE-5B37-152A5825BBEB}"/>
              </a:ext>
            </a:extLst>
          </p:cNvPr>
          <p:cNvPicPr>
            <a:picLocks noChangeAspect="1"/>
          </p:cNvPicPr>
          <p:nvPr/>
        </p:nvPicPr>
        <p:blipFill rotWithShape="1">
          <a:blip r:embed="rId3">
            <a:extLst>
              <a:ext uri="{28A0092B-C50C-407E-A947-70E740481C1C}">
                <a14:useLocalDpi xmlns:a14="http://schemas.microsoft.com/office/drawing/2010/main" val="0"/>
              </a:ext>
            </a:extLst>
          </a:blip>
          <a:srcRect l="686" t="3981" r="591" b="43454"/>
          <a:stretch/>
        </p:blipFill>
        <p:spPr>
          <a:xfrm>
            <a:off x="4162569" y="1"/>
            <a:ext cx="8029433" cy="6413016"/>
          </a:xfrm>
          <a:prstGeom prst="rect">
            <a:avLst/>
          </a:prstGeom>
        </p:spPr>
      </p:pic>
      <p:sp>
        <p:nvSpPr>
          <p:cNvPr id="9" name="Rectangle 8">
            <a:extLst>
              <a:ext uri="{FF2B5EF4-FFF2-40B4-BE49-F238E27FC236}">
                <a16:creationId xmlns:a16="http://schemas.microsoft.com/office/drawing/2014/main" id="{C2F18C14-1995-D4F4-1BAB-E4764B76A49C}"/>
              </a:ext>
            </a:extLst>
          </p:cNvPr>
          <p:cNvSpPr/>
          <p:nvPr/>
        </p:nvSpPr>
        <p:spPr>
          <a:xfrm>
            <a:off x="4162569" y="0"/>
            <a:ext cx="8029431" cy="6413016"/>
          </a:xfrm>
          <a:prstGeom prst="rect">
            <a:avLst/>
          </a:prstGeom>
          <a:solidFill>
            <a:schemeClr val="accent1">
              <a:lumMod val="50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Google Shape;130;p18">
            <a:extLst>
              <a:ext uri="{FF2B5EF4-FFF2-40B4-BE49-F238E27FC236}">
                <a16:creationId xmlns:a16="http://schemas.microsoft.com/office/drawing/2014/main" id="{14D4F396-45D0-CDDC-F5C3-6DB06A164383}"/>
              </a:ext>
            </a:extLst>
          </p:cNvPr>
          <p:cNvSpPr txBox="1">
            <a:spLocks/>
          </p:cNvSpPr>
          <p:nvPr/>
        </p:nvSpPr>
        <p:spPr>
          <a:xfrm>
            <a:off x="-315" y="2550109"/>
            <a:ext cx="4010747" cy="1158875"/>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l-GR" sz="3200" dirty="0">
                <a:solidFill>
                  <a:srgbClr val="1B75BB"/>
                </a:solidFill>
                <a:latin typeface="Cinzel" panose="020B0604020202020204" charset="0"/>
              </a:rPr>
              <a:t>ΠΡΟΤΑΣΗ ΠΡΟΣ ΠΡΟΒΛΗΜΑΤΙΣΜΟ</a:t>
            </a:r>
          </a:p>
        </p:txBody>
      </p:sp>
      <p:sp>
        <p:nvSpPr>
          <p:cNvPr id="14" name="Google Shape;94;p13">
            <a:extLst>
              <a:ext uri="{FF2B5EF4-FFF2-40B4-BE49-F238E27FC236}">
                <a16:creationId xmlns:a16="http://schemas.microsoft.com/office/drawing/2014/main" id="{28C10155-8523-981A-0120-3DE03FEA587F}"/>
              </a:ext>
            </a:extLst>
          </p:cNvPr>
          <p:cNvSpPr txBox="1">
            <a:spLocks/>
          </p:cNvSpPr>
          <p:nvPr/>
        </p:nvSpPr>
        <p:spPr>
          <a:xfrm>
            <a:off x="4814028" y="788781"/>
            <a:ext cx="6854905" cy="5509038"/>
          </a:xfrm>
          <a:prstGeom prst="rect">
            <a:avLst/>
          </a:prstGeom>
        </p:spPr>
        <p:txBody>
          <a:bodyPr spcFirstLastPara="1"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9700" indent="0" algn="ctr">
              <a:buNone/>
            </a:pPr>
            <a:endParaRPr lang="el-GR" sz="2000" dirty="0">
              <a:solidFill>
                <a:schemeClr val="bg1"/>
              </a:solidFill>
              <a:latin typeface="Cambria" panose="02040503050406030204" pitchFamily="18" charset="0"/>
              <a:ea typeface="Cambria" panose="02040503050406030204" pitchFamily="18" charset="0"/>
            </a:endParaRPr>
          </a:p>
          <a:p>
            <a:pPr marL="139700" indent="0" algn="ctr">
              <a:buNone/>
            </a:pPr>
            <a:r>
              <a:rPr lang="el-GR" sz="2000" dirty="0" err="1">
                <a:solidFill>
                  <a:schemeClr val="bg1"/>
                </a:solidFill>
                <a:latin typeface="Cambria" panose="02040503050406030204" pitchFamily="18" charset="0"/>
                <a:ea typeface="Cambria" panose="02040503050406030204" pitchFamily="18" charset="0"/>
              </a:rPr>
              <a:t>Aν</a:t>
            </a:r>
            <a:r>
              <a:rPr lang="el-GR" sz="2000" dirty="0">
                <a:solidFill>
                  <a:schemeClr val="bg1"/>
                </a:solidFill>
                <a:latin typeface="Cambria" panose="02040503050406030204" pitchFamily="18" charset="0"/>
                <a:ea typeface="Cambria" panose="02040503050406030204" pitchFamily="18" charset="0"/>
              </a:rPr>
              <a:t> και υπάρχει πρόνοια για την επιδίκαση εξόδων  στο </a:t>
            </a:r>
            <a:r>
              <a:rPr lang="el-GR" sz="2000" dirty="0" err="1">
                <a:solidFill>
                  <a:schemeClr val="bg1"/>
                </a:solidFill>
                <a:latin typeface="Cambria" panose="02040503050406030204" pitchFamily="18" charset="0"/>
                <a:ea typeface="Cambria" panose="02040503050406030204" pitchFamily="18" charset="0"/>
              </a:rPr>
              <a:t>προδικαστηριακό</a:t>
            </a:r>
            <a:r>
              <a:rPr lang="el-GR" sz="2000" dirty="0">
                <a:solidFill>
                  <a:schemeClr val="bg1"/>
                </a:solidFill>
                <a:latin typeface="Cambria" panose="02040503050406030204" pitchFamily="18" charset="0"/>
                <a:ea typeface="Cambria" panose="02040503050406030204" pitchFamily="18" charset="0"/>
              </a:rPr>
              <a:t> στάδιο ( βλ. Μέρος 39  ΕΞΟΔΑ – 39.2.4 (ΙΙΙ) και  (IV) ) σύμφωνα με την </a:t>
            </a:r>
            <a:r>
              <a:rPr lang="el-GR" sz="2000" dirty="0" err="1">
                <a:solidFill>
                  <a:schemeClr val="bg1"/>
                </a:solidFill>
                <a:latin typeface="Cambria" panose="02040503050406030204" pitchFamily="18" charset="0"/>
                <a:ea typeface="Cambria" panose="02040503050406030204" pitchFamily="18" charset="0"/>
              </a:rPr>
              <a:t>υποπαράγραφο</a:t>
            </a:r>
            <a:r>
              <a:rPr lang="el-GR" sz="2000" dirty="0">
                <a:solidFill>
                  <a:schemeClr val="bg1"/>
                </a:solidFill>
                <a:latin typeface="Cambria" panose="02040503050406030204" pitchFamily="18" charset="0"/>
                <a:ea typeface="Cambria" panose="02040503050406030204" pitchFamily="18" charset="0"/>
              </a:rPr>
              <a:t> (5)  επαφίεται στην διακριτική ευχέρεια του δικαστηρίου να εκδώσει τέτοια διαταγή αναλογιζόμενο την συνολική συμπεριφορά των διαδίκων .  </a:t>
            </a:r>
          </a:p>
          <a:p>
            <a:pPr marL="139700" indent="0" algn="ctr">
              <a:buNone/>
            </a:pPr>
            <a:r>
              <a:rPr lang="el-GR" sz="2000" dirty="0">
                <a:solidFill>
                  <a:schemeClr val="bg1"/>
                </a:solidFill>
                <a:latin typeface="Cambria" panose="02040503050406030204" pitchFamily="18" charset="0"/>
                <a:ea typeface="Cambria" panose="02040503050406030204" pitchFamily="18" charset="0"/>
              </a:rPr>
              <a:t>Άπτεται λοιπόν στην ευχέρεια του Δικαστηρίου να αποφασίσει αυτό, με φάρο την ικανοποίηση της αναλογικότητας</a:t>
            </a:r>
          </a:p>
          <a:p>
            <a:pPr marL="139700" indent="0" algn="ctr">
              <a:buNone/>
            </a:pPr>
            <a:endParaRPr lang="el-GR" sz="2000" dirty="0">
              <a:solidFill>
                <a:schemeClr val="bg1"/>
              </a:solidFill>
              <a:latin typeface="Cambria" panose="02040503050406030204" pitchFamily="18" charset="0"/>
              <a:ea typeface="Cambria" panose="02040503050406030204" pitchFamily="18" charset="0"/>
            </a:endParaRPr>
          </a:p>
        </p:txBody>
      </p:sp>
      <p:sp>
        <p:nvSpPr>
          <p:cNvPr id="2" name="Rectangle 1">
            <a:extLst>
              <a:ext uri="{FF2B5EF4-FFF2-40B4-BE49-F238E27FC236}">
                <a16:creationId xmlns:a16="http://schemas.microsoft.com/office/drawing/2014/main" id="{68D12333-35E6-D6A6-03E2-50DFB4DB0E61}"/>
              </a:ext>
            </a:extLst>
          </p:cNvPr>
          <p:cNvSpPr/>
          <p:nvPr/>
        </p:nvSpPr>
        <p:spPr>
          <a:xfrm>
            <a:off x="4501705" y="1532521"/>
            <a:ext cx="7479549" cy="4352925"/>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D951D7C4-BC8B-74DB-F8AB-5CF005567CC0}"/>
              </a:ext>
            </a:extLst>
          </p:cNvPr>
          <p:cNvSpPr/>
          <p:nvPr/>
        </p:nvSpPr>
        <p:spPr>
          <a:xfrm>
            <a:off x="4617814" y="1671584"/>
            <a:ext cx="7247329" cy="4093847"/>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0515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CA554CF2-8CED-8FF1-2764-ADF6D1A971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651" y="175867"/>
            <a:ext cx="1712208" cy="1077201"/>
          </a:xfrm>
          <a:prstGeom prst="rect">
            <a:avLst/>
          </a:prstGeom>
        </p:spPr>
      </p:pic>
      <p:pic>
        <p:nvPicPr>
          <p:cNvPr id="8" name="Picture 7" descr="A picture containing building, outdoor&#10;&#10;Description automatically generated">
            <a:extLst>
              <a:ext uri="{FF2B5EF4-FFF2-40B4-BE49-F238E27FC236}">
                <a16:creationId xmlns:a16="http://schemas.microsoft.com/office/drawing/2014/main" id="{E207D06E-51BE-77BE-5B37-152A5825BBEB}"/>
              </a:ext>
            </a:extLst>
          </p:cNvPr>
          <p:cNvPicPr>
            <a:picLocks noChangeAspect="1"/>
          </p:cNvPicPr>
          <p:nvPr/>
        </p:nvPicPr>
        <p:blipFill rotWithShape="1">
          <a:blip r:embed="rId3">
            <a:extLst>
              <a:ext uri="{28A0092B-C50C-407E-A947-70E740481C1C}">
                <a14:useLocalDpi xmlns:a14="http://schemas.microsoft.com/office/drawing/2010/main" val="0"/>
              </a:ext>
            </a:extLst>
          </a:blip>
          <a:srcRect l="686" t="3981" r="591" b="43454"/>
          <a:stretch/>
        </p:blipFill>
        <p:spPr>
          <a:xfrm>
            <a:off x="4162569" y="1"/>
            <a:ext cx="8029433" cy="6413016"/>
          </a:xfrm>
          <a:prstGeom prst="rect">
            <a:avLst/>
          </a:prstGeom>
        </p:spPr>
      </p:pic>
      <p:sp>
        <p:nvSpPr>
          <p:cNvPr id="9" name="Rectangle 8">
            <a:extLst>
              <a:ext uri="{FF2B5EF4-FFF2-40B4-BE49-F238E27FC236}">
                <a16:creationId xmlns:a16="http://schemas.microsoft.com/office/drawing/2014/main" id="{C2F18C14-1995-D4F4-1BAB-E4764B76A49C}"/>
              </a:ext>
            </a:extLst>
          </p:cNvPr>
          <p:cNvSpPr/>
          <p:nvPr/>
        </p:nvSpPr>
        <p:spPr>
          <a:xfrm>
            <a:off x="4162569" y="0"/>
            <a:ext cx="8029431" cy="6413016"/>
          </a:xfrm>
          <a:prstGeom prst="rect">
            <a:avLst/>
          </a:prstGeom>
          <a:solidFill>
            <a:schemeClr val="accent1">
              <a:lumMod val="50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Google Shape;94;p13">
            <a:extLst>
              <a:ext uri="{FF2B5EF4-FFF2-40B4-BE49-F238E27FC236}">
                <a16:creationId xmlns:a16="http://schemas.microsoft.com/office/drawing/2014/main" id="{AB3B64AA-F8C4-8263-540F-1DC9AB687A0F}"/>
              </a:ext>
            </a:extLst>
          </p:cNvPr>
          <p:cNvSpPr txBox="1">
            <a:spLocks/>
          </p:cNvSpPr>
          <p:nvPr/>
        </p:nvSpPr>
        <p:spPr>
          <a:xfrm>
            <a:off x="4749831" y="522081"/>
            <a:ext cx="6854905" cy="5509038"/>
          </a:xfrm>
          <a:prstGeom prst="rect">
            <a:avLst/>
          </a:prstGeom>
        </p:spPr>
        <p:txBody>
          <a:bodyPr spcFirstLastPara="1"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457200">
              <a:spcBef>
                <a:spcPct val="20000"/>
              </a:spcBef>
              <a:spcAft>
                <a:spcPts val="600"/>
              </a:spcAft>
              <a:buClr>
                <a:schemeClr val="accent1">
                  <a:lumMod val="75000"/>
                </a:schemeClr>
              </a:buClr>
              <a:buSzPct val="145000"/>
              <a:buNone/>
            </a:pPr>
            <a:r>
              <a:rPr lang="en-GB" sz="4000" dirty="0">
                <a:solidFill>
                  <a:schemeClr val="bg1"/>
                </a:solidFill>
                <a:latin typeface="Cambria" panose="02040503050406030204" pitchFamily="18" charset="0"/>
                <a:ea typeface="Cambria" panose="02040503050406030204" pitchFamily="18" charset="0"/>
              </a:rPr>
              <a:t>Any questions?</a:t>
            </a:r>
          </a:p>
          <a:p>
            <a:pPr marL="0" indent="0" algn="ctr" defTabSz="457200">
              <a:spcBef>
                <a:spcPct val="20000"/>
              </a:spcBef>
              <a:spcAft>
                <a:spcPts val="600"/>
              </a:spcAft>
              <a:buClr>
                <a:schemeClr val="accent1">
                  <a:lumMod val="75000"/>
                </a:schemeClr>
              </a:buClr>
              <a:buSzPct val="145000"/>
              <a:buNone/>
            </a:pPr>
            <a:br>
              <a:rPr lang="el-GR" sz="1800" dirty="0">
                <a:solidFill>
                  <a:schemeClr val="bg1"/>
                </a:solidFill>
                <a:latin typeface="Cambria" panose="02040503050406030204" pitchFamily="18" charset="0"/>
                <a:ea typeface="Cambria" panose="02040503050406030204" pitchFamily="18" charset="0"/>
              </a:rPr>
            </a:br>
            <a:r>
              <a:rPr lang="en-GB" sz="2000" dirty="0">
                <a:solidFill>
                  <a:schemeClr val="bg1"/>
                </a:solidFill>
                <a:latin typeface="Cambria" panose="02040503050406030204" pitchFamily="18" charset="0"/>
                <a:ea typeface="Cambria" panose="02040503050406030204" pitchFamily="18" charset="0"/>
              </a:rPr>
              <a:t>You can find me at michael.philippou@hphlaw.eu</a:t>
            </a:r>
            <a:endParaRPr lang="en-GB" sz="1800" dirty="0">
              <a:solidFill>
                <a:schemeClr val="bg1"/>
              </a:solidFill>
              <a:latin typeface="Cambria" panose="02040503050406030204" pitchFamily="18" charset="0"/>
              <a:ea typeface="Cambria" panose="02040503050406030204" pitchFamily="18" charset="0"/>
            </a:endParaRPr>
          </a:p>
        </p:txBody>
      </p:sp>
      <p:sp>
        <p:nvSpPr>
          <p:cNvPr id="2" name="Google Shape;130;p18">
            <a:extLst>
              <a:ext uri="{FF2B5EF4-FFF2-40B4-BE49-F238E27FC236}">
                <a16:creationId xmlns:a16="http://schemas.microsoft.com/office/drawing/2014/main" id="{93836F97-F2AC-E1C5-6085-EFC14B72892A}"/>
              </a:ext>
            </a:extLst>
          </p:cNvPr>
          <p:cNvSpPr txBox="1">
            <a:spLocks/>
          </p:cNvSpPr>
          <p:nvPr/>
        </p:nvSpPr>
        <p:spPr>
          <a:xfrm>
            <a:off x="169442" y="2937416"/>
            <a:ext cx="3823686" cy="767809"/>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sz="4000" dirty="0">
                <a:solidFill>
                  <a:srgbClr val="1B75BB"/>
                </a:solidFill>
                <a:latin typeface="Cinzel" panose="020B0604020202020204" charset="0"/>
              </a:rPr>
              <a:t>Thanks!</a:t>
            </a:r>
            <a:endParaRPr lang="el-GR" sz="4000" dirty="0">
              <a:solidFill>
                <a:srgbClr val="1B75BB"/>
              </a:solidFill>
              <a:latin typeface="Cinzel" panose="020B0604020202020204" charset="0"/>
            </a:endParaRPr>
          </a:p>
        </p:txBody>
      </p:sp>
    </p:spTree>
    <p:extLst>
      <p:ext uri="{BB962C8B-B14F-4D97-AF65-F5344CB8AC3E}">
        <p14:creationId xmlns:p14="http://schemas.microsoft.com/office/powerpoint/2010/main" val="2830588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0BBA58E-09F0-9F77-6A87-97CA2DDB5F6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7" name="Picture 6" descr="Logo&#10;&#10;Description automatically generated">
            <a:extLst>
              <a:ext uri="{FF2B5EF4-FFF2-40B4-BE49-F238E27FC236}">
                <a16:creationId xmlns:a16="http://schemas.microsoft.com/office/drawing/2014/main" id="{F28AB26F-2B29-B181-8341-85DFA85060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565" y="2191459"/>
            <a:ext cx="4005363" cy="2519891"/>
          </a:xfrm>
          <a:prstGeom prst="rect">
            <a:avLst/>
          </a:prstGeom>
        </p:spPr>
      </p:pic>
      <p:sp>
        <p:nvSpPr>
          <p:cNvPr id="9" name="Google Shape;88;p12">
            <a:extLst>
              <a:ext uri="{FF2B5EF4-FFF2-40B4-BE49-F238E27FC236}">
                <a16:creationId xmlns:a16="http://schemas.microsoft.com/office/drawing/2014/main" id="{4C84D99D-8F34-552F-4EC8-8399A3285D1A}"/>
              </a:ext>
            </a:extLst>
          </p:cNvPr>
          <p:cNvSpPr txBox="1">
            <a:spLocks noGrp="1"/>
          </p:cNvSpPr>
          <p:nvPr>
            <p:ph type="ctrTitle" idx="4294967295"/>
          </p:nvPr>
        </p:nvSpPr>
        <p:spPr>
          <a:xfrm>
            <a:off x="5363570" y="2333766"/>
            <a:ext cx="6346210" cy="358602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sz="3200" dirty="0">
                <a:solidFill>
                  <a:schemeClr val="bg1"/>
                </a:solidFill>
                <a:latin typeface="Cinzel" panose="020B0604020202020204" charset="0"/>
                <a:ea typeface="Cambria" panose="02040503050406030204" pitchFamily="18" charset="0"/>
              </a:rPr>
              <a:t>Μη Συμμόρφωση με το Πρωτόκολλο</a:t>
            </a:r>
            <a:br>
              <a:rPr lang="el-GR" sz="3200" dirty="0">
                <a:solidFill>
                  <a:schemeClr val="bg1"/>
                </a:solidFill>
                <a:latin typeface="Cinzel" panose="020B0604020202020204" charset="0"/>
                <a:ea typeface="Cambria" panose="02040503050406030204" pitchFamily="18" charset="0"/>
              </a:rPr>
            </a:br>
            <a:br>
              <a:rPr lang="el-GR" sz="3200" dirty="0">
                <a:solidFill>
                  <a:schemeClr val="bg1"/>
                </a:solidFill>
                <a:latin typeface="Cinzel" panose="020B0604020202020204" charset="0"/>
                <a:ea typeface="Cambria" panose="02040503050406030204" pitchFamily="18" charset="0"/>
              </a:rPr>
            </a:br>
            <a:br>
              <a:rPr lang="el-GR" sz="3200" dirty="0">
                <a:solidFill>
                  <a:schemeClr val="bg1"/>
                </a:solidFill>
                <a:latin typeface="Cinzel" panose="020B0604020202020204" charset="0"/>
                <a:ea typeface="Cambria" panose="02040503050406030204" pitchFamily="18" charset="0"/>
              </a:rPr>
            </a:br>
            <a:r>
              <a:rPr lang="el-GR" sz="3200" dirty="0">
                <a:solidFill>
                  <a:schemeClr val="bg1"/>
                </a:solidFill>
                <a:latin typeface="Cinzel" panose="020B0604020202020204" charset="0"/>
                <a:ea typeface="Cambria" panose="02040503050406030204" pitchFamily="18" charset="0"/>
              </a:rPr>
              <a:t>Αυγερινός </a:t>
            </a:r>
            <a:r>
              <a:rPr lang="el-GR" sz="3200" dirty="0" err="1">
                <a:solidFill>
                  <a:schemeClr val="bg1"/>
                </a:solidFill>
                <a:latin typeface="Cinzel" panose="020B0604020202020204" charset="0"/>
                <a:ea typeface="Cambria" panose="02040503050406030204" pitchFamily="18" charset="0"/>
              </a:rPr>
              <a:t>Χαρτσιώτης</a:t>
            </a:r>
            <a:endParaRPr lang="el-GR" sz="3200" dirty="0">
              <a:solidFill>
                <a:schemeClr val="bg1"/>
              </a:solidFill>
              <a:latin typeface="Cinzel" panose="020B0604020202020204" charset="0"/>
              <a:ea typeface="Cambria" panose="02040503050406030204" pitchFamily="18" charset="0"/>
            </a:endParaRPr>
          </a:p>
        </p:txBody>
      </p:sp>
    </p:spTree>
    <p:extLst>
      <p:ext uri="{BB962C8B-B14F-4D97-AF65-F5344CB8AC3E}">
        <p14:creationId xmlns:p14="http://schemas.microsoft.com/office/powerpoint/2010/main" val="3241833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CA554CF2-8CED-8FF1-2764-ADF6D1A971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651" y="175867"/>
            <a:ext cx="1712208" cy="1077201"/>
          </a:xfrm>
          <a:prstGeom prst="rect">
            <a:avLst/>
          </a:prstGeom>
        </p:spPr>
      </p:pic>
      <p:pic>
        <p:nvPicPr>
          <p:cNvPr id="8" name="Picture 7" descr="A picture containing building, outdoor&#10;&#10;Description automatically generated">
            <a:extLst>
              <a:ext uri="{FF2B5EF4-FFF2-40B4-BE49-F238E27FC236}">
                <a16:creationId xmlns:a16="http://schemas.microsoft.com/office/drawing/2014/main" id="{E207D06E-51BE-77BE-5B37-152A5825BBEB}"/>
              </a:ext>
            </a:extLst>
          </p:cNvPr>
          <p:cNvPicPr>
            <a:picLocks noChangeAspect="1"/>
          </p:cNvPicPr>
          <p:nvPr/>
        </p:nvPicPr>
        <p:blipFill rotWithShape="1">
          <a:blip r:embed="rId3">
            <a:extLst>
              <a:ext uri="{28A0092B-C50C-407E-A947-70E740481C1C}">
                <a14:useLocalDpi xmlns:a14="http://schemas.microsoft.com/office/drawing/2010/main" val="0"/>
              </a:ext>
            </a:extLst>
          </a:blip>
          <a:srcRect l="686" t="3981" r="591" b="43454"/>
          <a:stretch/>
        </p:blipFill>
        <p:spPr>
          <a:xfrm>
            <a:off x="4162569" y="1"/>
            <a:ext cx="8029433" cy="6413016"/>
          </a:xfrm>
          <a:prstGeom prst="rect">
            <a:avLst/>
          </a:prstGeom>
        </p:spPr>
      </p:pic>
      <p:sp>
        <p:nvSpPr>
          <p:cNvPr id="9" name="Rectangle 8">
            <a:extLst>
              <a:ext uri="{FF2B5EF4-FFF2-40B4-BE49-F238E27FC236}">
                <a16:creationId xmlns:a16="http://schemas.microsoft.com/office/drawing/2014/main" id="{C2F18C14-1995-D4F4-1BAB-E4764B76A49C}"/>
              </a:ext>
            </a:extLst>
          </p:cNvPr>
          <p:cNvSpPr/>
          <p:nvPr/>
        </p:nvSpPr>
        <p:spPr>
          <a:xfrm>
            <a:off x="4162569" y="0"/>
            <a:ext cx="8029431" cy="6413016"/>
          </a:xfrm>
          <a:prstGeom prst="rect">
            <a:avLst/>
          </a:prstGeom>
          <a:solidFill>
            <a:schemeClr val="accent1">
              <a:lumMod val="50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Google Shape;130;p18">
            <a:extLst>
              <a:ext uri="{FF2B5EF4-FFF2-40B4-BE49-F238E27FC236}">
                <a16:creationId xmlns:a16="http://schemas.microsoft.com/office/drawing/2014/main" id="{14D4F396-45D0-CDDC-F5C3-6DB06A164383}"/>
              </a:ext>
            </a:extLst>
          </p:cNvPr>
          <p:cNvSpPr txBox="1">
            <a:spLocks/>
          </p:cNvSpPr>
          <p:nvPr/>
        </p:nvSpPr>
        <p:spPr>
          <a:xfrm>
            <a:off x="-428914" y="2849562"/>
            <a:ext cx="5020397" cy="1158875"/>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l-GR" sz="4800" dirty="0">
                <a:solidFill>
                  <a:srgbClr val="1B75BB"/>
                </a:solidFill>
                <a:latin typeface="Cinzel" panose="020B0604020202020204" charset="0"/>
              </a:rPr>
              <a:t>Πρωταρχικός σκοπός</a:t>
            </a:r>
            <a:endParaRPr lang="el-GR" sz="5400" dirty="0">
              <a:solidFill>
                <a:srgbClr val="1B75BB"/>
              </a:solidFill>
              <a:latin typeface="Cinzel" panose="020B0604020202020204" charset="0"/>
            </a:endParaRPr>
          </a:p>
        </p:txBody>
      </p:sp>
      <p:sp>
        <p:nvSpPr>
          <p:cNvPr id="24" name="Google Shape;94;p13">
            <a:extLst>
              <a:ext uri="{FF2B5EF4-FFF2-40B4-BE49-F238E27FC236}">
                <a16:creationId xmlns:a16="http://schemas.microsoft.com/office/drawing/2014/main" id="{AB3B64AA-F8C4-8263-540F-1DC9AB687A0F}"/>
              </a:ext>
            </a:extLst>
          </p:cNvPr>
          <p:cNvSpPr txBox="1">
            <a:spLocks/>
          </p:cNvSpPr>
          <p:nvPr/>
        </p:nvSpPr>
        <p:spPr>
          <a:xfrm>
            <a:off x="4814028" y="674481"/>
            <a:ext cx="6854905" cy="5509038"/>
          </a:xfrm>
          <a:prstGeom prst="rect">
            <a:avLst/>
          </a:prstGeom>
        </p:spPr>
        <p:txBody>
          <a:bodyPr spcFirstLastPara="1"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spcBef>
                <a:spcPct val="20000"/>
              </a:spcBef>
              <a:spcAft>
                <a:spcPts val="600"/>
              </a:spcAft>
              <a:buClr>
                <a:schemeClr val="accent1">
                  <a:lumMod val="75000"/>
                </a:schemeClr>
              </a:buClr>
              <a:buSzPct val="145000"/>
              <a:buNone/>
            </a:pPr>
            <a:r>
              <a:rPr lang="el-GR" sz="1400" dirty="0">
                <a:solidFill>
                  <a:schemeClr val="bg1"/>
                </a:solidFill>
                <a:latin typeface="Cambria" panose="02040503050406030204" pitchFamily="18" charset="0"/>
                <a:ea typeface="Cambria" panose="02040503050406030204" pitchFamily="18" charset="0"/>
              </a:rPr>
              <a:t>«[…] είναι η παροχή στο δικαστήριο δυνατότητας χειρισμού υποθέσεων κατά τρόπο δίκαιο και με αναλογικό κόστος.» </a:t>
            </a:r>
          </a:p>
          <a:p>
            <a:pPr marL="0" indent="0" defTabSz="457200">
              <a:spcBef>
                <a:spcPct val="20000"/>
              </a:spcBef>
              <a:spcAft>
                <a:spcPts val="600"/>
              </a:spcAft>
              <a:buClr>
                <a:schemeClr val="accent1">
                  <a:lumMod val="75000"/>
                </a:schemeClr>
              </a:buClr>
              <a:buSzPct val="145000"/>
              <a:buNone/>
            </a:pPr>
            <a:r>
              <a:rPr lang="el-GR" sz="1400" dirty="0">
                <a:solidFill>
                  <a:schemeClr val="bg1"/>
                </a:solidFill>
                <a:latin typeface="Cambria" panose="02040503050406030204" pitchFamily="18" charset="0"/>
                <a:ea typeface="Cambria" panose="02040503050406030204" pitchFamily="18" charset="0"/>
              </a:rPr>
              <a:t>Μέρος 1.2(1)</a:t>
            </a:r>
          </a:p>
          <a:p>
            <a:pPr marL="0" indent="0" defTabSz="457200">
              <a:spcBef>
                <a:spcPct val="20000"/>
              </a:spcBef>
              <a:spcAft>
                <a:spcPts val="600"/>
              </a:spcAft>
              <a:buClr>
                <a:schemeClr val="accent1">
                  <a:lumMod val="75000"/>
                </a:schemeClr>
              </a:buClr>
              <a:buSzPct val="145000"/>
              <a:buNone/>
            </a:pPr>
            <a:r>
              <a:rPr lang="el-GR" sz="1400" dirty="0">
                <a:solidFill>
                  <a:schemeClr val="bg1"/>
                </a:solidFill>
                <a:latin typeface="Cambria" panose="02040503050406030204" pitchFamily="18" charset="0"/>
                <a:ea typeface="Cambria" panose="02040503050406030204" pitchFamily="18" charset="0"/>
              </a:rPr>
              <a:t>Αυτό «περιλαμβάνει, στον βαθμό που είναι πρακτικά εφικτό:</a:t>
            </a:r>
          </a:p>
          <a:p>
            <a:pPr marL="0" indent="0" defTabSz="457200">
              <a:spcBef>
                <a:spcPct val="20000"/>
              </a:spcBef>
              <a:spcAft>
                <a:spcPts val="600"/>
              </a:spcAft>
              <a:buClr>
                <a:schemeClr val="accent1">
                  <a:lumMod val="75000"/>
                </a:schemeClr>
              </a:buClr>
              <a:buSzPct val="145000"/>
              <a:buNone/>
            </a:pPr>
            <a:endParaRPr lang="el-GR" sz="1400" dirty="0">
              <a:solidFill>
                <a:schemeClr val="bg1"/>
              </a:solidFill>
              <a:latin typeface="Cambria" panose="02040503050406030204" pitchFamily="18" charset="0"/>
              <a:ea typeface="Cambria" panose="02040503050406030204" pitchFamily="18" charset="0"/>
            </a:endParaRPr>
          </a:p>
          <a:p>
            <a:pPr marL="0" indent="0" defTabSz="457200">
              <a:spcBef>
                <a:spcPct val="20000"/>
              </a:spcBef>
              <a:spcAft>
                <a:spcPts val="600"/>
              </a:spcAft>
              <a:buClr>
                <a:schemeClr val="accent1">
                  <a:lumMod val="75000"/>
                </a:schemeClr>
              </a:buClr>
              <a:buSzPct val="145000"/>
              <a:buNone/>
            </a:pPr>
            <a:r>
              <a:rPr lang="el-GR" sz="1400" dirty="0">
                <a:solidFill>
                  <a:schemeClr val="bg1"/>
                </a:solidFill>
                <a:latin typeface="Cambria" panose="02040503050406030204" pitchFamily="18" charset="0"/>
                <a:ea typeface="Cambria" panose="02040503050406030204" pitchFamily="18" charset="0"/>
              </a:rPr>
              <a:t>(α) τη διασφάλιση ότι οι διάδικοι τίθενται επί </a:t>
            </a:r>
            <a:r>
              <a:rPr lang="el-GR" sz="1400" dirty="0" err="1">
                <a:solidFill>
                  <a:schemeClr val="bg1"/>
                </a:solidFill>
                <a:latin typeface="Cambria" panose="02040503050406030204" pitchFamily="18" charset="0"/>
                <a:ea typeface="Cambria" panose="02040503050406030204" pitchFamily="18" charset="0"/>
              </a:rPr>
              <a:t>ίσοις</a:t>
            </a:r>
            <a:r>
              <a:rPr lang="el-GR" sz="1400" dirty="0">
                <a:solidFill>
                  <a:schemeClr val="bg1"/>
                </a:solidFill>
                <a:latin typeface="Cambria" panose="02040503050406030204" pitchFamily="18" charset="0"/>
                <a:ea typeface="Cambria" panose="02040503050406030204" pitchFamily="18" charset="0"/>
              </a:rPr>
              <a:t> </a:t>
            </a:r>
            <a:r>
              <a:rPr lang="el-GR" sz="1400" dirty="0" err="1">
                <a:solidFill>
                  <a:schemeClr val="bg1"/>
                </a:solidFill>
                <a:latin typeface="Cambria" panose="02040503050406030204" pitchFamily="18" charset="0"/>
                <a:ea typeface="Cambria" panose="02040503050406030204" pitchFamily="18" charset="0"/>
              </a:rPr>
              <a:t>όροις</a:t>
            </a:r>
            <a:r>
              <a:rPr lang="el-GR" sz="1400" dirty="0">
                <a:solidFill>
                  <a:schemeClr val="bg1"/>
                </a:solidFill>
                <a:latin typeface="Cambria" panose="02040503050406030204" pitchFamily="18" charset="0"/>
                <a:ea typeface="Cambria" panose="02040503050406030204" pitchFamily="18" charset="0"/>
              </a:rPr>
              <a:t>∙</a:t>
            </a:r>
          </a:p>
          <a:p>
            <a:pPr marL="0" indent="0" defTabSz="457200">
              <a:spcBef>
                <a:spcPct val="20000"/>
              </a:spcBef>
              <a:spcAft>
                <a:spcPts val="600"/>
              </a:spcAft>
              <a:buClr>
                <a:schemeClr val="accent1">
                  <a:lumMod val="75000"/>
                </a:schemeClr>
              </a:buClr>
              <a:buSzPct val="145000"/>
              <a:buNone/>
            </a:pPr>
            <a:r>
              <a:rPr lang="el-GR" sz="1400" dirty="0">
                <a:solidFill>
                  <a:schemeClr val="bg1"/>
                </a:solidFill>
                <a:latin typeface="Cambria" panose="02040503050406030204" pitchFamily="18" charset="0"/>
                <a:ea typeface="Cambria" panose="02040503050406030204" pitchFamily="18" charset="0"/>
              </a:rPr>
              <a:t>(β) την εξοικονόμηση δαπανών∙</a:t>
            </a:r>
          </a:p>
          <a:p>
            <a:pPr marL="0" indent="0" defTabSz="457200">
              <a:spcBef>
                <a:spcPct val="20000"/>
              </a:spcBef>
              <a:spcAft>
                <a:spcPts val="600"/>
              </a:spcAft>
              <a:buClr>
                <a:schemeClr val="accent1">
                  <a:lumMod val="75000"/>
                </a:schemeClr>
              </a:buClr>
              <a:buSzPct val="145000"/>
              <a:buNone/>
            </a:pPr>
            <a:r>
              <a:rPr lang="el-GR" sz="1400" dirty="0">
                <a:solidFill>
                  <a:schemeClr val="bg1"/>
                </a:solidFill>
                <a:latin typeface="Cambria" panose="02040503050406030204" pitchFamily="18" charset="0"/>
                <a:ea typeface="Cambria" panose="02040503050406030204" pitchFamily="18" charset="0"/>
              </a:rPr>
              <a:t>(γ) τον χειρισμό μιας υπόθεσης με τρόπους αναλογικούς προς:</a:t>
            </a:r>
          </a:p>
          <a:p>
            <a:pPr marL="0" indent="0" defTabSz="457200">
              <a:spcBef>
                <a:spcPct val="20000"/>
              </a:spcBef>
              <a:spcAft>
                <a:spcPts val="600"/>
              </a:spcAft>
              <a:buClr>
                <a:schemeClr val="accent1">
                  <a:lumMod val="75000"/>
                </a:schemeClr>
              </a:buClr>
              <a:buSzPct val="145000"/>
              <a:buNone/>
            </a:pPr>
            <a:r>
              <a:rPr lang="el-GR" sz="1400" dirty="0">
                <a:solidFill>
                  <a:schemeClr val="bg1"/>
                </a:solidFill>
                <a:latin typeface="Cambria" panose="02040503050406030204" pitchFamily="18" charset="0"/>
                <a:ea typeface="Cambria" panose="02040503050406030204" pitchFamily="18" charset="0"/>
              </a:rPr>
              <a:t>	(i) το υπό αναφορά χρηματικό ποσό∙</a:t>
            </a:r>
          </a:p>
          <a:p>
            <a:pPr marL="0" indent="0" defTabSz="457200">
              <a:spcBef>
                <a:spcPct val="20000"/>
              </a:spcBef>
              <a:spcAft>
                <a:spcPts val="600"/>
              </a:spcAft>
              <a:buClr>
                <a:schemeClr val="accent1">
                  <a:lumMod val="75000"/>
                </a:schemeClr>
              </a:buClr>
              <a:buSzPct val="145000"/>
              <a:buNone/>
            </a:pPr>
            <a:r>
              <a:rPr lang="el-GR" sz="1400" dirty="0">
                <a:solidFill>
                  <a:schemeClr val="bg1"/>
                </a:solidFill>
                <a:latin typeface="Cambria" panose="02040503050406030204" pitchFamily="18" charset="0"/>
                <a:ea typeface="Cambria" panose="02040503050406030204" pitchFamily="18" charset="0"/>
              </a:rPr>
              <a:t>	(</a:t>
            </a:r>
            <a:r>
              <a:rPr lang="el-GR" sz="1400" dirty="0" err="1">
                <a:solidFill>
                  <a:schemeClr val="bg1"/>
                </a:solidFill>
                <a:latin typeface="Cambria" panose="02040503050406030204" pitchFamily="18" charset="0"/>
                <a:ea typeface="Cambria" panose="02040503050406030204" pitchFamily="18" charset="0"/>
              </a:rPr>
              <a:t>ii</a:t>
            </a:r>
            <a:r>
              <a:rPr lang="el-GR" sz="1400" dirty="0">
                <a:solidFill>
                  <a:schemeClr val="bg1"/>
                </a:solidFill>
                <a:latin typeface="Cambria" panose="02040503050406030204" pitchFamily="18" charset="0"/>
                <a:ea typeface="Cambria" panose="02040503050406030204" pitchFamily="18" charset="0"/>
              </a:rPr>
              <a:t>) τη σοβαρότητα της υπόθεσης∙</a:t>
            </a:r>
          </a:p>
          <a:p>
            <a:pPr marL="0" indent="0" defTabSz="457200">
              <a:spcBef>
                <a:spcPct val="20000"/>
              </a:spcBef>
              <a:spcAft>
                <a:spcPts val="600"/>
              </a:spcAft>
              <a:buClr>
                <a:schemeClr val="accent1">
                  <a:lumMod val="75000"/>
                </a:schemeClr>
              </a:buClr>
              <a:buSzPct val="145000"/>
              <a:buNone/>
            </a:pPr>
            <a:r>
              <a:rPr lang="el-GR" sz="1400" dirty="0">
                <a:solidFill>
                  <a:schemeClr val="bg1"/>
                </a:solidFill>
                <a:latin typeface="Cambria" panose="02040503050406030204" pitchFamily="18" charset="0"/>
                <a:ea typeface="Cambria" panose="02040503050406030204" pitchFamily="18" charset="0"/>
              </a:rPr>
              <a:t>	(</a:t>
            </a:r>
            <a:r>
              <a:rPr lang="el-GR" sz="1400" dirty="0" err="1">
                <a:solidFill>
                  <a:schemeClr val="bg1"/>
                </a:solidFill>
                <a:latin typeface="Cambria" panose="02040503050406030204" pitchFamily="18" charset="0"/>
                <a:ea typeface="Cambria" panose="02040503050406030204" pitchFamily="18" charset="0"/>
              </a:rPr>
              <a:t>iii</a:t>
            </a:r>
            <a:r>
              <a:rPr lang="el-GR" sz="1400" dirty="0">
                <a:solidFill>
                  <a:schemeClr val="bg1"/>
                </a:solidFill>
                <a:latin typeface="Cambria" panose="02040503050406030204" pitchFamily="18" charset="0"/>
                <a:ea typeface="Cambria" panose="02040503050406030204" pitchFamily="18" charset="0"/>
              </a:rPr>
              <a:t>) την πολυπλοκότητα των θεμάτων∙ και</a:t>
            </a:r>
          </a:p>
          <a:p>
            <a:pPr marL="0" indent="0" defTabSz="457200">
              <a:spcBef>
                <a:spcPct val="20000"/>
              </a:spcBef>
              <a:spcAft>
                <a:spcPts val="600"/>
              </a:spcAft>
              <a:buClr>
                <a:schemeClr val="accent1">
                  <a:lumMod val="75000"/>
                </a:schemeClr>
              </a:buClr>
              <a:buSzPct val="145000"/>
              <a:buNone/>
            </a:pPr>
            <a:r>
              <a:rPr lang="el-GR" sz="1400" dirty="0">
                <a:solidFill>
                  <a:schemeClr val="bg1"/>
                </a:solidFill>
                <a:latin typeface="Cambria" panose="02040503050406030204" pitchFamily="18" charset="0"/>
                <a:ea typeface="Cambria" panose="02040503050406030204" pitchFamily="18" charset="0"/>
              </a:rPr>
              <a:t>	(</a:t>
            </a:r>
            <a:r>
              <a:rPr lang="el-GR" sz="1400" dirty="0" err="1">
                <a:solidFill>
                  <a:schemeClr val="bg1"/>
                </a:solidFill>
                <a:latin typeface="Cambria" panose="02040503050406030204" pitchFamily="18" charset="0"/>
                <a:ea typeface="Cambria" panose="02040503050406030204" pitchFamily="18" charset="0"/>
              </a:rPr>
              <a:t>iv</a:t>
            </a:r>
            <a:r>
              <a:rPr lang="el-GR" sz="1400" dirty="0">
                <a:solidFill>
                  <a:schemeClr val="bg1"/>
                </a:solidFill>
                <a:latin typeface="Cambria" panose="02040503050406030204" pitchFamily="18" charset="0"/>
                <a:ea typeface="Cambria" panose="02040503050406030204" pitchFamily="18" charset="0"/>
              </a:rPr>
              <a:t>) τις οικονομικές συνθήκες κάθε διαδίκου∙</a:t>
            </a:r>
          </a:p>
          <a:p>
            <a:pPr marL="0" indent="0" defTabSz="457200">
              <a:spcBef>
                <a:spcPct val="20000"/>
              </a:spcBef>
              <a:spcAft>
                <a:spcPts val="600"/>
              </a:spcAft>
              <a:buClr>
                <a:schemeClr val="accent1">
                  <a:lumMod val="75000"/>
                </a:schemeClr>
              </a:buClr>
              <a:buSzPct val="145000"/>
              <a:buNone/>
            </a:pPr>
            <a:r>
              <a:rPr lang="el-GR" sz="1400" dirty="0">
                <a:solidFill>
                  <a:schemeClr val="bg1"/>
                </a:solidFill>
                <a:latin typeface="Cambria" panose="02040503050406030204" pitchFamily="18" charset="0"/>
                <a:ea typeface="Cambria" panose="02040503050406030204" pitchFamily="18" charset="0"/>
              </a:rPr>
              <a:t>(δ) τη διασφάλιση ταχέος και δίκαιου χειρισμού∙</a:t>
            </a:r>
          </a:p>
          <a:p>
            <a:pPr marL="0" indent="0" defTabSz="457200">
              <a:spcBef>
                <a:spcPct val="20000"/>
              </a:spcBef>
              <a:spcAft>
                <a:spcPts val="600"/>
              </a:spcAft>
              <a:buClr>
                <a:schemeClr val="accent1">
                  <a:lumMod val="75000"/>
                </a:schemeClr>
              </a:buClr>
              <a:buSzPct val="145000"/>
              <a:buNone/>
            </a:pPr>
            <a:r>
              <a:rPr lang="el-GR" sz="1400" dirty="0">
                <a:solidFill>
                  <a:schemeClr val="bg1"/>
                </a:solidFill>
                <a:latin typeface="Cambria" panose="02040503050406030204" pitchFamily="18" charset="0"/>
                <a:ea typeface="Cambria" panose="02040503050406030204" pitchFamily="18" charset="0"/>
              </a:rPr>
              <a:t>(ε) την κατανομή σε αυτήν κατάλληλου μέρους των πόρων του δικαστηρίου, </a:t>
            </a:r>
          </a:p>
          <a:p>
            <a:pPr marL="0" indent="0" defTabSz="457200">
              <a:spcBef>
                <a:spcPct val="20000"/>
              </a:spcBef>
              <a:spcAft>
                <a:spcPts val="600"/>
              </a:spcAft>
              <a:buClr>
                <a:schemeClr val="accent1">
                  <a:lumMod val="75000"/>
                </a:schemeClr>
              </a:buClr>
              <a:buSzPct val="145000"/>
              <a:buNone/>
            </a:pPr>
            <a:r>
              <a:rPr lang="el-GR" sz="1400" dirty="0">
                <a:solidFill>
                  <a:schemeClr val="bg1"/>
                </a:solidFill>
                <a:latin typeface="Cambria" panose="02040503050406030204" pitchFamily="18" charset="0"/>
                <a:ea typeface="Cambria" panose="02040503050406030204" pitchFamily="18" charset="0"/>
              </a:rPr>
              <a:t>λαμβανομένης υπόψη της ανάγκης για κατανομή πόρων και σε άλλες </a:t>
            </a:r>
          </a:p>
          <a:p>
            <a:pPr marL="0" indent="0" defTabSz="457200">
              <a:spcBef>
                <a:spcPct val="20000"/>
              </a:spcBef>
              <a:spcAft>
                <a:spcPts val="600"/>
              </a:spcAft>
              <a:buClr>
                <a:schemeClr val="accent1">
                  <a:lumMod val="75000"/>
                </a:schemeClr>
              </a:buClr>
              <a:buSzPct val="145000"/>
              <a:buNone/>
            </a:pPr>
            <a:r>
              <a:rPr lang="el-GR" sz="1400" dirty="0">
                <a:solidFill>
                  <a:schemeClr val="bg1"/>
                </a:solidFill>
                <a:latin typeface="Cambria" panose="02040503050406030204" pitchFamily="18" charset="0"/>
                <a:ea typeface="Cambria" panose="02040503050406030204" pitchFamily="18" charset="0"/>
              </a:rPr>
              <a:t>υποθέσεις∙ και </a:t>
            </a:r>
          </a:p>
          <a:p>
            <a:pPr marL="0" indent="0" defTabSz="457200">
              <a:spcBef>
                <a:spcPct val="20000"/>
              </a:spcBef>
              <a:spcAft>
                <a:spcPts val="600"/>
              </a:spcAft>
              <a:buClr>
                <a:schemeClr val="accent1">
                  <a:lumMod val="75000"/>
                </a:schemeClr>
              </a:buClr>
              <a:buSzPct val="145000"/>
              <a:buNone/>
            </a:pPr>
            <a:r>
              <a:rPr lang="el-GR" sz="1400" dirty="0">
                <a:solidFill>
                  <a:schemeClr val="bg1"/>
                </a:solidFill>
                <a:latin typeface="Cambria" panose="02040503050406030204" pitchFamily="18" charset="0"/>
                <a:ea typeface="Cambria" panose="02040503050406030204" pitchFamily="18" charset="0"/>
              </a:rPr>
              <a:t>(</a:t>
            </a:r>
            <a:r>
              <a:rPr lang="el-GR" sz="1400" dirty="0" err="1">
                <a:solidFill>
                  <a:schemeClr val="bg1"/>
                </a:solidFill>
                <a:latin typeface="Cambria" panose="02040503050406030204" pitchFamily="18" charset="0"/>
                <a:ea typeface="Cambria" panose="02040503050406030204" pitchFamily="18" charset="0"/>
              </a:rPr>
              <a:t>στ</a:t>
            </a:r>
            <a:r>
              <a:rPr lang="el-GR" sz="1400" dirty="0">
                <a:solidFill>
                  <a:schemeClr val="bg1"/>
                </a:solidFill>
                <a:latin typeface="Cambria" panose="02040503050406030204" pitchFamily="18" charset="0"/>
                <a:ea typeface="Cambria" panose="02040503050406030204" pitchFamily="18" charset="0"/>
              </a:rPr>
              <a:t>) την επιβολή συμμόρφωσης με κανονισμούς και διατάγματα.»</a:t>
            </a:r>
          </a:p>
          <a:p>
            <a:pPr marL="0" indent="0" defTabSz="457200">
              <a:spcBef>
                <a:spcPct val="20000"/>
              </a:spcBef>
              <a:spcAft>
                <a:spcPts val="600"/>
              </a:spcAft>
              <a:buClr>
                <a:schemeClr val="accent1">
                  <a:lumMod val="75000"/>
                </a:schemeClr>
              </a:buClr>
              <a:buSzPct val="145000"/>
              <a:buNone/>
            </a:pPr>
            <a:r>
              <a:rPr lang="el-GR" sz="1400" dirty="0">
                <a:solidFill>
                  <a:schemeClr val="bg1"/>
                </a:solidFill>
                <a:latin typeface="Cambria" panose="02040503050406030204" pitchFamily="18" charset="0"/>
                <a:ea typeface="Cambria" panose="02040503050406030204" pitchFamily="18" charset="0"/>
              </a:rPr>
              <a:t>Μέρος 1.2(2)</a:t>
            </a:r>
          </a:p>
        </p:txBody>
      </p:sp>
    </p:spTree>
    <p:extLst>
      <p:ext uri="{BB962C8B-B14F-4D97-AF65-F5344CB8AC3E}">
        <p14:creationId xmlns:p14="http://schemas.microsoft.com/office/powerpoint/2010/main" val="3606952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CA554CF2-8CED-8FF1-2764-ADF6D1A971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651" y="175867"/>
            <a:ext cx="1712208" cy="1077201"/>
          </a:xfrm>
          <a:prstGeom prst="rect">
            <a:avLst/>
          </a:prstGeom>
        </p:spPr>
      </p:pic>
      <p:pic>
        <p:nvPicPr>
          <p:cNvPr id="8" name="Picture 7" descr="A picture containing building, outdoor&#10;&#10;Description automatically generated">
            <a:extLst>
              <a:ext uri="{FF2B5EF4-FFF2-40B4-BE49-F238E27FC236}">
                <a16:creationId xmlns:a16="http://schemas.microsoft.com/office/drawing/2014/main" id="{E207D06E-51BE-77BE-5B37-152A5825BBEB}"/>
              </a:ext>
            </a:extLst>
          </p:cNvPr>
          <p:cNvPicPr>
            <a:picLocks noChangeAspect="1"/>
          </p:cNvPicPr>
          <p:nvPr/>
        </p:nvPicPr>
        <p:blipFill rotWithShape="1">
          <a:blip r:embed="rId3">
            <a:extLst>
              <a:ext uri="{28A0092B-C50C-407E-A947-70E740481C1C}">
                <a14:useLocalDpi xmlns:a14="http://schemas.microsoft.com/office/drawing/2010/main" val="0"/>
              </a:ext>
            </a:extLst>
          </a:blip>
          <a:srcRect l="686" t="3981" r="591" b="43454"/>
          <a:stretch/>
        </p:blipFill>
        <p:spPr>
          <a:xfrm>
            <a:off x="4162569" y="1"/>
            <a:ext cx="8029433" cy="6413016"/>
          </a:xfrm>
          <a:prstGeom prst="rect">
            <a:avLst/>
          </a:prstGeom>
        </p:spPr>
      </p:pic>
      <p:sp>
        <p:nvSpPr>
          <p:cNvPr id="9" name="Rectangle 8">
            <a:extLst>
              <a:ext uri="{FF2B5EF4-FFF2-40B4-BE49-F238E27FC236}">
                <a16:creationId xmlns:a16="http://schemas.microsoft.com/office/drawing/2014/main" id="{C2F18C14-1995-D4F4-1BAB-E4764B76A49C}"/>
              </a:ext>
            </a:extLst>
          </p:cNvPr>
          <p:cNvSpPr/>
          <p:nvPr/>
        </p:nvSpPr>
        <p:spPr>
          <a:xfrm>
            <a:off x="4162569" y="0"/>
            <a:ext cx="8029431" cy="6413016"/>
          </a:xfrm>
          <a:prstGeom prst="rect">
            <a:avLst/>
          </a:prstGeom>
          <a:solidFill>
            <a:schemeClr val="accent1">
              <a:lumMod val="50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Google Shape;130;p18">
            <a:extLst>
              <a:ext uri="{FF2B5EF4-FFF2-40B4-BE49-F238E27FC236}">
                <a16:creationId xmlns:a16="http://schemas.microsoft.com/office/drawing/2014/main" id="{14D4F396-45D0-CDDC-F5C3-6DB06A164383}"/>
              </a:ext>
            </a:extLst>
          </p:cNvPr>
          <p:cNvSpPr txBox="1">
            <a:spLocks/>
          </p:cNvSpPr>
          <p:nvPr/>
        </p:nvSpPr>
        <p:spPr>
          <a:xfrm>
            <a:off x="-2" y="2849562"/>
            <a:ext cx="4272177" cy="1158875"/>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l-GR" sz="3600" dirty="0">
                <a:solidFill>
                  <a:srgbClr val="1B75BB"/>
                </a:solidFill>
                <a:latin typeface="Cinzel" panose="020B0604020202020204" charset="0"/>
              </a:rPr>
              <a:t>Μη Συμμόρφωση με το Πρωτόκολλο</a:t>
            </a:r>
            <a:endParaRPr lang="el-GR" sz="4000" dirty="0">
              <a:solidFill>
                <a:srgbClr val="1B75BB"/>
              </a:solidFill>
              <a:latin typeface="Cinzel" panose="020B0604020202020204" charset="0"/>
            </a:endParaRPr>
          </a:p>
        </p:txBody>
      </p:sp>
      <p:sp>
        <p:nvSpPr>
          <p:cNvPr id="24" name="Google Shape;94;p13">
            <a:extLst>
              <a:ext uri="{FF2B5EF4-FFF2-40B4-BE49-F238E27FC236}">
                <a16:creationId xmlns:a16="http://schemas.microsoft.com/office/drawing/2014/main" id="{AB3B64AA-F8C4-8263-540F-1DC9AB687A0F}"/>
              </a:ext>
            </a:extLst>
          </p:cNvPr>
          <p:cNvSpPr txBox="1">
            <a:spLocks/>
          </p:cNvSpPr>
          <p:nvPr/>
        </p:nvSpPr>
        <p:spPr>
          <a:xfrm>
            <a:off x="4814028" y="674481"/>
            <a:ext cx="6854905" cy="5509038"/>
          </a:xfrm>
          <a:prstGeom prst="rect">
            <a:avLst/>
          </a:prstGeom>
        </p:spPr>
        <p:txBody>
          <a:bodyPr spcFirstLastPara="1"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spcBef>
                <a:spcPct val="20000"/>
              </a:spcBef>
              <a:spcAft>
                <a:spcPts val="600"/>
              </a:spcAft>
              <a:buClr>
                <a:schemeClr val="accent1">
                  <a:lumMod val="75000"/>
                </a:schemeClr>
              </a:buClr>
              <a:buSzPct val="145000"/>
              <a:buNone/>
            </a:pPr>
            <a:r>
              <a:rPr lang="el-GR" sz="1400" dirty="0">
                <a:solidFill>
                  <a:schemeClr val="bg1"/>
                </a:solidFill>
                <a:latin typeface="Cambria" panose="02040503050406030204" pitchFamily="18" charset="0"/>
                <a:ea typeface="Cambria" panose="02040503050406030204" pitchFamily="18" charset="0"/>
              </a:rPr>
              <a:t>Μη συμμόρφωση με το Πρωτόκολλο από πλευράς </a:t>
            </a:r>
            <a:r>
              <a:rPr lang="el-GR" sz="1400" b="1" u="sng" dirty="0">
                <a:solidFill>
                  <a:schemeClr val="bg1"/>
                </a:solidFill>
                <a:latin typeface="Cambria" panose="02040503050406030204" pitchFamily="18" charset="0"/>
                <a:ea typeface="Cambria" panose="02040503050406030204" pitchFamily="18" charset="0"/>
              </a:rPr>
              <a:t>Απαιτητή/Ενάγοντα </a:t>
            </a:r>
            <a:r>
              <a:rPr lang="el-GR" sz="1400" dirty="0">
                <a:solidFill>
                  <a:schemeClr val="bg1"/>
                </a:solidFill>
                <a:latin typeface="Cambria" panose="02040503050406030204" pitchFamily="18" charset="0"/>
                <a:ea typeface="Cambria" panose="02040503050406030204" pitchFamily="18" charset="0"/>
              </a:rPr>
              <a:t>(3.10.5(α)) περιλαμβάνει:</a:t>
            </a:r>
          </a:p>
          <a:p>
            <a:pPr marL="0" indent="0" defTabSz="457200">
              <a:spcBef>
                <a:spcPct val="20000"/>
              </a:spcBef>
              <a:spcAft>
                <a:spcPts val="600"/>
              </a:spcAft>
              <a:buClr>
                <a:schemeClr val="accent1">
                  <a:lumMod val="75000"/>
                </a:schemeClr>
              </a:buClr>
              <a:buSzPct val="145000"/>
              <a:buNone/>
            </a:pPr>
            <a:endParaRPr lang="el-GR" sz="1400" dirty="0">
              <a:solidFill>
                <a:schemeClr val="bg1"/>
              </a:solidFill>
              <a:latin typeface="Cambria" panose="02040503050406030204" pitchFamily="18" charset="0"/>
              <a:ea typeface="Cambria" panose="02040503050406030204" pitchFamily="18" charset="0"/>
            </a:endParaRPr>
          </a:p>
          <a:p>
            <a:pPr defTabSz="457200">
              <a:spcBef>
                <a:spcPct val="20000"/>
              </a:spcBef>
              <a:spcAft>
                <a:spcPts val="600"/>
              </a:spcAft>
              <a:buClr>
                <a:schemeClr val="accent1">
                  <a:lumMod val="75000"/>
                </a:schemeClr>
              </a:buClr>
              <a:buSzPct val="145000"/>
            </a:pPr>
            <a:r>
              <a:rPr lang="el-GR" sz="1400" dirty="0">
                <a:solidFill>
                  <a:schemeClr val="bg1"/>
                </a:solidFill>
                <a:latin typeface="Cambria" panose="02040503050406030204" pitchFamily="18" charset="0"/>
                <a:ea typeface="Cambria" panose="02040503050406030204" pitchFamily="18" charset="0"/>
              </a:rPr>
              <a:t>Παράλειψη να παράσχει επαρκείς πληροφορίες , ή </a:t>
            </a:r>
          </a:p>
          <a:p>
            <a:pPr defTabSz="457200">
              <a:spcBef>
                <a:spcPct val="20000"/>
              </a:spcBef>
              <a:spcAft>
                <a:spcPts val="600"/>
              </a:spcAft>
              <a:buClr>
                <a:schemeClr val="accent1">
                  <a:lumMod val="75000"/>
                </a:schemeClr>
              </a:buClr>
              <a:buSzPct val="145000"/>
            </a:pPr>
            <a:endParaRPr lang="el-GR" sz="1400" dirty="0">
              <a:solidFill>
                <a:schemeClr val="bg1"/>
              </a:solidFill>
              <a:latin typeface="Cambria" panose="02040503050406030204" pitchFamily="18" charset="0"/>
              <a:ea typeface="Cambria" panose="02040503050406030204" pitchFamily="18" charset="0"/>
            </a:endParaRPr>
          </a:p>
          <a:p>
            <a:pPr defTabSz="457200">
              <a:spcBef>
                <a:spcPct val="20000"/>
              </a:spcBef>
              <a:spcAft>
                <a:spcPts val="600"/>
              </a:spcAft>
              <a:buClr>
                <a:schemeClr val="accent1">
                  <a:lumMod val="75000"/>
                </a:schemeClr>
              </a:buClr>
              <a:buSzPct val="145000"/>
            </a:pPr>
            <a:r>
              <a:rPr lang="el-GR" sz="1400" dirty="0">
                <a:solidFill>
                  <a:schemeClr val="bg1"/>
                </a:solidFill>
                <a:latin typeface="Cambria" panose="02040503050406030204" pitchFamily="18" charset="0"/>
                <a:ea typeface="Cambria" panose="02040503050406030204" pitchFamily="18" charset="0"/>
              </a:rPr>
              <a:t>Παράλειψη να ακολουθήσει τη διαδικασία η οποία απαιτείται από το Πρωτόκολλο, ή  </a:t>
            </a:r>
          </a:p>
          <a:p>
            <a:pPr defTabSz="457200">
              <a:spcBef>
                <a:spcPct val="20000"/>
              </a:spcBef>
              <a:spcAft>
                <a:spcPts val="600"/>
              </a:spcAft>
              <a:buClr>
                <a:schemeClr val="accent1">
                  <a:lumMod val="75000"/>
                </a:schemeClr>
              </a:buClr>
              <a:buSzPct val="145000"/>
            </a:pPr>
            <a:endParaRPr lang="el-GR" sz="1400" dirty="0">
              <a:solidFill>
                <a:schemeClr val="bg1"/>
              </a:solidFill>
              <a:latin typeface="Cambria" panose="02040503050406030204" pitchFamily="18" charset="0"/>
              <a:ea typeface="Cambria" panose="02040503050406030204" pitchFamily="18" charset="0"/>
            </a:endParaRPr>
          </a:p>
          <a:p>
            <a:pPr defTabSz="457200">
              <a:spcBef>
                <a:spcPct val="20000"/>
              </a:spcBef>
              <a:spcAft>
                <a:spcPts val="600"/>
              </a:spcAft>
              <a:buClr>
                <a:schemeClr val="accent1">
                  <a:lumMod val="75000"/>
                </a:schemeClr>
              </a:buClr>
              <a:buSzPct val="145000"/>
            </a:pPr>
            <a:r>
              <a:rPr lang="el-GR" sz="1400" dirty="0">
                <a:solidFill>
                  <a:schemeClr val="bg1"/>
                </a:solidFill>
                <a:latin typeface="Cambria" panose="02040503050406030204" pitchFamily="18" charset="0"/>
                <a:ea typeface="Cambria" panose="02040503050406030204" pitchFamily="18" charset="0"/>
              </a:rPr>
              <a:t>Οποιαδήποτε άλλη μη συμμόρφωση, η οποία κατά την κρίση του Δικαστηρίου συνιστά παράλειψη. </a:t>
            </a:r>
          </a:p>
          <a:p>
            <a:pPr marL="0" indent="0" defTabSz="457200">
              <a:spcBef>
                <a:spcPct val="20000"/>
              </a:spcBef>
              <a:spcAft>
                <a:spcPts val="600"/>
              </a:spcAft>
              <a:buClr>
                <a:schemeClr val="accent1">
                  <a:lumMod val="75000"/>
                </a:schemeClr>
              </a:buClr>
              <a:buSzPct val="145000"/>
              <a:buNone/>
            </a:pPr>
            <a:endParaRPr lang="el-GR" sz="1400" dirty="0">
              <a:solidFill>
                <a:schemeClr val="bg1"/>
              </a:solidFill>
              <a:latin typeface="Cambria" panose="02040503050406030204" pitchFamily="18" charset="0"/>
              <a:ea typeface="Cambria" panose="02040503050406030204" pitchFamily="18" charset="0"/>
            </a:endParaRPr>
          </a:p>
          <a:p>
            <a:pPr marL="0" indent="0" defTabSz="457200">
              <a:spcBef>
                <a:spcPct val="20000"/>
              </a:spcBef>
              <a:spcAft>
                <a:spcPts val="600"/>
              </a:spcAft>
              <a:buClr>
                <a:schemeClr val="accent1">
                  <a:lumMod val="75000"/>
                </a:schemeClr>
              </a:buClr>
              <a:buSzPct val="145000"/>
              <a:buNone/>
            </a:pPr>
            <a:r>
              <a:rPr lang="el-GR" sz="1400" dirty="0">
                <a:solidFill>
                  <a:srgbClr val="1B75BB"/>
                </a:solidFill>
                <a:latin typeface="Cambria" panose="02040503050406030204" pitchFamily="18" charset="0"/>
                <a:ea typeface="Cambria" panose="02040503050406030204" pitchFamily="18" charset="0"/>
              </a:rPr>
              <a:t>Παράδειγμα (1):</a:t>
            </a:r>
            <a:r>
              <a:rPr lang="el-GR" sz="1400" dirty="0">
                <a:solidFill>
                  <a:schemeClr val="bg1"/>
                </a:solidFill>
                <a:latin typeface="Cambria" panose="02040503050406030204" pitchFamily="18" charset="0"/>
                <a:ea typeface="Cambria" panose="02040503050406030204" pitchFamily="18" charset="0"/>
              </a:rPr>
              <a:t>	</a:t>
            </a:r>
            <a:r>
              <a:rPr lang="el-GR" sz="1400" b="1" u="sng" dirty="0">
                <a:solidFill>
                  <a:schemeClr val="bg1"/>
                </a:solidFill>
                <a:latin typeface="Cambria" panose="02040503050406030204" pitchFamily="18" charset="0"/>
                <a:ea typeface="Cambria" panose="02040503050406030204" pitchFamily="18" charset="0"/>
              </a:rPr>
              <a:t>Παράλειψη αποστολής επιστολής απαίτησης </a:t>
            </a:r>
            <a:r>
              <a:rPr lang="el-GR" sz="1400" dirty="0">
                <a:solidFill>
                  <a:schemeClr val="bg1"/>
                </a:solidFill>
                <a:latin typeface="Cambria" panose="02040503050406030204" pitchFamily="18" charset="0"/>
                <a:ea typeface="Cambria" panose="02040503050406030204" pitchFamily="18" charset="0"/>
              </a:rPr>
              <a:t>θεωρείται μη</a:t>
            </a:r>
            <a:r>
              <a:rPr lang="en-GB" sz="1400" dirty="0">
                <a:solidFill>
                  <a:schemeClr val="bg1"/>
                </a:solidFill>
                <a:latin typeface="Cambria" panose="02040503050406030204" pitchFamily="18" charset="0"/>
                <a:ea typeface="Cambria" panose="02040503050406030204" pitchFamily="18" charset="0"/>
              </a:rPr>
              <a:t> 				</a:t>
            </a:r>
            <a:r>
              <a:rPr lang="el-GR" sz="1400" dirty="0">
                <a:solidFill>
                  <a:schemeClr val="bg1"/>
                </a:solidFill>
                <a:latin typeface="Cambria" panose="02040503050406030204" pitchFamily="18" charset="0"/>
                <a:ea typeface="Cambria" panose="02040503050406030204" pitchFamily="18" charset="0"/>
              </a:rPr>
              <a:t>συμμόρφωση</a:t>
            </a:r>
            <a:r>
              <a:rPr lang="en-GB" sz="1400" dirty="0">
                <a:solidFill>
                  <a:schemeClr val="bg1"/>
                </a:solidFill>
                <a:latin typeface="Cambria" panose="02040503050406030204" pitchFamily="18" charset="0"/>
                <a:ea typeface="Cambria" panose="02040503050406030204" pitchFamily="18" charset="0"/>
              </a:rPr>
              <a:t> </a:t>
            </a:r>
            <a:r>
              <a:rPr lang="el-GR" sz="1400" dirty="0">
                <a:solidFill>
                  <a:schemeClr val="bg1"/>
                </a:solidFill>
                <a:latin typeface="Cambria" panose="02040503050406030204" pitchFamily="18" charset="0"/>
                <a:ea typeface="Cambria" panose="02040503050406030204" pitchFamily="18" charset="0"/>
              </a:rPr>
              <a:t>με το </a:t>
            </a:r>
            <a:r>
              <a:rPr lang="el-GR" sz="1400" dirty="0" err="1">
                <a:solidFill>
                  <a:schemeClr val="bg1"/>
                </a:solidFill>
                <a:latin typeface="Cambria" panose="02040503050406030204" pitchFamily="18" charset="0"/>
                <a:ea typeface="Cambria" panose="02040503050406030204" pitchFamily="18" charset="0"/>
              </a:rPr>
              <a:t>Προδικαστηριακό</a:t>
            </a:r>
            <a:r>
              <a:rPr lang="el-GR" sz="1400" dirty="0">
                <a:solidFill>
                  <a:schemeClr val="bg1"/>
                </a:solidFill>
                <a:latin typeface="Cambria" panose="02040503050406030204" pitchFamily="18" charset="0"/>
                <a:ea typeface="Cambria" panose="02040503050406030204" pitchFamily="18" charset="0"/>
              </a:rPr>
              <a:t> Πρωτόκολλο (Phoenix </a:t>
            </a:r>
            <a:r>
              <a:rPr lang="el-GR" sz="1400" dirty="0" err="1">
                <a:solidFill>
                  <a:schemeClr val="bg1"/>
                </a:solidFill>
                <a:latin typeface="Cambria" panose="02040503050406030204" pitchFamily="18" charset="0"/>
                <a:ea typeface="Cambria" panose="02040503050406030204" pitchFamily="18" charset="0"/>
              </a:rPr>
              <a:t>Finance</a:t>
            </a:r>
            <a:r>
              <a:rPr lang="el-GR" sz="1400" dirty="0">
                <a:solidFill>
                  <a:schemeClr val="bg1"/>
                </a:solidFill>
                <a:latin typeface="Cambria" panose="02040503050406030204" pitchFamily="18" charset="0"/>
                <a:ea typeface="Cambria" panose="02040503050406030204" pitchFamily="18" charset="0"/>
              </a:rPr>
              <a:t> </a:t>
            </a:r>
            <a:r>
              <a:rPr lang="en-GB" sz="1400" dirty="0">
                <a:solidFill>
                  <a:schemeClr val="bg1"/>
                </a:solidFill>
                <a:latin typeface="Cambria" panose="02040503050406030204" pitchFamily="18" charset="0"/>
                <a:ea typeface="Cambria" panose="02040503050406030204" pitchFamily="18" charset="0"/>
              </a:rPr>
              <a:t>			</a:t>
            </a:r>
            <a:r>
              <a:rPr lang="el-GR" sz="1400" dirty="0" err="1">
                <a:solidFill>
                  <a:schemeClr val="bg1"/>
                </a:solidFill>
                <a:latin typeface="Cambria" panose="02040503050406030204" pitchFamily="18" charset="0"/>
                <a:ea typeface="Cambria" panose="02040503050406030204" pitchFamily="18" charset="0"/>
              </a:rPr>
              <a:t>Limited</a:t>
            </a:r>
            <a:r>
              <a:rPr lang="el-GR" sz="1400" dirty="0">
                <a:solidFill>
                  <a:schemeClr val="bg1"/>
                </a:solidFill>
                <a:latin typeface="Cambria" panose="02040503050406030204" pitchFamily="18" charset="0"/>
                <a:ea typeface="Cambria" panose="02040503050406030204" pitchFamily="18" charset="0"/>
              </a:rPr>
              <a:t> v. </a:t>
            </a:r>
            <a:r>
              <a:rPr lang="el-GR" sz="1400" dirty="0" err="1">
                <a:solidFill>
                  <a:schemeClr val="bg1"/>
                </a:solidFill>
                <a:latin typeface="Cambria" panose="02040503050406030204" pitchFamily="18" charset="0"/>
                <a:ea typeface="Cambria" panose="02040503050406030204" pitchFamily="18" charset="0"/>
              </a:rPr>
              <a:t>Federation</a:t>
            </a:r>
            <a:r>
              <a:rPr lang="en-GB" sz="1400" dirty="0">
                <a:solidFill>
                  <a:schemeClr val="bg1"/>
                </a:solidFill>
                <a:latin typeface="Cambria" panose="02040503050406030204" pitchFamily="18" charset="0"/>
                <a:ea typeface="Cambria" panose="02040503050406030204" pitchFamily="18" charset="0"/>
              </a:rPr>
              <a:t> </a:t>
            </a:r>
            <a:r>
              <a:rPr lang="el-GR" sz="1400" dirty="0" err="1">
                <a:solidFill>
                  <a:schemeClr val="bg1"/>
                </a:solidFill>
                <a:latin typeface="Cambria" panose="02040503050406030204" pitchFamily="18" charset="0"/>
                <a:ea typeface="Cambria" panose="02040503050406030204" pitchFamily="18" charset="0"/>
              </a:rPr>
              <a:t>Internationale</a:t>
            </a:r>
            <a:r>
              <a:rPr lang="el-GR" sz="1400" dirty="0">
                <a:solidFill>
                  <a:schemeClr val="bg1"/>
                </a:solidFill>
                <a:latin typeface="Cambria" panose="02040503050406030204" pitchFamily="18" charset="0"/>
                <a:ea typeface="Cambria" panose="02040503050406030204" pitchFamily="18" charset="0"/>
              </a:rPr>
              <a:t> De L’ </a:t>
            </a:r>
            <a:r>
              <a:rPr lang="el-GR" sz="1400" dirty="0" err="1">
                <a:solidFill>
                  <a:schemeClr val="bg1"/>
                </a:solidFill>
                <a:latin typeface="Cambria" panose="02040503050406030204" pitchFamily="18" charset="0"/>
                <a:ea typeface="Cambria" panose="02040503050406030204" pitchFamily="18" charset="0"/>
              </a:rPr>
              <a:t>Automobile</a:t>
            </a:r>
            <a:r>
              <a:rPr lang="el-GR" sz="1400" dirty="0">
                <a:solidFill>
                  <a:schemeClr val="bg1"/>
                </a:solidFill>
                <a:latin typeface="Cambria" panose="02040503050406030204" pitchFamily="18" charset="0"/>
                <a:ea typeface="Cambria" panose="02040503050406030204" pitchFamily="18" charset="0"/>
              </a:rPr>
              <a:t> (2002))</a:t>
            </a:r>
          </a:p>
          <a:p>
            <a:pPr marL="0" indent="0" defTabSz="457200">
              <a:spcBef>
                <a:spcPct val="20000"/>
              </a:spcBef>
              <a:spcAft>
                <a:spcPts val="600"/>
              </a:spcAft>
              <a:buClr>
                <a:schemeClr val="accent1">
                  <a:lumMod val="75000"/>
                </a:schemeClr>
              </a:buClr>
              <a:buSzPct val="145000"/>
              <a:buNone/>
            </a:pPr>
            <a:r>
              <a:rPr lang="el-GR" sz="1400" dirty="0">
                <a:solidFill>
                  <a:srgbClr val="1B75BB"/>
                </a:solidFill>
                <a:latin typeface="Cambria" panose="02040503050406030204" pitchFamily="18" charset="0"/>
                <a:ea typeface="Cambria" panose="02040503050406030204" pitchFamily="18" charset="0"/>
              </a:rPr>
              <a:t>Παράδειγμα (2):	</a:t>
            </a:r>
            <a:r>
              <a:rPr lang="el-GR" sz="1400" b="1" u="sng" dirty="0">
                <a:solidFill>
                  <a:schemeClr val="bg1"/>
                </a:solidFill>
                <a:latin typeface="Cambria" panose="02040503050406030204" pitchFamily="18" charset="0"/>
                <a:ea typeface="Cambria" panose="02040503050406030204" pitchFamily="18" charset="0"/>
              </a:rPr>
              <a:t>Παράλειψη έγκαιρης παράδοσης της Έκθεσης </a:t>
            </a:r>
            <a:r>
              <a:rPr lang="en-GB" sz="1400" b="1" dirty="0">
                <a:solidFill>
                  <a:schemeClr val="bg1"/>
                </a:solidFill>
                <a:latin typeface="Cambria" panose="02040503050406030204" pitchFamily="18" charset="0"/>
                <a:ea typeface="Cambria" panose="02040503050406030204" pitchFamily="18" charset="0"/>
              </a:rPr>
              <a:t>						</a:t>
            </a:r>
            <a:r>
              <a:rPr lang="el-GR" sz="1400" b="1" u="sng" dirty="0">
                <a:solidFill>
                  <a:schemeClr val="bg1"/>
                </a:solidFill>
                <a:latin typeface="Cambria" panose="02040503050406030204" pitchFamily="18" charset="0"/>
                <a:ea typeface="Cambria" panose="02040503050406030204" pitchFamily="18" charset="0"/>
              </a:rPr>
              <a:t>Πραγματογνώμονα </a:t>
            </a:r>
            <a:r>
              <a:rPr lang="en-GB" sz="1400" b="1" u="sng" dirty="0">
                <a:solidFill>
                  <a:schemeClr val="bg1"/>
                </a:solidFill>
                <a:latin typeface="Cambria" panose="02040503050406030204" pitchFamily="18" charset="0"/>
                <a:ea typeface="Cambria" panose="02040503050406030204" pitchFamily="18" charset="0"/>
              </a:rPr>
              <a:t> </a:t>
            </a:r>
            <a:r>
              <a:rPr lang="el-GR" sz="1400" dirty="0">
                <a:solidFill>
                  <a:schemeClr val="bg1"/>
                </a:solidFill>
                <a:latin typeface="Cambria" panose="02040503050406030204" pitchFamily="18" charset="0"/>
                <a:ea typeface="Cambria" panose="02040503050406030204" pitchFamily="18" charset="0"/>
              </a:rPr>
              <a:t>από</a:t>
            </a:r>
            <a:r>
              <a:rPr lang="en-GB" sz="1400" dirty="0">
                <a:solidFill>
                  <a:schemeClr val="bg1"/>
                </a:solidFill>
                <a:latin typeface="Cambria" panose="02040503050406030204" pitchFamily="18" charset="0"/>
                <a:ea typeface="Cambria" panose="02040503050406030204" pitchFamily="18" charset="0"/>
              </a:rPr>
              <a:t> </a:t>
            </a:r>
            <a:r>
              <a:rPr lang="el-GR" sz="1400" dirty="0">
                <a:solidFill>
                  <a:schemeClr val="bg1"/>
                </a:solidFill>
                <a:latin typeface="Cambria" panose="02040503050406030204" pitchFamily="18" charset="0"/>
                <a:ea typeface="Cambria" panose="02040503050406030204" pitchFamily="18" charset="0"/>
              </a:rPr>
              <a:t>πλευράς Απαιτητή, θεωρήθηκε μη </a:t>
            </a:r>
            <a:r>
              <a:rPr lang="en-GB" sz="1400" dirty="0">
                <a:solidFill>
                  <a:schemeClr val="bg1"/>
                </a:solidFill>
                <a:latin typeface="Cambria" panose="02040503050406030204" pitchFamily="18" charset="0"/>
                <a:ea typeface="Cambria" panose="02040503050406030204" pitchFamily="18" charset="0"/>
              </a:rPr>
              <a:t>				</a:t>
            </a:r>
            <a:r>
              <a:rPr lang="el-GR" sz="1400" dirty="0">
                <a:solidFill>
                  <a:schemeClr val="bg1"/>
                </a:solidFill>
                <a:latin typeface="Cambria" panose="02040503050406030204" pitchFamily="18" charset="0"/>
                <a:ea typeface="Cambria" panose="02040503050406030204" pitchFamily="18" charset="0"/>
              </a:rPr>
              <a:t>συμμόρφωση με το Προδικαστικό</a:t>
            </a:r>
            <a:r>
              <a:rPr lang="en-GB" sz="1400" dirty="0">
                <a:solidFill>
                  <a:schemeClr val="bg1"/>
                </a:solidFill>
                <a:latin typeface="Cambria" panose="02040503050406030204" pitchFamily="18" charset="0"/>
                <a:ea typeface="Cambria" panose="02040503050406030204" pitchFamily="18" charset="0"/>
              </a:rPr>
              <a:t> </a:t>
            </a:r>
            <a:r>
              <a:rPr lang="el-GR" sz="1400" dirty="0">
                <a:solidFill>
                  <a:schemeClr val="bg1"/>
                </a:solidFill>
                <a:latin typeface="Cambria" panose="02040503050406030204" pitchFamily="18" charset="0"/>
                <a:ea typeface="Cambria" panose="02040503050406030204" pitchFamily="18" charset="0"/>
              </a:rPr>
              <a:t>Πρωτόκολλο (</a:t>
            </a:r>
            <a:r>
              <a:rPr lang="el-GR" sz="1400" dirty="0" err="1">
                <a:solidFill>
                  <a:schemeClr val="bg1"/>
                </a:solidFill>
                <a:latin typeface="Cambria" panose="02040503050406030204" pitchFamily="18" charset="0"/>
                <a:ea typeface="Cambria" panose="02040503050406030204" pitchFamily="18" charset="0"/>
              </a:rPr>
              <a:t>Daejan</a:t>
            </a:r>
            <a:r>
              <a:rPr lang="el-GR" sz="1400" dirty="0">
                <a:solidFill>
                  <a:schemeClr val="bg1"/>
                </a:solidFill>
                <a:latin typeface="Cambria" panose="02040503050406030204" pitchFamily="18" charset="0"/>
                <a:ea typeface="Cambria" panose="02040503050406030204" pitchFamily="18" charset="0"/>
              </a:rPr>
              <a:t> Investment </a:t>
            </a:r>
            <a:r>
              <a:rPr lang="en-GB" sz="1400" dirty="0">
                <a:solidFill>
                  <a:schemeClr val="bg1"/>
                </a:solidFill>
                <a:latin typeface="Cambria" panose="02040503050406030204" pitchFamily="18" charset="0"/>
                <a:ea typeface="Cambria" panose="02040503050406030204" pitchFamily="18" charset="0"/>
              </a:rPr>
              <a:t>			</a:t>
            </a:r>
            <a:r>
              <a:rPr lang="el-GR" sz="1400" dirty="0">
                <a:solidFill>
                  <a:schemeClr val="bg1"/>
                </a:solidFill>
                <a:latin typeface="Cambria" panose="02040503050406030204" pitchFamily="18" charset="0"/>
                <a:ea typeface="Cambria" panose="02040503050406030204" pitchFamily="18" charset="0"/>
              </a:rPr>
              <a:t>Ltd v. </a:t>
            </a:r>
            <a:r>
              <a:rPr lang="el-GR" sz="1400" dirty="0" err="1">
                <a:solidFill>
                  <a:schemeClr val="bg1"/>
                </a:solidFill>
                <a:latin typeface="Cambria" panose="02040503050406030204" pitchFamily="18" charset="0"/>
                <a:ea typeface="Cambria" panose="02040503050406030204" pitchFamily="18" charset="0"/>
              </a:rPr>
              <a:t>Park</a:t>
            </a:r>
            <a:r>
              <a:rPr lang="el-GR" sz="1400" dirty="0">
                <a:solidFill>
                  <a:schemeClr val="bg1"/>
                </a:solidFill>
                <a:latin typeface="Cambria" panose="02040503050406030204" pitchFamily="18" charset="0"/>
                <a:ea typeface="Cambria" panose="02040503050406030204" pitchFamily="18" charset="0"/>
              </a:rPr>
              <a:t> </a:t>
            </a:r>
            <a:r>
              <a:rPr lang="el-GR" sz="1400" dirty="0" err="1">
                <a:solidFill>
                  <a:schemeClr val="bg1"/>
                </a:solidFill>
                <a:latin typeface="Cambria" panose="02040503050406030204" pitchFamily="18" charset="0"/>
                <a:ea typeface="Cambria" panose="02040503050406030204" pitchFamily="18" charset="0"/>
              </a:rPr>
              <a:t>West</a:t>
            </a:r>
            <a:r>
              <a:rPr lang="el-GR" sz="1400" dirty="0">
                <a:solidFill>
                  <a:schemeClr val="bg1"/>
                </a:solidFill>
                <a:latin typeface="Cambria" panose="02040503050406030204" pitchFamily="18" charset="0"/>
                <a:ea typeface="Cambria" panose="02040503050406030204" pitchFamily="18" charset="0"/>
              </a:rPr>
              <a:t> </a:t>
            </a:r>
            <a:r>
              <a:rPr lang="el-GR" sz="1400" dirty="0" err="1">
                <a:solidFill>
                  <a:schemeClr val="bg1"/>
                </a:solidFill>
                <a:latin typeface="Cambria" panose="02040503050406030204" pitchFamily="18" charset="0"/>
                <a:ea typeface="Cambria" panose="02040503050406030204" pitchFamily="18" charset="0"/>
              </a:rPr>
              <a:t>Club</a:t>
            </a:r>
            <a:r>
              <a:rPr lang="en-GB" sz="1400" dirty="0">
                <a:solidFill>
                  <a:schemeClr val="bg1"/>
                </a:solidFill>
                <a:latin typeface="Cambria" panose="02040503050406030204" pitchFamily="18" charset="0"/>
                <a:ea typeface="Cambria" panose="02040503050406030204" pitchFamily="18" charset="0"/>
              </a:rPr>
              <a:t> </a:t>
            </a:r>
            <a:r>
              <a:rPr lang="el-GR" sz="1400" dirty="0">
                <a:solidFill>
                  <a:schemeClr val="bg1"/>
                </a:solidFill>
                <a:latin typeface="Cambria" panose="02040503050406030204" pitchFamily="18" charset="0"/>
                <a:ea typeface="Cambria" panose="02040503050406030204" pitchFamily="18" charset="0"/>
              </a:rPr>
              <a:t>Ltd (2003) EWHC 2872 (TCC)).</a:t>
            </a:r>
          </a:p>
        </p:txBody>
      </p:sp>
    </p:spTree>
    <p:extLst>
      <p:ext uri="{BB962C8B-B14F-4D97-AF65-F5344CB8AC3E}">
        <p14:creationId xmlns:p14="http://schemas.microsoft.com/office/powerpoint/2010/main" val="2172392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CA554CF2-8CED-8FF1-2764-ADF6D1A971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651" y="175867"/>
            <a:ext cx="1712208" cy="1077201"/>
          </a:xfrm>
          <a:prstGeom prst="rect">
            <a:avLst/>
          </a:prstGeom>
        </p:spPr>
      </p:pic>
      <p:pic>
        <p:nvPicPr>
          <p:cNvPr id="8" name="Picture 7" descr="A picture containing building, outdoor&#10;&#10;Description automatically generated">
            <a:extLst>
              <a:ext uri="{FF2B5EF4-FFF2-40B4-BE49-F238E27FC236}">
                <a16:creationId xmlns:a16="http://schemas.microsoft.com/office/drawing/2014/main" id="{E207D06E-51BE-77BE-5B37-152A5825BBEB}"/>
              </a:ext>
            </a:extLst>
          </p:cNvPr>
          <p:cNvPicPr>
            <a:picLocks noChangeAspect="1"/>
          </p:cNvPicPr>
          <p:nvPr/>
        </p:nvPicPr>
        <p:blipFill rotWithShape="1">
          <a:blip r:embed="rId3">
            <a:extLst>
              <a:ext uri="{28A0092B-C50C-407E-A947-70E740481C1C}">
                <a14:useLocalDpi xmlns:a14="http://schemas.microsoft.com/office/drawing/2010/main" val="0"/>
              </a:ext>
            </a:extLst>
          </a:blip>
          <a:srcRect l="686" t="3981" r="591" b="43454"/>
          <a:stretch/>
        </p:blipFill>
        <p:spPr>
          <a:xfrm>
            <a:off x="4162569" y="1"/>
            <a:ext cx="8029433" cy="6413016"/>
          </a:xfrm>
          <a:prstGeom prst="rect">
            <a:avLst/>
          </a:prstGeom>
        </p:spPr>
      </p:pic>
      <p:sp>
        <p:nvSpPr>
          <p:cNvPr id="9" name="Rectangle 8">
            <a:extLst>
              <a:ext uri="{FF2B5EF4-FFF2-40B4-BE49-F238E27FC236}">
                <a16:creationId xmlns:a16="http://schemas.microsoft.com/office/drawing/2014/main" id="{C2F18C14-1995-D4F4-1BAB-E4764B76A49C}"/>
              </a:ext>
            </a:extLst>
          </p:cNvPr>
          <p:cNvSpPr/>
          <p:nvPr/>
        </p:nvSpPr>
        <p:spPr>
          <a:xfrm>
            <a:off x="4162569" y="0"/>
            <a:ext cx="8029431" cy="6413016"/>
          </a:xfrm>
          <a:prstGeom prst="rect">
            <a:avLst/>
          </a:prstGeom>
          <a:solidFill>
            <a:schemeClr val="accent1">
              <a:lumMod val="50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Google Shape;130;p18">
            <a:extLst>
              <a:ext uri="{FF2B5EF4-FFF2-40B4-BE49-F238E27FC236}">
                <a16:creationId xmlns:a16="http://schemas.microsoft.com/office/drawing/2014/main" id="{14D4F396-45D0-CDDC-F5C3-6DB06A164383}"/>
              </a:ext>
            </a:extLst>
          </p:cNvPr>
          <p:cNvSpPr txBox="1">
            <a:spLocks/>
          </p:cNvSpPr>
          <p:nvPr/>
        </p:nvSpPr>
        <p:spPr>
          <a:xfrm>
            <a:off x="-23743" y="2849562"/>
            <a:ext cx="4186310" cy="1158875"/>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l-GR" sz="3600" dirty="0">
                <a:solidFill>
                  <a:srgbClr val="1B75BB"/>
                </a:solidFill>
                <a:latin typeface="Cinzel" panose="020B0604020202020204" charset="0"/>
              </a:rPr>
              <a:t>Μη Συμμόρφωση με το Πρωτόκολλο</a:t>
            </a:r>
            <a:endParaRPr lang="el-GR" sz="4000" dirty="0">
              <a:solidFill>
                <a:srgbClr val="1B75BB"/>
              </a:solidFill>
              <a:latin typeface="Cinzel" panose="020B0604020202020204" charset="0"/>
            </a:endParaRPr>
          </a:p>
        </p:txBody>
      </p:sp>
      <p:sp>
        <p:nvSpPr>
          <p:cNvPr id="24" name="Google Shape;94;p13">
            <a:extLst>
              <a:ext uri="{FF2B5EF4-FFF2-40B4-BE49-F238E27FC236}">
                <a16:creationId xmlns:a16="http://schemas.microsoft.com/office/drawing/2014/main" id="{AB3B64AA-F8C4-8263-540F-1DC9AB687A0F}"/>
              </a:ext>
            </a:extLst>
          </p:cNvPr>
          <p:cNvSpPr txBox="1">
            <a:spLocks/>
          </p:cNvSpPr>
          <p:nvPr/>
        </p:nvSpPr>
        <p:spPr>
          <a:xfrm>
            <a:off x="4814028" y="674481"/>
            <a:ext cx="6854905" cy="5509038"/>
          </a:xfrm>
          <a:prstGeom prst="rect">
            <a:avLst/>
          </a:prstGeom>
        </p:spPr>
        <p:txBody>
          <a:bodyPr spcFirstLastPara="1"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spcBef>
                <a:spcPct val="20000"/>
              </a:spcBef>
              <a:spcAft>
                <a:spcPts val="600"/>
              </a:spcAft>
              <a:buClr>
                <a:schemeClr val="accent1">
                  <a:lumMod val="75000"/>
                </a:schemeClr>
              </a:buClr>
              <a:buSzPct val="145000"/>
              <a:buNone/>
            </a:pPr>
            <a:r>
              <a:rPr lang="el-GR" sz="1400" dirty="0">
                <a:solidFill>
                  <a:schemeClr val="bg1"/>
                </a:solidFill>
                <a:latin typeface="Cambria" panose="02040503050406030204" pitchFamily="18" charset="0"/>
                <a:ea typeface="Cambria" panose="02040503050406030204" pitchFamily="18" charset="0"/>
              </a:rPr>
              <a:t>Μη Συμμόρφωση με το Πρωτόκολλο από πλευράς </a:t>
            </a:r>
            <a:r>
              <a:rPr lang="el-GR" sz="1400" b="1" u="sng" dirty="0">
                <a:solidFill>
                  <a:schemeClr val="bg1"/>
                </a:solidFill>
                <a:latin typeface="Cambria" panose="02040503050406030204" pitchFamily="18" charset="0"/>
                <a:ea typeface="Cambria" panose="02040503050406030204" pitchFamily="18" charset="0"/>
              </a:rPr>
              <a:t>Εναγόμενου</a:t>
            </a:r>
            <a:r>
              <a:rPr lang="el-GR" sz="1400" dirty="0">
                <a:solidFill>
                  <a:schemeClr val="bg1"/>
                </a:solidFill>
                <a:latin typeface="Cambria" panose="02040503050406030204" pitchFamily="18" charset="0"/>
                <a:ea typeface="Cambria" panose="02040503050406030204" pitchFamily="18" charset="0"/>
              </a:rPr>
              <a:t> (3.10.5 (β))</a:t>
            </a:r>
          </a:p>
          <a:p>
            <a:pPr marL="0" indent="0" defTabSz="457200">
              <a:spcBef>
                <a:spcPct val="20000"/>
              </a:spcBef>
              <a:spcAft>
                <a:spcPts val="600"/>
              </a:spcAft>
              <a:buClr>
                <a:schemeClr val="accent1">
                  <a:lumMod val="75000"/>
                </a:schemeClr>
              </a:buClr>
              <a:buSzPct val="145000"/>
              <a:buNone/>
            </a:pPr>
            <a:endParaRPr lang="el-GR" sz="1400" dirty="0">
              <a:solidFill>
                <a:schemeClr val="bg1"/>
              </a:solidFill>
              <a:latin typeface="Cambria" panose="02040503050406030204" pitchFamily="18" charset="0"/>
              <a:ea typeface="Cambria" panose="02040503050406030204" pitchFamily="18" charset="0"/>
            </a:endParaRPr>
          </a:p>
          <a:p>
            <a:pPr defTabSz="457200">
              <a:spcBef>
                <a:spcPct val="20000"/>
              </a:spcBef>
              <a:spcAft>
                <a:spcPts val="600"/>
              </a:spcAft>
              <a:buClr>
                <a:schemeClr val="accent1">
                  <a:lumMod val="75000"/>
                </a:schemeClr>
              </a:buClr>
              <a:buSzPct val="145000"/>
            </a:pPr>
            <a:r>
              <a:rPr lang="el-GR" sz="1400" b="1" u="sng" dirty="0">
                <a:solidFill>
                  <a:schemeClr val="bg1"/>
                </a:solidFill>
                <a:latin typeface="Cambria" panose="02040503050406030204" pitchFamily="18" charset="0"/>
                <a:ea typeface="Cambria" panose="02040503050406030204" pitchFamily="18" charset="0"/>
              </a:rPr>
              <a:t>Παράλειψη να προβεί σε προκαταρτική απάντηση </a:t>
            </a:r>
            <a:r>
              <a:rPr lang="el-GR" sz="1400" dirty="0">
                <a:solidFill>
                  <a:schemeClr val="bg1"/>
                </a:solidFill>
                <a:latin typeface="Cambria" panose="02040503050406030204" pitchFamily="18" charset="0"/>
                <a:ea typeface="Cambria" panose="02040503050406030204" pitchFamily="18" charset="0"/>
              </a:rPr>
              <a:t>στην Επιστολή πριν την απαίτηση </a:t>
            </a:r>
            <a:r>
              <a:rPr lang="el-GR" sz="1400" b="1" u="sng" dirty="0">
                <a:solidFill>
                  <a:schemeClr val="bg1"/>
                </a:solidFill>
                <a:latin typeface="Cambria" panose="02040503050406030204" pitchFamily="18" charset="0"/>
                <a:ea typeface="Cambria" panose="02040503050406030204" pitchFamily="18" charset="0"/>
              </a:rPr>
              <a:t>εντός του χρόνου </a:t>
            </a:r>
            <a:r>
              <a:rPr lang="el-GR" sz="1400" dirty="0">
                <a:solidFill>
                  <a:schemeClr val="bg1"/>
                </a:solidFill>
                <a:latin typeface="Cambria" panose="02040503050406030204" pitchFamily="18" charset="0"/>
                <a:ea typeface="Cambria" panose="02040503050406030204" pitchFamily="18" charset="0"/>
              </a:rPr>
              <a:t>που καθορίζει το πρωτόκολλο (28 ημέρες) (αναγνώριση λήψης της επιστολής) </a:t>
            </a:r>
          </a:p>
          <a:p>
            <a:pPr defTabSz="457200">
              <a:spcBef>
                <a:spcPct val="20000"/>
              </a:spcBef>
              <a:spcAft>
                <a:spcPts val="600"/>
              </a:spcAft>
              <a:buClr>
                <a:schemeClr val="accent1">
                  <a:lumMod val="75000"/>
                </a:schemeClr>
              </a:buClr>
              <a:buSzPct val="145000"/>
            </a:pPr>
            <a:endParaRPr lang="el-GR" sz="1400" dirty="0">
              <a:solidFill>
                <a:schemeClr val="bg1"/>
              </a:solidFill>
              <a:latin typeface="Cambria" panose="02040503050406030204" pitchFamily="18" charset="0"/>
              <a:ea typeface="Cambria" panose="02040503050406030204" pitchFamily="18" charset="0"/>
            </a:endParaRPr>
          </a:p>
          <a:p>
            <a:pPr defTabSz="457200">
              <a:spcBef>
                <a:spcPct val="20000"/>
              </a:spcBef>
              <a:spcAft>
                <a:spcPts val="600"/>
              </a:spcAft>
              <a:buClr>
                <a:schemeClr val="accent1">
                  <a:lumMod val="75000"/>
                </a:schemeClr>
              </a:buClr>
              <a:buSzPct val="145000"/>
            </a:pPr>
            <a:r>
              <a:rPr lang="el-GR" sz="1400" b="1" u="sng" dirty="0">
                <a:solidFill>
                  <a:schemeClr val="bg1"/>
                </a:solidFill>
                <a:latin typeface="Cambria" panose="02040503050406030204" pitchFamily="18" charset="0"/>
                <a:ea typeface="Cambria" panose="02040503050406030204" pitchFamily="18" charset="0"/>
              </a:rPr>
              <a:t>Παράλειψη να προβεί σε πλήρη απάντηση </a:t>
            </a:r>
            <a:r>
              <a:rPr lang="el-GR" sz="1400" dirty="0">
                <a:solidFill>
                  <a:schemeClr val="bg1"/>
                </a:solidFill>
                <a:latin typeface="Cambria" panose="02040503050406030204" pitchFamily="18" charset="0"/>
                <a:ea typeface="Cambria" panose="02040503050406030204" pitchFamily="18" charset="0"/>
              </a:rPr>
              <a:t>εντός του χρόνου που καθορίζει το πρωτόκολλο (28 ημέρες) – (Έντυπο Β του Τύπου ΙΙ) </a:t>
            </a:r>
          </a:p>
          <a:p>
            <a:pPr defTabSz="457200">
              <a:spcBef>
                <a:spcPct val="20000"/>
              </a:spcBef>
              <a:spcAft>
                <a:spcPts val="600"/>
              </a:spcAft>
              <a:buClr>
                <a:schemeClr val="accent1">
                  <a:lumMod val="75000"/>
                </a:schemeClr>
              </a:buClr>
              <a:buSzPct val="145000"/>
            </a:pPr>
            <a:endParaRPr lang="el-GR" sz="1400" dirty="0">
              <a:solidFill>
                <a:schemeClr val="bg1"/>
              </a:solidFill>
              <a:latin typeface="Cambria" panose="02040503050406030204" pitchFamily="18" charset="0"/>
              <a:ea typeface="Cambria" panose="02040503050406030204" pitchFamily="18" charset="0"/>
            </a:endParaRPr>
          </a:p>
          <a:p>
            <a:pPr defTabSz="457200">
              <a:spcBef>
                <a:spcPct val="20000"/>
              </a:spcBef>
              <a:spcAft>
                <a:spcPts val="600"/>
              </a:spcAft>
              <a:buClr>
                <a:schemeClr val="accent1">
                  <a:lumMod val="75000"/>
                </a:schemeClr>
              </a:buClr>
              <a:buSzPct val="145000"/>
            </a:pPr>
            <a:r>
              <a:rPr lang="el-GR" sz="1400" b="1" u="sng" dirty="0">
                <a:solidFill>
                  <a:schemeClr val="bg1"/>
                </a:solidFill>
                <a:latin typeface="Cambria" panose="02040503050406030204" pitchFamily="18" charset="0"/>
                <a:ea typeface="Cambria" panose="02040503050406030204" pitchFamily="18" charset="0"/>
              </a:rPr>
              <a:t>Παράλειψη να προβεί στην αποκάλυψη εγγράφων </a:t>
            </a:r>
            <a:r>
              <a:rPr lang="el-GR" sz="1400" dirty="0">
                <a:solidFill>
                  <a:schemeClr val="bg1"/>
                </a:solidFill>
                <a:latin typeface="Cambria" panose="02040503050406030204" pitchFamily="18" charset="0"/>
                <a:ea typeface="Cambria" panose="02040503050406030204" pitchFamily="18" charset="0"/>
              </a:rPr>
              <a:t>που απαιτεί το πρωτόκολλο (έγγραφα τα οποία ενδεχομένως ο απαιτητής να ζητεί με την επιστολή απαίτησης του)</a:t>
            </a:r>
          </a:p>
          <a:p>
            <a:pPr defTabSz="457200">
              <a:spcBef>
                <a:spcPct val="20000"/>
              </a:spcBef>
              <a:spcAft>
                <a:spcPts val="600"/>
              </a:spcAft>
              <a:buClr>
                <a:schemeClr val="accent1">
                  <a:lumMod val="75000"/>
                </a:schemeClr>
              </a:buClr>
              <a:buSzPct val="145000"/>
            </a:pPr>
            <a:endParaRPr lang="el-GR" sz="1400" dirty="0">
              <a:solidFill>
                <a:schemeClr val="bg1"/>
              </a:solidFill>
              <a:latin typeface="Cambria" panose="02040503050406030204" pitchFamily="18" charset="0"/>
              <a:ea typeface="Cambria" panose="02040503050406030204" pitchFamily="18" charset="0"/>
            </a:endParaRPr>
          </a:p>
          <a:p>
            <a:pPr defTabSz="457200">
              <a:spcBef>
                <a:spcPct val="20000"/>
              </a:spcBef>
              <a:spcAft>
                <a:spcPts val="600"/>
              </a:spcAft>
              <a:buClr>
                <a:schemeClr val="accent1">
                  <a:lumMod val="75000"/>
                </a:schemeClr>
              </a:buClr>
              <a:buSzPct val="145000"/>
            </a:pPr>
            <a:r>
              <a:rPr lang="el-GR" sz="1400" dirty="0">
                <a:solidFill>
                  <a:schemeClr val="bg1"/>
                </a:solidFill>
                <a:latin typeface="Cambria" panose="02040503050406030204" pitchFamily="18" charset="0"/>
                <a:ea typeface="Cambria" panose="02040503050406030204" pitchFamily="18" charset="0"/>
              </a:rPr>
              <a:t>Οποιαδήποτε άλλη μη συμμόρφωση, η οποία κατά την κρίση του Δικαστηρίου συνιστά παράλειψη </a:t>
            </a:r>
            <a:r>
              <a:rPr lang="el-GR" sz="1400" b="1" i="1" dirty="0">
                <a:solidFill>
                  <a:schemeClr val="bg1"/>
                </a:solidFill>
                <a:latin typeface="Cambria" panose="02040503050406030204" pitchFamily="18" charset="0"/>
                <a:ea typeface="Cambria" panose="02040503050406030204" pitchFamily="18" charset="0"/>
              </a:rPr>
              <a:t>(βλ. </a:t>
            </a:r>
            <a:r>
              <a:rPr lang="el-GR" sz="1400" b="1" i="1" dirty="0" err="1">
                <a:solidFill>
                  <a:schemeClr val="bg1"/>
                </a:solidFill>
                <a:latin typeface="Cambria" panose="02040503050406030204" pitchFamily="18" charset="0"/>
                <a:ea typeface="Cambria" panose="02040503050406030204" pitchFamily="18" charset="0"/>
              </a:rPr>
              <a:t>Linton</a:t>
            </a:r>
            <a:r>
              <a:rPr lang="el-GR" sz="1400" b="1" i="1" dirty="0">
                <a:solidFill>
                  <a:schemeClr val="bg1"/>
                </a:solidFill>
                <a:latin typeface="Cambria" panose="02040503050406030204" pitchFamily="18" charset="0"/>
                <a:ea typeface="Cambria" panose="02040503050406030204" pitchFamily="18" charset="0"/>
              </a:rPr>
              <a:t> v. RD </a:t>
            </a:r>
            <a:r>
              <a:rPr lang="el-GR" sz="1400" b="1" i="1" dirty="0" err="1">
                <a:solidFill>
                  <a:schemeClr val="bg1"/>
                </a:solidFill>
                <a:latin typeface="Cambria" panose="02040503050406030204" pitchFamily="18" charset="0"/>
                <a:ea typeface="Cambria" panose="02040503050406030204" pitchFamily="18" charset="0"/>
              </a:rPr>
              <a:t>Williams</a:t>
            </a:r>
            <a:r>
              <a:rPr lang="el-GR" sz="1400" b="1" i="1" dirty="0">
                <a:solidFill>
                  <a:schemeClr val="bg1"/>
                </a:solidFill>
                <a:latin typeface="Cambria" panose="02040503050406030204" pitchFamily="18" charset="0"/>
                <a:ea typeface="Cambria" panose="02040503050406030204" pitchFamily="18" charset="0"/>
              </a:rPr>
              <a:t> </a:t>
            </a:r>
            <a:r>
              <a:rPr lang="el-GR" sz="1400" b="1" i="1" dirty="0" err="1">
                <a:solidFill>
                  <a:schemeClr val="bg1"/>
                </a:solidFill>
                <a:latin typeface="Cambria" panose="02040503050406030204" pitchFamily="18" charset="0"/>
                <a:ea typeface="Cambria" panose="02040503050406030204" pitchFamily="18" charset="0"/>
              </a:rPr>
              <a:t>Haulage</a:t>
            </a:r>
            <a:r>
              <a:rPr lang="el-GR" sz="1400" b="1" i="1" dirty="0">
                <a:solidFill>
                  <a:schemeClr val="bg1"/>
                </a:solidFill>
                <a:latin typeface="Cambria" panose="02040503050406030204" pitchFamily="18" charset="0"/>
                <a:ea typeface="Cambria" panose="02040503050406030204" pitchFamily="18" charset="0"/>
              </a:rPr>
              <a:t> Ltd (2001) C.L.Y 516)</a:t>
            </a:r>
          </a:p>
        </p:txBody>
      </p:sp>
    </p:spTree>
    <p:extLst>
      <p:ext uri="{BB962C8B-B14F-4D97-AF65-F5344CB8AC3E}">
        <p14:creationId xmlns:p14="http://schemas.microsoft.com/office/powerpoint/2010/main" val="2362384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CA554CF2-8CED-8FF1-2764-ADF6D1A971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651" y="175867"/>
            <a:ext cx="1712208" cy="1077201"/>
          </a:xfrm>
          <a:prstGeom prst="rect">
            <a:avLst/>
          </a:prstGeom>
        </p:spPr>
      </p:pic>
      <p:pic>
        <p:nvPicPr>
          <p:cNvPr id="8" name="Picture 7" descr="A picture containing building, outdoor&#10;&#10;Description automatically generated">
            <a:extLst>
              <a:ext uri="{FF2B5EF4-FFF2-40B4-BE49-F238E27FC236}">
                <a16:creationId xmlns:a16="http://schemas.microsoft.com/office/drawing/2014/main" id="{E207D06E-51BE-77BE-5B37-152A5825BBEB}"/>
              </a:ext>
            </a:extLst>
          </p:cNvPr>
          <p:cNvPicPr>
            <a:picLocks noChangeAspect="1"/>
          </p:cNvPicPr>
          <p:nvPr/>
        </p:nvPicPr>
        <p:blipFill rotWithShape="1">
          <a:blip r:embed="rId3">
            <a:extLst>
              <a:ext uri="{28A0092B-C50C-407E-A947-70E740481C1C}">
                <a14:useLocalDpi xmlns:a14="http://schemas.microsoft.com/office/drawing/2010/main" val="0"/>
              </a:ext>
            </a:extLst>
          </a:blip>
          <a:srcRect l="686" t="3981" r="591" b="43454"/>
          <a:stretch/>
        </p:blipFill>
        <p:spPr>
          <a:xfrm>
            <a:off x="4162569" y="1"/>
            <a:ext cx="8029433" cy="6413016"/>
          </a:xfrm>
          <a:prstGeom prst="rect">
            <a:avLst/>
          </a:prstGeom>
        </p:spPr>
      </p:pic>
      <p:sp>
        <p:nvSpPr>
          <p:cNvPr id="9" name="Rectangle 8">
            <a:extLst>
              <a:ext uri="{FF2B5EF4-FFF2-40B4-BE49-F238E27FC236}">
                <a16:creationId xmlns:a16="http://schemas.microsoft.com/office/drawing/2014/main" id="{C2F18C14-1995-D4F4-1BAB-E4764B76A49C}"/>
              </a:ext>
            </a:extLst>
          </p:cNvPr>
          <p:cNvSpPr/>
          <p:nvPr/>
        </p:nvSpPr>
        <p:spPr>
          <a:xfrm>
            <a:off x="4162569" y="0"/>
            <a:ext cx="8029431" cy="6413016"/>
          </a:xfrm>
          <a:prstGeom prst="rect">
            <a:avLst/>
          </a:prstGeom>
          <a:solidFill>
            <a:schemeClr val="accent1">
              <a:lumMod val="50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Google Shape;130;p18">
            <a:extLst>
              <a:ext uri="{FF2B5EF4-FFF2-40B4-BE49-F238E27FC236}">
                <a16:creationId xmlns:a16="http://schemas.microsoft.com/office/drawing/2014/main" id="{14D4F396-45D0-CDDC-F5C3-6DB06A164383}"/>
              </a:ext>
            </a:extLst>
          </p:cNvPr>
          <p:cNvSpPr txBox="1">
            <a:spLocks/>
          </p:cNvSpPr>
          <p:nvPr/>
        </p:nvSpPr>
        <p:spPr>
          <a:xfrm>
            <a:off x="-2" y="2849562"/>
            <a:ext cx="4100585" cy="1158875"/>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l-GR" sz="3200" dirty="0">
                <a:solidFill>
                  <a:srgbClr val="1B75BB"/>
                </a:solidFill>
                <a:latin typeface="Cinzel" panose="020B0604020202020204" charset="0"/>
              </a:rPr>
              <a:t>«Οποιαδήποτε Άλλη Μη Συμμόρφωση» με το Πρωτόκολλο </a:t>
            </a:r>
            <a:endParaRPr lang="el-GR" sz="3600" dirty="0">
              <a:solidFill>
                <a:srgbClr val="1B75BB"/>
              </a:solidFill>
              <a:latin typeface="Cinzel" panose="020B0604020202020204" charset="0"/>
            </a:endParaRPr>
          </a:p>
        </p:txBody>
      </p:sp>
      <p:sp>
        <p:nvSpPr>
          <p:cNvPr id="24" name="Google Shape;94;p13">
            <a:extLst>
              <a:ext uri="{FF2B5EF4-FFF2-40B4-BE49-F238E27FC236}">
                <a16:creationId xmlns:a16="http://schemas.microsoft.com/office/drawing/2014/main" id="{AB3B64AA-F8C4-8263-540F-1DC9AB687A0F}"/>
              </a:ext>
            </a:extLst>
          </p:cNvPr>
          <p:cNvSpPr txBox="1">
            <a:spLocks/>
          </p:cNvSpPr>
          <p:nvPr/>
        </p:nvSpPr>
        <p:spPr>
          <a:xfrm>
            <a:off x="4814028" y="674481"/>
            <a:ext cx="6854905" cy="5509038"/>
          </a:xfrm>
          <a:prstGeom prst="rect">
            <a:avLst/>
          </a:prstGeom>
        </p:spPr>
        <p:txBody>
          <a:bodyPr spcFirstLastPara="1"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spcBef>
                <a:spcPct val="20000"/>
              </a:spcBef>
              <a:spcAft>
                <a:spcPts val="600"/>
              </a:spcAft>
              <a:buClr>
                <a:schemeClr val="accent1">
                  <a:lumMod val="75000"/>
                </a:schemeClr>
              </a:buClr>
              <a:buSzPct val="145000"/>
              <a:buNone/>
            </a:pPr>
            <a:r>
              <a:rPr lang="el-GR" sz="1600" dirty="0">
                <a:solidFill>
                  <a:schemeClr val="bg1"/>
                </a:solidFill>
                <a:latin typeface="Cambria" panose="02040503050406030204" pitchFamily="18" charset="0"/>
                <a:ea typeface="Cambria" panose="02040503050406030204" pitchFamily="18" charset="0"/>
              </a:rPr>
              <a:t>Στην </a:t>
            </a:r>
            <a:r>
              <a:rPr lang="el-GR" sz="1600" b="1" i="1" dirty="0" err="1">
                <a:solidFill>
                  <a:schemeClr val="bg1"/>
                </a:solidFill>
                <a:latin typeface="Cambria" panose="02040503050406030204" pitchFamily="18" charset="0"/>
                <a:ea typeface="Cambria" panose="02040503050406030204" pitchFamily="18" charset="0"/>
              </a:rPr>
              <a:t>Linton</a:t>
            </a:r>
            <a:r>
              <a:rPr lang="el-GR" sz="1600" b="1" i="1" dirty="0">
                <a:solidFill>
                  <a:schemeClr val="bg1"/>
                </a:solidFill>
                <a:latin typeface="Cambria" panose="02040503050406030204" pitchFamily="18" charset="0"/>
                <a:ea typeface="Cambria" panose="02040503050406030204" pitchFamily="18" charset="0"/>
              </a:rPr>
              <a:t> v. </a:t>
            </a:r>
            <a:r>
              <a:rPr lang="el-GR" sz="1600" b="1" i="1" dirty="0" err="1">
                <a:solidFill>
                  <a:schemeClr val="bg1"/>
                </a:solidFill>
                <a:latin typeface="Cambria" panose="02040503050406030204" pitchFamily="18" charset="0"/>
                <a:ea typeface="Cambria" panose="02040503050406030204" pitchFamily="18" charset="0"/>
              </a:rPr>
              <a:t>Williams</a:t>
            </a:r>
            <a:r>
              <a:rPr lang="el-GR" sz="1600" b="1" i="1" dirty="0">
                <a:solidFill>
                  <a:schemeClr val="bg1"/>
                </a:solidFill>
                <a:latin typeface="Cambria" panose="02040503050406030204" pitchFamily="18" charset="0"/>
                <a:ea typeface="Cambria" panose="02040503050406030204" pitchFamily="18" charset="0"/>
              </a:rPr>
              <a:t> </a:t>
            </a:r>
            <a:r>
              <a:rPr lang="el-GR" sz="1600" b="1" i="1" dirty="0" err="1">
                <a:solidFill>
                  <a:schemeClr val="bg1"/>
                </a:solidFill>
                <a:latin typeface="Cambria" panose="02040503050406030204" pitchFamily="18" charset="0"/>
                <a:ea typeface="Cambria" panose="02040503050406030204" pitchFamily="18" charset="0"/>
              </a:rPr>
              <a:t>Haulage</a:t>
            </a:r>
            <a:r>
              <a:rPr lang="el-GR" sz="1600" b="1" i="1" dirty="0">
                <a:solidFill>
                  <a:schemeClr val="bg1"/>
                </a:solidFill>
                <a:latin typeface="Cambria" panose="02040503050406030204" pitchFamily="18" charset="0"/>
                <a:ea typeface="Cambria" panose="02040503050406030204" pitchFamily="18" charset="0"/>
              </a:rPr>
              <a:t> Ltd (2001) </a:t>
            </a:r>
            <a:r>
              <a:rPr lang="el-GR" sz="1600" dirty="0">
                <a:solidFill>
                  <a:schemeClr val="bg1"/>
                </a:solidFill>
                <a:latin typeface="Cambria" panose="02040503050406030204" pitchFamily="18" charset="0"/>
                <a:ea typeface="Cambria" panose="02040503050406030204" pitchFamily="18" charset="0"/>
              </a:rPr>
              <a:t>κρίθηκε παράλογη η συμπεριφορά του Εναγόμενού ως προς τον τρόπο χειρισμού της υπόθεσης του, αφού προχώρησε με πρόταση διακανονισμού της αγωγής μία εβδομάδα πριν την έναρξη της ακροαματικής διαδικασίας. </a:t>
            </a:r>
          </a:p>
          <a:p>
            <a:pPr marL="0" indent="0" defTabSz="457200">
              <a:spcBef>
                <a:spcPct val="20000"/>
              </a:spcBef>
              <a:spcAft>
                <a:spcPts val="600"/>
              </a:spcAft>
              <a:buClr>
                <a:schemeClr val="accent1">
                  <a:lumMod val="75000"/>
                </a:schemeClr>
              </a:buClr>
              <a:buSzPct val="145000"/>
              <a:buNone/>
            </a:pPr>
            <a:endParaRPr lang="el-GR" sz="1600" dirty="0">
              <a:solidFill>
                <a:schemeClr val="bg1"/>
              </a:solidFill>
              <a:latin typeface="Cambria" panose="02040503050406030204" pitchFamily="18" charset="0"/>
              <a:ea typeface="Cambria" panose="02040503050406030204" pitchFamily="18" charset="0"/>
            </a:endParaRPr>
          </a:p>
          <a:p>
            <a:pPr marL="0" indent="0" defTabSz="457200">
              <a:spcBef>
                <a:spcPct val="20000"/>
              </a:spcBef>
              <a:spcAft>
                <a:spcPts val="600"/>
              </a:spcAft>
              <a:buClr>
                <a:schemeClr val="accent1">
                  <a:lumMod val="75000"/>
                </a:schemeClr>
              </a:buClr>
              <a:buSzPct val="145000"/>
              <a:buNone/>
            </a:pPr>
            <a:r>
              <a:rPr lang="el-GR" sz="1600" u="sng" dirty="0">
                <a:solidFill>
                  <a:schemeClr val="bg1"/>
                </a:solidFill>
                <a:latin typeface="Cambria" panose="02040503050406030204" pitchFamily="18" charset="0"/>
                <a:ea typeface="Cambria" panose="02040503050406030204" pitchFamily="18" charset="0"/>
              </a:rPr>
              <a:t>Συνέπεια: </a:t>
            </a:r>
            <a:r>
              <a:rPr lang="el-GR" sz="1600" dirty="0">
                <a:solidFill>
                  <a:schemeClr val="bg1"/>
                </a:solidFill>
                <a:latin typeface="Cambria" panose="02040503050406030204" pitchFamily="18" charset="0"/>
                <a:ea typeface="Cambria" panose="02040503050406030204" pitchFamily="18" charset="0"/>
              </a:rPr>
              <a:t>Τα </a:t>
            </a:r>
            <a:r>
              <a:rPr lang="el-GR" sz="1600" u="sng" dirty="0">
                <a:solidFill>
                  <a:schemeClr val="bg1"/>
                </a:solidFill>
                <a:latin typeface="Cambria" panose="02040503050406030204" pitchFamily="18" charset="0"/>
                <a:ea typeface="Cambria" panose="02040503050406030204" pitchFamily="18" charset="0"/>
              </a:rPr>
              <a:t>έξοδα επιδικάστηκαν εναντίον </a:t>
            </a:r>
            <a:r>
              <a:rPr lang="el-GR" sz="1600" dirty="0">
                <a:solidFill>
                  <a:schemeClr val="bg1"/>
                </a:solidFill>
                <a:latin typeface="Cambria" panose="02040503050406030204" pitchFamily="18" charset="0"/>
                <a:ea typeface="Cambria" panose="02040503050406030204" pitchFamily="18" charset="0"/>
              </a:rPr>
              <a:t>του Εναγόμενου από την ημέρα έναρξης της δικαστικής διαδικασίας. </a:t>
            </a:r>
          </a:p>
        </p:txBody>
      </p:sp>
    </p:spTree>
    <p:extLst>
      <p:ext uri="{BB962C8B-B14F-4D97-AF65-F5344CB8AC3E}">
        <p14:creationId xmlns:p14="http://schemas.microsoft.com/office/powerpoint/2010/main" val="401300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CA554CF2-8CED-8FF1-2764-ADF6D1A971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651" y="175867"/>
            <a:ext cx="1712208" cy="1077201"/>
          </a:xfrm>
          <a:prstGeom prst="rect">
            <a:avLst/>
          </a:prstGeom>
        </p:spPr>
      </p:pic>
      <p:pic>
        <p:nvPicPr>
          <p:cNvPr id="8" name="Picture 7" descr="A picture containing building, outdoor&#10;&#10;Description automatically generated">
            <a:extLst>
              <a:ext uri="{FF2B5EF4-FFF2-40B4-BE49-F238E27FC236}">
                <a16:creationId xmlns:a16="http://schemas.microsoft.com/office/drawing/2014/main" id="{E207D06E-51BE-77BE-5B37-152A5825BBEB}"/>
              </a:ext>
            </a:extLst>
          </p:cNvPr>
          <p:cNvPicPr>
            <a:picLocks noChangeAspect="1"/>
          </p:cNvPicPr>
          <p:nvPr/>
        </p:nvPicPr>
        <p:blipFill rotWithShape="1">
          <a:blip r:embed="rId3">
            <a:extLst>
              <a:ext uri="{28A0092B-C50C-407E-A947-70E740481C1C}">
                <a14:useLocalDpi xmlns:a14="http://schemas.microsoft.com/office/drawing/2010/main" val="0"/>
              </a:ext>
            </a:extLst>
          </a:blip>
          <a:srcRect l="686" t="3981" r="591" b="43454"/>
          <a:stretch/>
        </p:blipFill>
        <p:spPr>
          <a:xfrm>
            <a:off x="4162569" y="1"/>
            <a:ext cx="8029433" cy="6413016"/>
          </a:xfrm>
          <a:prstGeom prst="rect">
            <a:avLst/>
          </a:prstGeom>
        </p:spPr>
      </p:pic>
      <p:sp>
        <p:nvSpPr>
          <p:cNvPr id="9" name="Rectangle 8">
            <a:extLst>
              <a:ext uri="{FF2B5EF4-FFF2-40B4-BE49-F238E27FC236}">
                <a16:creationId xmlns:a16="http://schemas.microsoft.com/office/drawing/2014/main" id="{C2F18C14-1995-D4F4-1BAB-E4764B76A49C}"/>
              </a:ext>
            </a:extLst>
          </p:cNvPr>
          <p:cNvSpPr/>
          <p:nvPr/>
        </p:nvSpPr>
        <p:spPr>
          <a:xfrm>
            <a:off x="4162569" y="0"/>
            <a:ext cx="8029431" cy="6413016"/>
          </a:xfrm>
          <a:prstGeom prst="rect">
            <a:avLst/>
          </a:prstGeom>
          <a:solidFill>
            <a:schemeClr val="accent1">
              <a:lumMod val="50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Google Shape;130;p18">
            <a:extLst>
              <a:ext uri="{FF2B5EF4-FFF2-40B4-BE49-F238E27FC236}">
                <a16:creationId xmlns:a16="http://schemas.microsoft.com/office/drawing/2014/main" id="{14D4F396-45D0-CDDC-F5C3-6DB06A164383}"/>
              </a:ext>
            </a:extLst>
          </p:cNvPr>
          <p:cNvSpPr txBox="1">
            <a:spLocks/>
          </p:cNvSpPr>
          <p:nvPr/>
        </p:nvSpPr>
        <p:spPr>
          <a:xfrm>
            <a:off x="-2" y="2849562"/>
            <a:ext cx="4100585" cy="1158875"/>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l-GR" sz="3200" dirty="0">
                <a:solidFill>
                  <a:srgbClr val="1B75BB"/>
                </a:solidFill>
                <a:latin typeface="Cinzel" panose="020B0604020202020204" charset="0"/>
              </a:rPr>
              <a:t>Απλές παρατυπίες συνιστούν παράλειψη συμμόρφωσης; </a:t>
            </a:r>
            <a:endParaRPr lang="el-GR" sz="3600" dirty="0">
              <a:solidFill>
                <a:srgbClr val="1B75BB"/>
              </a:solidFill>
              <a:latin typeface="Cinzel" panose="020B0604020202020204" charset="0"/>
            </a:endParaRPr>
          </a:p>
        </p:txBody>
      </p:sp>
      <p:sp>
        <p:nvSpPr>
          <p:cNvPr id="24" name="Google Shape;94;p13">
            <a:extLst>
              <a:ext uri="{FF2B5EF4-FFF2-40B4-BE49-F238E27FC236}">
                <a16:creationId xmlns:a16="http://schemas.microsoft.com/office/drawing/2014/main" id="{AB3B64AA-F8C4-8263-540F-1DC9AB687A0F}"/>
              </a:ext>
            </a:extLst>
          </p:cNvPr>
          <p:cNvSpPr txBox="1">
            <a:spLocks/>
          </p:cNvSpPr>
          <p:nvPr/>
        </p:nvSpPr>
        <p:spPr>
          <a:xfrm>
            <a:off x="4814028" y="674481"/>
            <a:ext cx="6854905" cy="5509038"/>
          </a:xfrm>
          <a:prstGeom prst="rect">
            <a:avLst/>
          </a:prstGeom>
        </p:spPr>
        <p:txBody>
          <a:bodyPr spcFirstLastPara="1"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457200">
              <a:spcBef>
                <a:spcPct val="20000"/>
              </a:spcBef>
              <a:spcAft>
                <a:spcPts val="600"/>
              </a:spcAft>
              <a:buClr>
                <a:schemeClr val="accent1">
                  <a:lumMod val="75000"/>
                </a:schemeClr>
              </a:buClr>
              <a:buSzPct val="145000"/>
            </a:pPr>
            <a:r>
              <a:rPr lang="el-GR" sz="1600" dirty="0">
                <a:solidFill>
                  <a:schemeClr val="bg1"/>
                </a:solidFill>
                <a:latin typeface="Cambria" panose="02040503050406030204" pitchFamily="18" charset="0"/>
                <a:ea typeface="Cambria" panose="02040503050406030204" pitchFamily="18" charset="0"/>
              </a:rPr>
              <a:t>Απλές παρατυπίες και «τεχνικά λάθη» (</a:t>
            </a:r>
            <a:r>
              <a:rPr lang="en-GB" sz="1600" dirty="0">
                <a:solidFill>
                  <a:schemeClr val="bg1"/>
                </a:solidFill>
                <a:latin typeface="Cambria" panose="02040503050406030204" pitchFamily="18" charset="0"/>
                <a:ea typeface="Cambria" panose="02040503050406030204" pitchFamily="18" charset="0"/>
              </a:rPr>
              <a:t>technical infringements) </a:t>
            </a:r>
            <a:r>
              <a:rPr lang="el-GR" sz="1600" b="1" u="sng" dirty="0">
                <a:solidFill>
                  <a:schemeClr val="bg1"/>
                </a:solidFill>
                <a:latin typeface="Cambria" panose="02040503050406030204" pitchFamily="18" charset="0"/>
                <a:ea typeface="Cambria" panose="02040503050406030204" pitchFamily="18" charset="0"/>
              </a:rPr>
              <a:t>δεν</a:t>
            </a:r>
            <a:r>
              <a:rPr lang="el-GR" sz="1600" dirty="0">
                <a:solidFill>
                  <a:schemeClr val="bg1"/>
                </a:solidFill>
                <a:latin typeface="Cambria" panose="02040503050406030204" pitchFamily="18" charset="0"/>
                <a:ea typeface="Cambria" panose="02040503050406030204" pitchFamily="18" charset="0"/>
              </a:rPr>
              <a:t> συνιστούν παράλειψη συμμόρφωσης με το Πρωτόκολλο και </a:t>
            </a:r>
            <a:r>
              <a:rPr lang="el-GR" sz="1600" b="1" u="sng" dirty="0">
                <a:solidFill>
                  <a:schemeClr val="bg1"/>
                </a:solidFill>
                <a:latin typeface="Cambria" panose="02040503050406030204" pitchFamily="18" charset="0"/>
                <a:ea typeface="Cambria" panose="02040503050406030204" pitchFamily="18" charset="0"/>
              </a:rPr>
              <a:t>δεν</a:t>
            </a:r>
            <a:r>
              <a:rPr lang="el-GR" sz="1600" dirty="0">
                <a:solidFill>
                  <a:schemeClr val="bg1"/>
                </a:solidFill>
                <a:latin typeface="Cambria" panose="02040503050406030204" pitchFamily="18" charset="0"/>
                <a:ea typeface="Cambria" panose="02040503050406030204" pitchFamily="18" charset="0"/>
              </a:rPr>
              <a:t> θα επιφέρουν συνέπειες. Στο σύγγραμμα </a:t>
            </a:r>
            <a:r>
              <a:rPr lang="en-GB" sz="1600" dirty="0">
                <a:solidFill>
                  <a:schemeClr val="bg1"/>
                </a:solidFill>
                <a:latin typeface="Cambria" panose="02040503050406030204" pitchFamily="18" charset="0"/>
                <a:ea typeface="Cambria" panose="02040503050406030204" pitchFamily="18" charset="0"/>
              </a:rPr>
              <a:t>Zuckerman on Civil Procedure: Principles and Practice, 3</a:t>
            </a:r>
            <a:r>
              <a:rPr lang="el-GR" sz="1600" dirty="0">
                <a:solidFill>
                  <a:schemeClr val="bg1"/>
                </a:solidFill>
                <a:latin typeface="Cambria" panose="02040503050406030204" pitchFamily="18" charset="0"/>
                <a:ea typeface="Cambria" panose="02040503050406030204" pitchFamily="18" charset="0"/>
              </a:rPr>
              <a:t>η έκδοση, σελ.43 γίνεται η εξής αναφορά:</a:t>
            </a:r>
          </a:p>
          <a:p>
            <a:pPr marL="0" indent="0" defTabSz="457200">
              <a:spcBef>
                <a:spcPct val="20000"/>
              </a:spcBef>
              <a:spcAft>
                <a:spcPts val="600"/>
              </a:spcAft>
              <a:buClr>
                <a:schemeClr val="accent1">
                  <a:lumMod val="75000"/>
                </a:schemeClr>
              </a:buClr>
              <a:buSzPct val="145000"/>
              <a:buNone/>
            </a:pPr>
            <a:endParaRPr lang="el-GR" sz="1600" dirty="0">
              <a:solidFill>
                <a:schemeClr val="bg1"/>
              </a:solidFill>
              <a:latin typeface="Cambria" panose="02040503050406030204" pitchFamily="18" charset="0"/>
              <a:ea typeface="Cambria" panose="02040503050406030204" pitchFamily="18" charset="0"/>
            </a:endParaRPr>
          </a:p>
          <a:p>
            <a:pPr marL="457200" lvl="1" indent="0" algn="ctr" defTabSz="457200">
              <a:spcBef>
                <a:spcPct val="20000"/>
              </a:spcBef>
              <a:spcAft>
                <a:spcPts val="600"/>
              </a:spcAft>
              <a:buClr>
                <a:schemeClr val="accent1">
                  <a:lumMod val="75000"/>
                </a:schemeClr>
              </a:buClr>
              <a:buSzPct val="145000"/>
              <a:buNone/>
            </a:pPr>
            <a:r>
              <a:rPr lang="el-GR" sz="1400" dirty="0">
                <a:solidFill>
                  <a:schemeClr val="bg1"/>
                </a:solidFill>
                <a:latin typeface="Cambria" panose="02040503050406030204" pitchFamily="18" charset="0"/>
                <a:ea typeface="Cambria" panose="02040503050406030204" pitchFamily="18" charset="0"/>
              </a:rPr>
              <a:t>«</a:t>
            </a:r>
            <a:r>
              <a:rPr lang="en-GB" sz="1400" dirty="0">
                <a:solidFill>
                  <a:schemeClr val="bg1"/>
                </a:solidFill>
                <a:latin typeface="Cambria" panose="02040503050406030204" pitchFamily="18" charset="0"/>
                <a:ea typeface="Cambria" panose="02040503050406030204" pitchFamily="18" charset="0"/>
              </a:rPr>
              <a:t>The Court will be concerned about whether the parties have complied in </a:t>
            </a:r>
            <a:r>
              <a:rPr lang="en-GB" sz="1400" b="1" dirty="0">
                <a:solidFill>
                  <a:schemeClr val="bg1"/>
                </a:solidFill>
                <a:latin typeface="Cambria" panose="02040503050406030204" pitchFamily="18" charset="0"/>
                <a:ea typeface="Cambria" panose="02040503050406030204" pitchFamily="18" charset="0"/>
              </a:rPr>
              <a:t>substance</a:t>
            </a:r>
            <a:r>
              <a:rPr lang="en-GB" sz="1400" dirty="0">
                <a:solidFill>
                  <a:schemeClr val="bg1"/>
                </a:solidFill>
                <a:latin typeface="Cambria" panose="02040503050406030204" pitchFamily="18" charset="0"/>
                <a:ea typeface="Cambria" panose="02040503050406030204" pitchFamily="18" charset="0"/>
              </a:rPr>
              <a:t> with the relevant principles and requirements and is </a:t>
            </a:r>
            <a:r>
              <a:rPr lang="en-GB" sz="1400" b="1" dirty="0">
                <a:solidFill>
                  <a:schemeClr val="bg1"/>
                </a:solidFill>
                <a:latin typeface="Cambria" panose="02040503050406030204" pitchFamily="18" charset="0"/>
                <a:ea typeface="Cambria" panose="02040503050406030204" pitchFamily="18" charset="0"/>
              </a:rPr>
              <a:t>not likely to be concerned with minor or technical shortcomings</a:t>
            </a:r>
            <a:r>
              <a:rPr lang="en-GB" sz="1400" dirty="0">
                <a:solidFill>
                  <a:schemeClr val="bg1"/>
                </a:solidFill>
                <a:latin typeface="Cambria" panose="02040503050406030204" pitchFamily="18" charset="0"/>
                <a:ea typeface="Cambria" panose="02040503050406030204" pitchFamily="18" charset="0"/>
              </a:rPr>
              <a:t>[…] Complaints about minor or technical infringements would be seen as going against the spirit of the policy behind the protocols and would certainly </a:t>
            </a:r>
            <a:r>
              <a:rPr lang="en-GB" sz="1400" b="1" dirty="0">
                <a:solidFill>
                  <a:schemeClr val="bg1"/>
                </a:solidFill>
                <a:latin typeface="Cambria" panose="02040503050406030204" pitchFamily="18" charset="0"/>
                <a:ea typeface="Cambria" panose="02040503050406030204" pitchFamily="18" charset="0"/>
              </a:rPr>
              <a:t>not</a:t>
            </a:r>
            <a:r>
              <a:rPr lang="en-GB" sz="1400" dirty="0">
                <a:solidFill>
                  <a:schemeClr val="bg1"/>
                </a:solidFill>
                <a:latin typeface="Cambria" panose="02040503050406030204" pitchFamily="18" charset="0"/>
                <a:ea typeface="Cambria" panose="02040503050406030204" pitchFamily="18" charset="0"/>
              </a:rPr>
              <a:t> attract adverse consequences».</a:t>
            </a:r>
          </a:p>
          <a:p>
            <a:pPr marL="0" indent="0" defTabSz="457200">
              <a:spcBef>
                <a:spcPct val="20000"/>
              </a:spcBef>
              <a:spcAft>
                <a:spcPts val="600"/>
              </a:spcAft>
              <a:buClr>
                <a:schemeClr val="accent1">
                  <a:lumMod val="75000"/>
                </a:schemeClr>
              </a:buClr>
              <a:buSzPct val="145000"/>
              <a:buNone/>
            </a:pPr>
            <a:endParaRPr lang="en-GB" sz="1600" dirty="0">
              <a:solidFill>
                <a:schemeClr val="bg1"/>
              </a:solidFill>
              <a:latin typeface="Cambria" panose="02040503050406030204" pitchFamily="18" charset="0"/>
              <a:ea typeface="Cambria" panose="02040503050406030204" pitchFamily="18" charset="0"/>
            </a:endParaRPr>
          </a:p>
          <a:p>
            <a:pPr defTabSz="457200">
              <a:spcBef>
                <a:spcPct val="20000"/>
              </a:spcBef>
              <a:spcAft>
                <a:spcPts val="600"/>
              </a:spcAft>
              <a:buClr>
                <a:schemeClr val="accent1">
                  <a:lumMod val="75000"/>
                </a:schemeClr>
              </a:buClr>
              <a:buSzPct val="145000"/>
            </a:pPr>
            <a:r>
              <a:rPr lang="el-GR" sz="1600" dirty="0">
                <a:solidFill>
                  <a:schemeClr val="bg1"/>
                </a:solidFill>
                <a:latin typeface="Cambria" panose="02040503050406030204" pitchFamily="18" charset="0"/>
                <a:ea typeface="Cambria" panose="02040503050406030204" pitchFamily="18" charset="0"/>
              </a:rPr>
              <a:t>Στην </a:t>
            </a:r>
            <a:r>
              <a:rPr lang="en-GB" sz="1600" b="1" dirty="0">
                <a:solidFill>
                  <a:schemeClr val="bg1"/>
                </a:solidFill>
                <a:latin typeface="Cambria" panose="02040503050406030204" pitchFamily="18" charset="0"/>
                <a:ea typeface="Cambria" panose="02040503050406030204" pitchFamily="18" charset="0"/>
              </a:rPr>
              <a:t>TJ Brent Ltd v. Black &amp; Veatch Consulting Ltd (2008) EWHC 1497 (TCC) </a:t>
            </a:r>
            <a:r>
              <a:rPr lang="el-GR" sz="1600" dirty="0">
                <a:solidFill>
                  <a:schemeClr val="bg1"/>
                </a:solidFill>
                <a:latin typeface="Cambria" panose="02040503050406030204" pitchFamily="18" charset="0"/>
                <a:ea typeface="Cambria" panose="02040503050406030204" pitchFamily="18" charset="0"/>
              </a:rPr>
              <a:t>ο Εναγόμενος καταχώρησε αίτηση για αναστολή της διαδικασίας και μεταξύ άλλων ανάφερε ότι ο Απαιτητής δεν αποκάλυψε τη διεύθυνση του ή τα ονόματα των εμπειρογνωμόνων στα ευρήματα των οποίων εδράζεται η απαίτηση. Αποφασίστηκε ότι ο Απαιτητής στο σύνολο είχε συμμορφωθεί με την ουσία του Πρωτοκόλλου και ότι επίκληση παραβίασης του Πρωτοκόλλου για τέτοιου είδους παρατυπίες δεν δύναται  να χρησιμοποιηθούν για σκοπούς τακτικής ή επιδίκασης εξόδων. </a:t>
            </a:r>
          </a:p>
        </p:txBody>
      </p:sp>
    </p:spTree>
    <p:extLst>
      <p:ext uri="{BB962C8B-B14F-4D97-AF65-F5344CB8AC3E}">
        <p14:creationId xmlns:p14="http://schemas.microsoft.com/office/powerpoint/2010/main" val="2566512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CA554CF2-8CED-8FF1-2764-ADF6D1A971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651" y="175867"/>
            <a:ext cx="1712208" cy="1077201"/>
          </a:xfrm>
          <a:prstGeom prst="rect">
            <a:avLst/>
          </a:prstGeom>
        </p:spPr>
      </p:pic>
      <p:pic>
        <p:nvPicPr>
          <p:cNvPr id="8" name="Picture 7" descr="A picture containing building, outdoor&#10;&#10;Description automatically generated">
            <a:extLst>
              <a:ext uri="{FF2B5EF4-FFF2-40B4-BE49-F238E27FC236}">
                <a16:creationId xmlns:a16="http://schemas.microsoft.com/office/drawing/2014/main" id="{E207D06E-51BE-77BE-5B37-152A5825BBEB}"/>
              </a:ext>
            </a:extLst>
          </p:cNvPr>
          <p:cNvPicPr>
            <a:picLocks noChangeAspect="1"/>
          </p:cNvPicPr>
          <p:nvPr/>
        </p:nvPicPr>
        <p:blipFill rotWithShape="1">
          <a:blip r:embed="rId3">
            <a:extLst>
              <a:ext uri="{28A0092B-C50C-407E-A947-70E740481C1C}">
                <a14:useLocalDpi xmlns:a14="http://schemas.microsoft.com/office/drawing/2010/main" val="0"/>
              </a:ext>
            </a:extLst>
          </a:blip>
          <a:srcRect l="686" t="3981" r="591" b="43454"/>
          <a:stretch/>
        </p:blipFill>
        <p:spPr>
          <a:xfrm>
            <a:off x="4162569" y="1"/>
            <a:ext cx="8029433" cy="6413016"/>
          </a:xfrm>
          <a:prstGeom prst="rect">
            <a:avLst/>
          </a:prstGeom>
        </p:spPr>
      </p:pic>
      <p:sp>
        <p:nvSpPr>
          <p:cNvPr id="9" name="Rectangle 8">
            <a:extLst>
              <a:ext uri="{FF2B5EF4-FFF2-40B4-BE49-F238E27FC236}">
                <a16:creationId xmlns:a16="http://schemas.microsoft.com/office/drawing/2014/main" id="{C2F18C14-1995-D4F4-1BAB-E4764B76A49C}"/>
              </a:ext>
            </a:extLst>
          </p:cNvPr>
          <p:cNvSpPr/>
          <p:nvPr/>
        </p:nvSpPr>
        <p:spPr>
          <a:xfrm>
            <a:off x="4162569" y="0"/>
            <a:ext cx="8029431" cy="6413016"/>
          </a:xfrm>
          <a:prstGeom prst="rect">
            <a:avLst/>
          </a:prstGeom>
          <a:solidFill>
            <a:schemeClr val="accent1">
              <a:lumMod val="50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Google Shape;130;p18">
            <a:extLst>
              <a:ext uri="{FF2B5EF4-FFF2-40B4-BE49-F238E27FC236}">
                <a16:creationId xmlns:a16="http://schemas.microsoft.com/office/drawing/2014/main" id="{14D4F396-45D0-CDDC-F5C3-6DB06A164383}"/>
              </a:ext>
            </a:extLst>
          </p:cNvPr>
          <p:cNvSpPr txBox="1">
            <a:spLocks/>
          </p:cNvSpPr>
          <p:nvPr/>
        </p:nvSpPr>
        <p:spPr>
          <a:xfrm>
            <a:off x="-2" y="2849562"/>
            <a:ext cx="4100585" cy="1158875"/>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l-GR" sz="3200" dirty="0">
                <a:solidFill>
                  <a:srgbClr val="1B75BB"/>
                </a:solidFill>
                <a:latin typeface="Cinzel" panose="020B0604020202020204" charset="0"/>
              </a:rPr>
              <a:t>Συνέπειες Μη Συμμόρφωσης (3.10.2)</a:t>
            </a:r>
            <a:endParaRPr lang="el-GR" sz="3600" dirty="0">
              <a:solidFill>
                <a:srgbClr val="1B75BB"/>
              </a:solidFill>
              <a:latin typeface="Cinzel" panose="020B0604020202020204" charset="0"/>
            </a:endParaRPr>
          </a:p>
        </p:txBody>
      </p:sp>
      <p:sp>
        <p:nvSpPr>
          <p:cNvPr id="2" name="object 3">
            <a:extLst>
              <a:ext uri="{FF2B5EF4-FFF2-40B4-BE49-F238E27FC236}">
                <a16:creationId xmlns:a16="http://schemas.microsoft.com/office/drawing/2014/main" id="{F81BACDF-8387-95DB-52FA-6E3AF7764E5A}"/>
              </a:ext>
            </a:extLst>
          </p:cNvPr>
          <p:cNvSpPr txBox="1"/>
          <p:nvPr/>
        </p:nvSpPr>
        <p:spPr>
          <a:xfrm>
            <a:off x="4695824" y="537694"/>
            <a:ext cx="6838951" cy="5782609"/>
          </a:xfrm>
          <a:prstGeom prst="rect">
            <a:avLst/>
          </a:prstGeom>
        </p:spPr>
        <p:txBody>
          <a:bodyPr vert="horz" wrap="square" lIns="0" tIns="12700" rIns="0" bIns="0" rtlCol="0">
            <a:spAutoFit/>
          </a:bodyPr>
          <a:lstStyle/>
          <a:p>
            <a:pPr marL="12065" marR="8890" algn="just">
              <a:lnSpc>
                <a:spcPct val="111100"/>
              </a:lnSpc>
              <a:spcBef>
                <a:spcPts val="100"/>
              </a:spcBef>
              <a:buClr>
                <a:srgbClr val="BDC130"/>
              </a:buClr>
              <a:buSzPct val="93333"/>
              <a:tabLst>
                <a:tab pos="152400" algn="l"/>
              </a:tabLst>
            </a:pPr>
            <a:r>
              <a:rPr lang="el-GR" sz="1600" dirty="0">
                <a:solidFill>
                  <a:schemeClr val="bg1">
                    <a:lumMod val="95000"/>
                  </a:schemeClr>
                </a:solidFill>
                <a:latin typeface="Cambria" panose="02040503050406030204" pitchFamily="18" charset="0"/>
                <a:ea typeface="Cambria" panose="02040503050406030204" pitchFamily="18" charset="0"/>
                <a:cs typeface="Franklin Gothic Medium"/>
              </a:rPr>
              <a:t>Η μη συμμόρφωση δύναται να ληφθεί υπόψη από το Δικαστήριο όταν:</a:t>
            </a:r>
          </a:p>
          <a:p>
            <a:pPr marL="12065" marR="8890" algn="just">
              <a:lnSpc>
                <a:spcPct val="111100"/>
              </a:lnSpc>
              <a:spcBef>
                <a:spcPts val="100"/>
              </a:spcBef>
              <a:buClr>
                <a:srgbClr val="BDC130"/>
              </a:buClr>
              <a:buSzPct val="93333"/>
              <a:tabLst>
                <a:tab pos="152400" algn="l"/>
              </a:tabLst>
            </a:pPr>
            <a:endParaRPr lang="el-GR" sz="1600" dirty="0">
              <a:solidFill>
                <a:schemeClr val="bg1">
                  <a:lumMod val="95000"/>
                </a:schemeClr>
              </a:solidFill>
              <a:latin typeface="Cambria" panose="02040503050406030204" pitchFamily="18" charset="0"/>
              <a:ea typeface="Cambria" panose="02040503050406030204" pitchFamily="18" charset="0"/>
              <a:cs typeface="Franklin Gothic Medium"/>
            </a:endParaRPr>
          </a:p>
          <a:p>
            <a:pPr marL="12065" marR="8890" algn="just">
              <a:lnSpc>
                <a:spcPct val="111100"/>
              </a:lnSpc>
              <a:spcBef>
                <a:spcPts val="100"/>
              </a:spcBef>
              <a:buClr>
                <a:srgbClr val="BDC130"/>
              </a:buClr>
              <a:buSzPct val="93333"/>
              <a:tabLst>
                <a:tab pos="152400" algn="l"/>
              </a:tabLst>
            </a:pPr>
            <a:r>
              <a:rPr lang="el-GR" sz="1600" b="1" dirty="0">
                <a:solidFill>
                  <a:schemeClr val="bg1">
                    <a:lumMod val="95000"/>
                  </a:schemeClr>
                </a:solidFill>
                <a:latin typeface="Cambria" panose="02040503050406030204" pitchFamily="18" charset="0"/>
                <a:ea typeface="Cambria" panose="02040503050406030204" pitchFamily="18" charset="0"/>
                <a:cs typeface="Franklin Gothic Medium"/>
              </a:rPr>
              <a:t>Α) </a:t>
            </a:r>
            <a:r>
              <a:rPr lang="el-GR" sz="1600" dirty="0">
                <a:solidFill>
                  <a:schemeClr val="bg1">
                    <a:lumMod val="95000"/>
                  </a:schemeClr>
                </a:solidFill>
                <a:latin typeface="Cambria" panose="02040503050406030204" pitchFamily="18" charset="0"/>
                <a:ea typeface="Cambria" panose="02040503050406030204" pitchFamily="18" charset="0"/>
                <a:cs typeface="Franklin Gothic Medium"/>
              </a:rPr>
              <a:t>Ασκεί τις εξουσίες του δυνάμει του </a:t>
            </a:r>
            <a:r>
              <a:rPr lang="el-GR" sz="1600" b="1" u="sng" dirty="0">
                <a:solidFill>
                  <a:schemeClr val="bg1">
                    <a:lumMod val="95000"/>
                  </a:schemeClr>
                </a:solidFill>
                <a:latin typeface="Cambria" panose="02040503050406030204" pitchFamily="18" charset="0"/>
                <a:ea typeface="Cambria" panose="02040503050406030204" pitchFamily="18" charset="0"/>
                <a:cs typeface="Franklin Gothic Medium"/>
              </a:rPr>
              <a:t>Μέρους 28</a:t>
            </a:r>
            <a:r>
              <a:rPr lang="el-GR" sz="1600" b="1" dirty="0">
                <a:solidFill>
                  <a:schemeClr val="bg1">
                    <a:lumMod val="95000"/>
                  </a:schemeClr>
                </a:solidFill>
                <a:latin typeface="Cambria" panose="02040503050406030204" pitchFamily="18" charset="0"/>
                <a:ea typeface="Cambria" panose="02040503050406030204" pitchFamily="18" charset="0"/>
                <a:cs typeface="Franklin Gothic Medium"/>
              </a:rPr>
              <a:t> </a:t>
            </a:r>
            <a:r>
              <a:rPr lang="el-GR" sz="1600" dirty="0">
                <a:solidFill>
                  <a:schemeClr val="bg1">
                    <a:lumMod val="95000"/>
                  </a:schemeClr>
                </a:solidFill>
                <a:latin typeface="Cambria" panose="02040503050406030204" pitchFamily="18" charset="0"/>
                <a:ea typeface="Cambria" panose="02040503050406030204" pitchFamily="18" charset="0"/>
                <a:cs typeface="Franklin Gothic Medium"/>
              </a:rPr>
              <a:t>το οποίο αφορά τη διαχείριση υποθέσεων (δηλ. την ταξινόμηση κάθε υπόθεσης ως «μικρής απαίτησης»/κάτω των €10.000 ή «συνήθους απαίτησης»/άνω των €10.000) καθώς επίσης παρέχει τη δυνατότητα για αναστολή διαδικασίας μέχρι τρεις μήνες για σκοπούς διακανονισμού (μέσω διαιτησίας/διαμεσολάβησης ή και με άλλα μέσα).</a:t>
            </a:r>
          </a:p>
          <a:p>
            <a:pPr marL="12065" marR="8890" algn="ctr">
              <a:lnSpc>
                <a:spcPct val="111100"/>
              </a:lnSpc>
              <a:spcBef>
                <a:spcPts val="100"/>
              </a:spcBef>
              <a:buClr>
                <a:srgbClr val="BDC130"/>
              </a:buClr>
              <a:buSzPct val="93333"/>
              <a:tabLst>
                <a:tab pos="152400" algn="l"/>
              </a:tabLst>
            </a:pPr>
            <a:r>
              <a:rPr lang="el-GR" sz="1600" b="1" dirty="0">
                <a:solidFill>
                  <a:srgbClr val="1B75BB"/>
                </a:solidFill>
                <a:latin typeface="Cambria" panose="02040503050406030204" pitchFamily="18" charset="0"/>
                <a:ea typeface="Cambria" panose="02040503050406030204" pitchFamily="18" charset="0"/>
                <a:cs typeface="Franklin Gothic Medium"/>
              </a:rPr>
              <a:t>Ή</a:t>
            </a:r>
            <a:endParaRPr lang="en-GB" sz="1600" b="1" dirty="0">
              <a:solidFill>
                <a:srgbClr val="1B75BB"/>
              </a:solidFill>
              <a:latin typeface="Cambria" panose="02040503050406030204" pitchFamily="18" charset="0"/>
              <a:ea typeface="Cambria" panose="02040503050406030204" pitchFamily="18" charset="0"/>
              <a:cs typeface="Franklin Gothic Medium"/>
            </a:endParaRPr>
          </a:p>
          <a:p>
            <a:pPr marL="12065" marR="8890" algn="ctr">
              <a:lnSpc>
                <a:spcPct val="111100"/>
              </a:lnSpc>
              <a:spcBef>
                <a:spcPts val="100"/>
              </a:spcBef>
              <a:buClr>
                <a:srgbClr val="BDC130"/>
              </a:buClr>
              <a:buSzPct val="93333"/>
              <a:tabLst>
                <a:tab pos="152400" algn="l"/>
              </a:tabLst>
            </a:pPr>
            <a:endParaRPr lang="el-GR" sz="1600" b="1" dirty="0">
              <a:solidFill>
                <a:schemeClr val="bg1">
                  <a:lumMod val="95000"/>
                </a:schemeClr>
              </a:solidFill>
              <a:latin typeface="Cambria" panose="02040503050406030204" pitchFamily="18" charset="0"/>
              <a:ea typeface="Cambria" panose="02040503050406030204" pitchFamily="18" charset="0"/>
              <a:cs typeface="Franklin Gothic Medium"/>
            </a:endParaRPr>
          </a:p>
          <a:p>
            <a:pPr marL="12065" marR="8890" algn="just">
              <a:lnSpc>
                <a:spcPct val="111100"/>
              </a:lnSpc>
              <a:spcBef>
                <a:spcPts val="100"/>
              </a:spcBef>
              <a:buClr>
                <a:srgbClr val="BDC130"/>
              </a:buClr>
              <a:buSzPct val="93333"/>
              <a:tabLst>
                <a:tab pos="152400" algn="l"/>
              </a:tabLst>
            </a:pPr>
            <a:r>
              <a:rPr lang="el-GR" sz="1600" b="1" dirty="0">
                <a:solidFill>
                  <a:schemeClr val="bg1">
                    <a:lumMod val="95000"/>
                  </a:schemeClr>
                </a:solidFill>
                <a:latin typeface="Cambria" panose="02040503050406030204" pitchFamily="18" charset="0"/>
                <a:ea typeface="Cambria" panose="02040503050406030204" pitchFamily="18" charset="0"/>
                <a:cs typeface="Franklin Gothic Medium"/>
              </a:rPr>
              <a:t>Β) </a:t>
            </a:r>
            <a:r>
              <a:rPr lang="el-GR" sz="1600" dirty="0">
                <a:solidFill>
                  <a:schemeClr val="bg1">
                    <a:lumMod val="95000"/>
                  </a:schemeClr>
                </a:solidFill>
                <a:latin typeface="Cambria" panose="02040503050406030204" pitchFamily="18" charset="0"/>
                <a:ea typeface="Cambria" panose="02040503050406030204" pitchFamily="18" charset="0"/>
                <a:cs typeface="Franklin Gothic Medium"/>
              </a:rPr>
              <a:t>Ασκεί τις εξουσίες του δυνάμει του </a:t>
            </a:r>
            <a:r>
              <a:rPr lang="el-GR" sz="1600" b="1" u="sng" dirty="0">
                <a:solidFill>
                  <a:schemeClr val="bg1">
                    <a:lumMod val="95000"/>
                  </a:schemeClr>
                </a:solidFill>
                <a:latin typeface="Cambria" panose="02040503050406030204" pitchFamily="18" charset="0"/>
                <a:ea typeface="Cambria" panose="02040503050406030204" pitchFamily="18" charset="0"/>
                <a:cs typeface="Franklin Gothic Medium"/>
              </a:rPr>
              <a:t>Μέρους 39</a:t>
            </a:r>
            <a:r>
              <a:rPr lang="el-GR" sz="1600" dirty="0">
                <a:solidFill>
                  <a:schemeClr val="bg1">
                    <a:lumMod val="95000"/>
                  </a:schemeClr>
                </a:solidFill>
                <a:latin typeface="Cambria" panose="02040503050406030204" pitchFamily="18" charset="0"/>
                <a:ea typeface="Cambria" panose="02040503050406030204" pitchFamily="18" charset="0"/>
                <a:cs typeface="Franklin Gothic Medium"/>
              </a:rPr>
              <a:t> το οποίο θέτει το πλαίσιο αναφορικά με την επιδίκαση εξόδων. Η </a:t>
            </a:r>
            <a:r>
              <a:rPr lang="el-GR" sz="1600" u="sng" dirty="0">
                <a:solidFill>
                  <a:schemeClr val="bg1">
                    <a:lumMod val="95000"/>
                  </a:schemeClr>
                </a:solidFill>
                <a:latin typeface="Cambria" panose="02040503050406030204" pitchFamily="18" charset="0"/>
                <a:ea typeface="Cambria" panose="02040503050406030204" pitchFamily="18" charset="0"/>
                <a:cs typeface="Franklin Gothic Medium"/>
              </a:rPr>
              <a:t>συμπεριφορά των διαδίκων </a:t>
            </a:r>
            <a:r>
              <a:rPr lang="el-GR" sz="1600" dirty="0">
                <a:solidFill>
                  <a:schemeClr val="bg1">
                    <a:lumMod val="95000"/>
                  </a:schemeClr>
                </a:solidFill>
                <a:latin typeface="Cambria" panose="02040503050406030204" pitchFamily="18" charset="0"/>
                <a:ea typeface="Cambria" panose="02040503050406030204" pitchFamily="18" charset="0"/>
                <a:cs typeface="Franklin Gothic Medium"/>
              </a:rPr>
              <a:t>είναι σχετικό κριτήριο (βλ. </a:t>
            </a:r>
            <a:r>
              <a:rPr lang="el-GR" sz="1600" b="1" dirty="0">
                <a:solidFill>
                  <a:schemeClr val="bg1">
                    <a:lumMod val="95000"/>
                  </a:schemeClr>
                </a:solidFill>
                <a:latin typeface="Cambria" panose="02040503050406030204" pitchFamily="18" charset="0"/>
                <a:ea typeface="Cambria" panose="02040503050406030204" pitchFamily="18" charset="0"/>
                <a:cs typeface="Franklin Gothic Medium"/>
              </a:rPr>
              <a:t>39.2(2)(α)</a:t>
            </a:r>
            <a:r>
              <a:rPr lang="el-GR" sz="1600" dirty="0">
                <a:solidFill>
                  <a:schemeClr val="bg1">
                    <a:lumMod val="95000"/>
                  </a:schemeClr>
                </a:solidFill>
                <a:latin typeface="Cambria" panose="02040503050406030204" pitchFamily="18" charset="0"/>
                <a:ea typeface="Cambria" panose="02040503050406030204" pitchFamily="18" charset="0"/>
                <a:cs typeface="Franklin Gothic Medium"/>
              </a:rPr>
              <a:t>). Η «</a:t>
            </a:r>
            <a:r>
              <a:rPr lang="el-GR" sz="1600" i="1" dirty="0">
                <a:solidFill>
                  <a:schemeClr val="bg1">
                    <a:lumMod val="95000"/>
                  </a:schemeClr>
                </a:solidFill>
                <a:latin typeface="Cambria" panose="02040503050406030204" pitchFamily="18" charset="0"/>
                <a:ea typeface="Cambria" panose="02040503050406030204" pitchFamily="18" charset="0"/>
                <a:cs typeface="Franklin Gothic Medium"/>
              </a:rPr>
              <a:t>συμπεριφορά των διαδίκων</a:t>
            </a:r>
            <a:r>
              <a:rPr lang="el-GR" sz="1600" dirty="0">
                <a:solidFill>
                  <a:schemeClr val="bg1">
                    <a:lumMod val="95000"/>
                  </a:schemeClr>
                </a:solidFill>
                <a:latin typeface="Cambria" panose="02040503050406030204" pitchFamily="18" charset="0"/>
                <a:ea typeface="Cambria" panose="02040503050406030204" pitchFamily="18" charset="0"/>
                <a:cs typeface="Franklin Gothic Medium"/>
              </a:rPr>
              <a:t>» περιλαμβάνει μεταξύ άλλων και τη συμμόρφωση με τα </a:t>
            </a:r>
            <a:r>
              <a:rPr lang="el-GR" sz="1600" dirty="0" err="1">
                <a:solidFill>
                  <a:schemeClr val="bg1">
                    <a:lumMod val="95000"/>
                  </a:schemeClr>
                </a:solidFill>
                <a:latin typeface="Cambria" panose="02040503050406030204" pitchFamily="18" charset="0"/>
                <a:ea typeface="Cambria" panose="02040503050406030204" pitchFamily="18" charset="0"/>
                <a:cs typeface="Franklin Gothic Medium"/>
              </a:rPr>
              <a:t>προδικαστηριακά</a:t>
            </a:r>
            <a:r>
              <a:rPr lang="el-GR" sz="1600" dirty="0">
                <a:solidFill>
                  <a:schemeClr val="bg1">
                    <a:lumMod val="95000"/>
                  </a:schemeClr>
                </a:solidFill>
                <a:latin typeface="Cambria" panose="02040503050406030204" pitchFamily="18" charset="0"/>
                <a:ea typeface="Cambria" panose="02040503050406030204" pitchFamily="18" charset="0"/>
                <a:cs typeface="Franklin Gothic Medium"/>
              </a:rPr>
              <a:t> πρωτόκολλα (βλ. </a:t>
            </a:r>
            <a:r>
              <a:rPr lang="el-GR" sz="1600" b="1" dirty="0">
                <a:solidFill>
                  <a:schemeClr val="bg1">
                    <a:lumMod val="95000"/>
                  </a:schemeClr>
                </a:solidFill>
                <a:latin typeface="Cambria" panose="02040503050406030204" pitchFamily="18" charset="0"/>
                <a:ea typeface="Cambria" panose="02040503050406030204" pitchFamily="18" charset="0"/>
                <a:cs typeface="Franklin Gothic Medium"/>
              </a:rPr>
              <a:t>39.(3)(α)</a:t>
            </a:r>
            <a:r>
              <a:rPr lang="el-GR" sz="1600" dirty="0">
                <a:solidFill>
                  <a:schemeClr val="bg1">
                    <a:lumMod val="95000"/>
                  </a:schemeClr>
                </a:solidFill>
                <a:latin typeface="Cambria" panose="02040503050406030204" pitchFamily="18" charset="0"/>
                <a:ea typeface="Cambria" panose="02040503050406030204" pitchFamily="18" charset="0"/>
                <a:cs typeface="Franklin Gothic Medium"/>
              </a:rPr>
              <a:t>).</a:t>
            </a:r>
          </a:p>
          <a:p>
            <a:pPr marL="12065" marR="8890" algn="ctr">
              <a:lnSpc>
                <a:spcPct val="111100"/>
              </a:lnSpc>
              <a:spcBef>
                <a:spcPts val="100"/>
              </a:spcBef>
              <a:buClr>
                <a:srgbClr val="BDC130"/>
              </a:buClr>
              <a:buSzPct val="93333"/>
              <a:tabLst>
                <a:tab pos="152400" algn="l"/>
              </a:tabLst>
            </a:pPr>
            <a:r>
              <a:rPr lang="el-GR" sz="1600" b="1" dirty="0">
                <a:solidFill>
                  <a:srgbClr val="1B75BB"/>
                </a:solidFill>
                <a:latin typeface="Cambria" panose="02040503050406030204" pitchFamily="18" charset="0"/>
                <a:ea typeface="Cambria" panose="02040503050406030204" pitchFamily="18" charset="0"/>
                <a:cs typeface="Franklin Gothic Medium"/>
              </a:rPr>
              <a:t>Ή</a:t>
            </a:r>
            <a:endParaRPr lang="en-GB" sz="1600" b="1" dirty="0">
              <a:solidFill>
                <a:srgbClr val="1B75BB"/>
              </a:solidFill>
              <a:latin typeface="Cambria" panose="02040503050406030204" pitchFamily="18" charset="0"/>
              <a:ea typeface="Cambria" panose="02040503050406030204" pitchFamily="18" charset="0"/>
              <a:cs typeface="Franklin Gothic Medium"/>
            </a:endParaRPr>
          </a:p>
          <a:p>
            <a:pPr marL="12065" marR="8890" algn="ctr">
              <a:lnSpc>
                <a:spcPct val="111100"/>
              </a:lnSpc>
              <a:spcBef>
                <a:spcPts val="100"/>
              </a:spcBef>
              <a:buClr>
                <a:srgbClr val="BDC130"/>
              </a:buClr>
              <a:buSzPct val="93333"/>
              <a:tabLst>
                <a:tab pos="152400" algn="l"/>
              </a:tabLst>
            </a:pPr>
            <a:endParaRPr lang="el-GR" sz="1600" b="1" dirty="0">
              <a:solidFill>
                <a:schemeClr val="bg1">
                  <a:lumMod val="95000"/>
                </a:schemeClr>
              </a:solidFill>
              <a:latin typeface="Cambria" panose="02040503050406030204" pitchFamily="18" charset="0"/>
              <a:ea typeface="Cambria" panose="02040503050406030204" pitchFamily="18" charset="0"/>
              <a:cs typeface="Franklin Gothic Medium"/>
            </a:endParaRPr>
          </a:p>
          <a:p>
            <a:pPr marL="12065" marR="8890" algn="just">
              <a:lnSpc>
                <a:spcPct val="111100"/>
              </a:lnSpc>
              <a:spcBef>
                <a:spcPts val="100"/>
              </a:spcBef>
              <a:buClr>
                <a:srgbClr val="BDC130"/>
              </a:buClr>
              <a:buSzPct val="93333"/>
              <a:tabLst>
                <a:tab pos="152400" algn="l"/>
              </a:tabLst>
            </a:pPr>
            <a:r>
              <a:rPr lang="el-GR" sz="1600" b="1" dirty="0">
                <a:solidFill>
                  <a:schemeClr val="bg1">
                    <a:lumMod val="95000"/>
                  </a:schemeClr>
                </a:solidFill>
                <a:latin typeface="Cambria" panose="02040503050406030204" pitchFamily="18" charset="0"/>
                <a:ea typeface="Cambria" panose="02040503050406030204" pitchFamily="18" charset="0"/>
                <a:cs typeface="Franklin Gothic Medium"/>
              </a:rPr>
              <a:t>Γ) </a:t>
            </a:r>
            <a:r>
              <a:rPr lang="el-GR" sz="1600" dirty="0">
                <a:solidFill>
                  <a:schemeClr val="bg1">
                    <a:lumMod val="95000"/>
                  </a:schemeClr>
                </a:solidFill>
                <a:latin typeface="Cambria" panose="02040503050406030204" pitchFamily="18" charset="0"/>
                <a:ea typeface="Cambria" panose="02040503050406030204" pitchFamily="18" charset="0"/>
                <a:cs typeface="Franklin Gothic Medium"/>
              </a:rPr>
              <a:t>Όταν αποφασίζει την επιβολή κυρώσεων όπου λαμβάνονται υπόψη και οι συνέπειες που είχε υποστεί το ένα μέρος εξαιτίας της μη συμμόρφωσης του άλλου μέρους. </a:t>
            </a:r>
            <a:endParaRPr lang="en-US" sz="1600" dirty="0">
              <a:solidFill>
                <a:schemeClr val="bg1">
                  <a:lumMod val="95000"/>
                </a:schemeClr>
              </a:solidFill>
              <a:latin typeface="Cambria" panose="02040503050406030204" pitchFamily="18" charset="0"/>
              <a:ea typeface="Cambria" panose="02040503050406030204" pitchFamily="18" charset="0"/>
              <a:cs typeface="Franklin Gothic Medium"/>
            </a:endParaRPr>
          </a:p>
          <a:p>
            <a:pPr marL="12065" marR="8890">
              <a:lnSpc>
                <a:spcPct val="111100"/>
              </a:lnSpc>
              <a:spcBef>
                <a:spcPts val="100"/>
              </a:spcBef>
              <a:buClr>
                <a:srgbClr val="BDC130"/>
              </a:buClr>
              <a:buSzPct val="93333"/>
              <a:tabLst>
                <a:tab pos="152400" algn="l"/>
              </a:tabLst>
            </a:pPr>
            <a:endParaRPr lang="en-US" sz="1200" dirty="0">
              <a:solidFill>
                <a:schemeClr val="bg1">
                  <a:lumMod val="95000"/>
                </a:schemeClr>
              </a:solidFill>
              <a:latin typeface="Cambria" panose="02040503050406030204" pitchFamily="18" charset="0"/>
              <a:ea typeface="Cambria" panose="02040503050406030204" pitchFamily="18" charset="0"/>
              <a:cs typeface="Franklin Gothic Medium"/>
            </a:endParaRPr>
          </a:p>
        </p:txBody>
      </p:sp>
    </p:spTree>
    <p:extLst>
      <p:ext uri="{BB962C8B-B14F-4D97-AF65-F5344CB8AC3E}">
        <p14:creationId xmlns:p14="http://schemas.microsoft.com/office/powerpoint/2010/main" val="3847178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CA554CF2-8CED-8FF1-2764-ADF6D1A971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651" y="175867"/>
            <a:ext cx="1712208" cy="1077201"/>
          </a:xfrm>
          <a:prstGeom prst="rect">
            <a:avLst/>
          </a:prstGeom>
        </p:spPr>
      </p:pic>
      <p:pic>
        <p:nvPicPr>
          <p:cNvPr id="8" name="Picture 7" descr="A picture containing building, outdoor&#10;&#10;Description automatically generated">
            <a:extLst>
              <a:ext uri="{FF2B5EF4-FFF2-40B4-BE49-F238E27FC236}">
                <a16:creationId xmlns:a16="http://schemas.microsoft.com/office/drawing/2014/main" id="{E207D06E-51BE-77BE-5B37-152A5825BBEB}"/>
              </a:ext>
            </a:extLst>
          </p:cNvPr>
          <p:cNvPicPr>
            <a:picLocks noChangeAspect="1"/>
          </p:cNvPicPr>
          <p:nvPr/>
        </p:nvPicPr>
        <p:blipFill rotWithShape="1">
          <a:blip r:embed="rId3">
            <a:extLst>
              <a:ext uri="{28A0092B-C50C-407E-A947-70E740481C1C}">
                <a14:useLocalDpi xmlns:a14="http://schemas.microsoft.com/office/drawing/2010/main" val="0"/>
              </a:ext>
            </a:extLst>
          </a:blip>
          <a:srcRect l="686" t="3981" r="591" b="43454"/>
          <a:stretch/>
        </p:blipFill>
        <p:spPr>
          <a:xfrm>
            <a:off x="4162569" y="1"/>
            <a:ext cx="8029433" cy="6413016"/>
          </a:xfrm>
          <a:prstGeom prst="rect">
            <a:avLst/>
          </a:prstGeom>
        </p:spPr>
      </p:pic>
      <p:sp>
        <p:nvSpPr>
          <p:cNvPr id="9" name="Rectangle 8">
            <a:extLst>
              <a:ext uri="{FF2B5EF4-FFF2-40B4-BE49-F238E27FC236}">
                <a16:creationId xmlns:a16="http://schemas.microsoft.com/office/drawing/2014/main" id="{C2F18C14-1995-D4F4-1BAB-E4764B76A49C}"/>
              </a:ext>
            </a:extLst>
          </p:cNvPr>
          <p:cNvSpPr/>
          <p:nvPr/>
        </p:nvSpPr>
        <p:spPr>
          <a:xfrm>
            <a:off x="4162569" y="0"/>
            <a:ext cx="8029431" cy="6413016"/>
          </a:xfrm>
          <a:prstGeom prst="rect">
            <a:avLst/>
          </a:prstGeom>
          <a:solidFill>
            <a:schemeClr val="accent1">
              <a:lumMod val="50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Google Shape;130;p18">
            <a:extLst>
              <a:ext uri="{FF2B5EF4-FFF2-40B4-BE49-F238E27FC236}">
                <a16:creationId xmlns:a16="http://schemas.microsoft.com/office/drawing/2014/main" id="{14D4F396-45D0-CDDC-F5C3-6DB06A164383}"/>
              </a:ext>
            </a:extLst>
          </p:cNvPr>
          <p:cNvSpPr txBox="1">
            <a:spLocks/>
          </p:cNvSpPr>
          <p:nvPr/>
        </p:nvSpPr>
        <p:spPr>
          <a:xfrm>
            <a:off x="-76515" y="2550109"/>
            <a:ext cx="4010747" cy="1158875"/>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l-GR" sz="2400" dirty="0">
                <a:solidFill>
                  <a:srgbClr val="1B75BB"/>
                </a:solidFill>
                <a:latin typeface="Cinzel" panose="020B0604020202020204" charset="0"/>
              </a:rPr>
              <a:t>Μέρος 3 Ενότητα ΙΙ </a:t>
            </a:r>
            <a:r>
              <a:rPr lang="el-GR" sz="2400" dirty="0" err="1">
                <a:solidFill>
                  <a:srgbClr val="1B75BB"/>
                </a:solidFill>
                <a:latin typeface="Cinzel" panose="020B0604020202020204" charset="0"/>
              </a:rPr>
              <a:t>Προδικαστηριακά</a:t>
            </a:r>
            <a:r>
              <a:rPr lang="el-GR" sz="2400" dirty="0">
                <a:solidFill>
                  <a:srgbClr val="1B75BB"/>
                </a:solidFill>
                <a:latin typeface="Cinzel" panose="020B0604020202020204" charset="0"/>
              </a:rPr>
              <a:t> Πρωτόκολλα (1)</a:t>
            </a:r>
            <a:endParaRPr lang="el-GR" sz="3200" dirty="0">
              <a:solidFill>
                <a:srgbClr val="1B75BB"/>
              </a:solidFill>
              <a:latin typeface="Cinzel" panose="020B0604020202020204" charset="0"/>
            </a:endParaRPr>
          </a:p>
        </p:txBody>
      </p:sp>
      <p:sp>
        <p:nvSpPr>
          <p:cNvPr id="14" name="Google Shape;94;p13">
            <a:extLst>
              <a:ext uri="{FF2B5EF4-FFF2-40B4-BE49-F238E27FC236}">
                <a16:creationId xmlns:a16="http://schemas.microsoft.com/office/drawing/2014/main" id="{28C10155-8523-981A-0120-3DE03FEA587F}"/>
              </a:ext>
            </a:extLst>
          </p:cNvPr>
          <p:cNvSpPr txBox="1">
            <a:spLocks/>
          </p:cNvSpPr>
          <p:nvPr/>
        </p:nvSpPr>
        <p:spPr>
          <a:xfrm>
            <a:off x="4814028" y="836406"/>
            <a:ext cx="6854905" cy="5509038"/>
          </a:xfrm>
          <a:prstGeom prst="rect">
            <a:avLst/>
          </a:prstGeom>
        </p:spPr>
        <p:txBody>
          <a:bodyPr spcFirstLastPara="1"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82600" indent="-342900">
              <a:buFont typeface="+mj-lt"/>
              <a:buAutoNum type="arabicPeriod"/>
            </a:pPr>
            <a:r>
              <a:rPr lang="el-GR" sz="2000" dirty="0">
                <a:solidFill>
                  <a:schemeClr val="bg1"/>
                </a:solidFill>
                <a:latin typeface="Cambria" panose="02040503050406030204" pitchFamily="18" charset="0"/>
                <a:ea typeface="Cambria" panose="02040503050406030204" pitchFamily="18" charset="0"/>
              </a:rPr>
              <a:t>Να ενθαρρύνει τα μέρη να ασχοληθούν με ουσιαστικές διαπραγματεύσεις μόλις αναγνωριστεί η διαφορά </a:t>
            </a:r>
          </a:p>
          <a:p>
            <a:pPr marL="482600" indent="-342900">
              <a:buFont typeface="+mj-lt"/>
              <a:buAutoNum type="arabicPeriod"/>
            </a:pPr>
            <a:endParaRPr lang="en-GB" sz="2000" dirty="0">
              <a:solidFill>
                <a:schemeClr val="bg1"/>
              </a:solidFill>
              <a:latin typeface="Cambria" panose="02040503050406030204" pitchFamily="18" charset="0"/>
              <a:ea typeface="Cambria" panose="02040503050406030204" pitchFamily="18" charset="0"/>
            </a:endParaRPr>
          </a:p>
          <a:p>
            <a:pPr marL="482600" indent="-342900">
              <a:buFont typeface="+mj-lt"/>
              <a:buAutoNum type="arabicPeriod"/>
            </a:pPr>
            <a:r>
              <a:rPr lang="el-GR" sz="2000" dirty="0">
                <a:solidFill>
                  <a:schemeClr val="bg1"/>
                </a:solidFill>
                <a:latin typeface="Cambria" panose="02040503050406030204" pitchFamily="18" charset="0"/>
                <a:ea typeface="Cambria" panose="02040503050406030204" pitchFamily="18" charset="0"/>
              </a:rPr>
              <a:t>Να βοηθήσει τα μέρη να λάβουν όλες τις πληροφορίες που εύλογα χρειάζονται για να μπουν σε      διαπραγματεύσεις εξώδικης διευθέτησης</a:t>
            </a:r>
          </a:p>
          <a:p>
            <a:pPr marL="482600" indent="-342900">
              <a:buFont typeface="+mj-lt"/>
              <a:buAutoNum type="arabicPeriod"/>
            </a:pPr>
            <a:endParaRPr lang="en-GB" sz="2000" dirty="0">
              <a:solidFill>
                <a:schemeClr val="bg1"/>
              </a:solidFill>
              <a:latin typeface="Cambria" panose="02040503050406030204" pitchFamily="18" charset="0"/>
              <a:ea typeface="Cambria" panose="02040503050406030204" pitchFamily="18" charset="0"/>
            </a:endParaRPr>
          </a:p>
          <a:p>
            <a:pPr marL="482600" indent="-342900">
              <a:buFont typeface="+mj-lt"/>
              <a:buAutoNum type="arabicPeriod"/>
            </a:pPr>
            <a:r>
              <a:rPr lang="el-GR" sz="2000" dirty="0">
                <a:solidFill>
                  <a:schemeClr val="bg1"/>
                </a:solidFill>
                <a:latin typeface="Cambria" panose="02040503050406030204" pitchFamily="18" charset="0"/>
                <a:ea typeface="Cambria" panose="02040503050406030204" pitchFamily="18" charset="0"/>
              </a:rPr>
              <a:t>Η υποβολή πρότασης</a:t>
            </a:r>
            <a:r>
              <a:rPr lang="en-GB" sz="2000" dirty="0">
                <a:solidFill>
                  <a:schemeClr val="bg1"/>
                </a:solidFill>
                <a:latin typeface="Cambria" panose="02040503050406030204" pitchFamily="18" charset="0"/>
                <a:ea typeface="Cambria" panose="02040503050406030204" pitchFamily="18" charset="0"/>
              </a:rPr>
              <a:t> </a:t>
            </a:r>
            <a:r>
              <a:rPr lang="el-GR" sz="2000" dirty="0">
                <a:solidFill>
                  <a:schemeClr val="bg1"/>
                </a:solidFill>
                <a:latin typeface="Cambria" panose="02040503050406030204" pitchFamily="18" charset="0"/>
                <a:ea typeface="Cambria" panose="02040503050406030204" pitchFamily="18" charset="0"/>
              </a:rPr>
              <a:t>διακανονισμού, η οποία θα επισύρει συνέπειες ως προς τα έξοδα</a:t>
            </a:r>
          </a:p>
          <a:p>
            <a:pPr marL="482600" indent="-342900">
              <a:buFont typeface="+mj-lt"/>
              <a:buAutoNum type="arabicPeriod"/>
            </a:pPr>
            <a:endParaRPr lang="en-GB" sz="2000" dirty="0">
              <a:solidFill>
                <a:schemeClr val="bg1"/>
              </a:solidFill>
              <a:latin typeface="Cambria" panose="02040503050406030204" pitchFamily="18" charset="0"/>
              <a:ea typeface="Cambria" panose="02040503050406030204" pitchFamily="18" charset="0"/>
            </a:endParaRPr>
          </a:p>
          <a:p>
            <a:pPr marL="482600" indent="-342900">
              <a:buFont typeface="+mj-lt"/>
              <a:buAutoNum type="arabicPeriod"/>
            </a:pPr>
            <a:r>
              <a:rPr lang="el-GR" sz="2000" dirty="0">
                <a:solidFill>
                  <a:schemeClr val="bg1"/>
                </a:solidFill>
                <a:latin typeface="Cambria" panose="02040503050406030204" pitchFamily="18" charset="0"/>
                <a:ea typeface="Cambria" panose="02040503050406030204" pitchFamily="18" charset="0"/>
              </a:rPr>
              <a:t>Η επίλυση της διαφοράς χωρίς την βοήθεια του Δικαστηρίου</a:t>
            </a:r>
          </a:p>
          <a:p>
            <a:pPr marL="0" indent="0">
              <a:buNone/>
            </a:pPr>
            <a:endParaRPr lang="en-US" sz="1600"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19373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CA554CF2-8CED-8FF1-2764-ADF6D1A971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651" y="175867"/>
            <a:ext cx="1712208" cy="1077201"/>
          </a:xfrm>
          <a:prstGeom prst="rect">
            <a:avLst/>
          </a:prstGeom>
        </p:spPr>
      </p:pic>
      <p:pic>
        <p:nvPicPr>
          <p:cNvPr id="8" name="Picture 7" descr="A picture containing building, outdoor&#10;&#10;Description automatically generated">
            <a:extLst>
              <a:ext uri="{FF2B5EF4-FFF2-40B4-BE49-F238E27FC236}">
                <a16:creationId xmlns:a16="http://schemas.microsoft.com/office/drawing/2014/main" id="{E207D06E-51BE-77BE-5B37-152A5825BBEB}"/>
              </a:ext>
            </a:extLst>
          </p:cNvPr>
          <p:cNvPicPr>
            <a:picLocks noChangeAspect="1"/>
          </p:cNvPicPr>
          <p:nvPr/>
        </p:nvPicPr>
        <p:blipFill rotWithShape="1">
          <a:blip r:embed="rId3">
            <a:extLst>
              <a:ext uri="{28A0092B-C50C-407E-A947-70E740481C1C}">
                <a14:useLocalDpi xmlns:a14="http://schemas.microsoft.com/office/drawing/2010/main" val="0"/>
              </a:ext>
            </a:extLst>
          </a:blip>
          <a:srcRect l="686" t="3981" r="591" b="43454"/>
          <a:stretch/>
        </p:blipFill>
        <p:spPr>
          <a:xfrm>
            <a:off x="4162569" y="1"/>
            <a:ext cx="8029433" cy="6413016"/>
          </a:xfrm>
          <a:prstGeom prst="rect">
            <a:avLst/>
          </a:prstGeom>
        </p:spPr>
      </p:pic>
      <p:sp>
        <p:nvSpPr>
          <p:cNvPr id="9" name="Rectangle 8">
            <a:extLst>
              <a:ext uri="{FF2B5EF4-FFF2-40B4-BE49-F238E27FC236}">
                <a16:creationId xmlns:a16="http://schemas.microsoft.com/office/drawing/2014/main" id="{C2F18C14-1995-D4F4-1BAB-E4764B76A49C}"/>
              </a:ext>
            </a:extLst>
          </p:cNvPr>
          <p:cNvSpPr/>
          <p:nvPr/>
        </p:nvSpPr>
        <p:spPr>
          <a:xfrm>
            <a:off x="4162569" y="0"/>
            <a:ext cx="8029431" cy="6413016"/>
          </a:xfrm>
          <a:prstGeom prst="rect">
            <a:avLst/>
          </a:prstGeom>
          <a:solidFill>
            <a:schemeClr val="accent1">
              <a:lumMod val="50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Google Shape;130;p18">
            <a:extLst>
              <a:ext uri="{FF2B5EF4-FFF2-40B4-BE49-F238E27FC236}">
                <a16:creationId xmlns:a16="http://schemas.microsoft.com/office/drawing/2014/main" id="{14D4F396-45D0-CDDC-F5C3-6DB06A164383}"/>
              </a:ext>
            </a:extLst>
          </p:cNvPr>
          <p:cNvSpPr txBox="1">
            <a:spLocks/>
          </p:cNvSpPr>
          <p:nvPr/>
        </p:nvSpPr>
        <p:spPr>
          <a:xfrm>
            <a:off x="-2" y="2849562"/>
            <a:ext cx="4100585" cy="1158875"/>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l-GR" sz="3200" dirty="0">
                <a:solidFill>
                  <a:srgbClr val="1B75BB"/>
                </a:solidFill>
                <a:latin typeface="Cinzel" panose="020B0604020202020204" charset="0"/>
              </a:rPr>
              <a:t>Συνέπειες Μη Συμμόρφωσης (3.10.2)</a:t>
            </a:r>
            <a:endParaRPr lang="el-GR" sz="3600" dirty="0">
              <a:solidFill>
                <a:srgbClr val="1B75BB"/>
              </a:solidFill>
              <a:latin typeface="Cinzel" panose="020B0604020202020204" charset="0"/>
            </a:endParaRPr>
          </a:p>
        </p:txBody>
      </p:sp>
      <p:sp>
        <p:nvSpPr>
          <p:cNvPr id="3" name="object 3">
            <a:extLst>
              <a:ext uri="{FF2B5EF4-FFF2-40B4-BE49-F238E27FC236}">
                <a16:creationId xmlns:a16="http://schemas.microsoft.com/office/drawing/2014/main" id="{54EB0422-9856-0CD2-BDA0-B8213AC6F26F}"/>
              </a:ext>
            </a:extLst>
          </p:cNvPr>
          <p:cNvSpPr txBox="1"/>
          <p:nvPr/>
        </p:nvSpPr>
        <p:spPr>
          <a:xfrm>
            <a:off x="4895921" y="444983"/>
            <a:ext cx="6562725" cy="5742919"/>
          </a:xfrm>
          <a:prstGeom prst="rect">
            <a:avLst/>
          </a:prstGeom>
        </p:spPr>
        <p:txBody>
          <a:bodyPr vert="horz" wrap="square" lIns="0" tIns="12700" rIns="0" bIns="0" rtlCol="0">
            <a:spAutoFit/>
          </a:bodyPr>
          <a:lstStyle/>
          <a:p>
            <a:pPr marL="12065" marR="8890">
              <a:lnSpc>
                <a:spcPct val="111100"/>
              </a:lnSpc>
              <a:spcBef>
                <a:spcPts val="100"/>
              </a:spcBef>
              <a:buClr>
                <a:srgbClr val="BDC130"/>
              </a:buClr>
              <a:buSzPct val="93333"/>
              <a:tabLst>
                <a:tab pos="152400" algn="l"/>
              </a:tabLst>
            </a:pPr>
            <a:endParaRPr lang="en-US" sz="1600" dirty="0">
              <a:solidFill>
                <a:schemeClr val="bg1">
                  <a:lumMod val="95000"/>
                </a:schemeClr>
              </a:solidFill>
              <a:latin typeface="Cambria" panose="02040503050406030204" pitchFamily="18" charset="0"/>
              <a:ea typeface="Cambria" panose="02040503050406030204" pitchFamily="18" charset="0"/>
              <a:cs typeface="Franklin Gothic Medium"/>
            </a:endParaRPr>
          </a:p>
          <a:p>
            <a:pPr marL="12065" marR="8890" algn="just">
              <a:lnSpc>
                <a:spcPct val="111100"/>
              </a:lnSpc>
              <a:spcBef>
                <a:spcPts val="100"/>
              </a:spcBef>
              <a:buClr>
                <a:srgbClr val="BDC130"/>
              </a:buClr>
              <a:buSzPct val="93333"/>
              <a:tabLst>
                <a:tab pos="152400" algn="l"/>
              </a:tabLst>
            </a:pPr>
            <a:r>
              <a:rPr lang="el-GR" sz="1600" dirty="0">
                <a:solidFill>
                  <a:schemeClr val="bg1">
                    <a:lumMod val="95000"/>
                  </a:schemeClr>
                </a:solidFill>
                <a:latin typeface="Cambria" panose="02040503050406030204" pitchFamily="18" charset="0"/>
                <a:ea typeface="Cambria" panose="02040503050406030204" pitchFamily="18" charset="0"/>
                <a:cs typeface="Franklin Gothic Medium"/>
              </a:rPr>
              <a:t>Α) Αναστολή της Διαδικασίας μέχρι ότου ακολουθηθεί το </a:t>
            </a:r>
            <a:r>
              <a:rPr lang="el-GR" sz="1600" dirty="0" err="1">
                <a:solidFill>
                  <a:schemeClr val="bg1">
                    <a:lumMod val="95000"/>
                  </a:schemeClr>
                </a:solidFill>
                <a:latin typeface="Cambria" panose="02040503050406030204" pitchFamily="18" charset="0"/>
                <a:ea typeface="Cambria" panose="02040503050406030204" pitchFamily="18" charset="0"/>
                <a:cs typeface="Franklin Gothic Medium"/>
              </a:rPr>
              <a:t>Προδικαστηριακό</a:t>
            </a:r>
            <a:r>
              <a:rPr lang="el-GR" sz="1600" dirty="0">
                <a:solidFill>
                  <a:schemeClr val="bg1">
                    <a:lumMod val="95000"/>
                  </a:schemeClr>
                </a:solidFill>
                <a:latin typeface="Cambria" panose="02040503050406030204" pitchFamily="18" charset="0"/>
                <a:ea typeface="Cambria" panose="02040503050406030204" pitchFamily="18" charset="0"/>
                <a:cs typeface="Franklin Gothic Medium"/>
              </a:rPr>
              <a:t> Πρωτόκολλο (Μέρος 28 των Κανονισμών).</a:t>
            </a:r>
            <a:endParaRPr lang="en-US" sz="1600" dirty="0">
              <a:solidFill>
                <a:schemeClr val="bg1">
                  <a:lumMod val="95000"/>
                </a:schemeClr>
              </a:solidFill>
              <a:latin typeface="Cambria" panose="02040503050406030204" pitchFamily="18" charset="0"/>
              <a:ea typeface="Cambria" panose="02040503050406030204" pitchFamily="18" charset="0"/>
              <a:cs typeface="Franklin Gothic Medium"/>
            </a:endParaRPr>
          </a:p>
          <a:p>
            <a:pPr marL="158750" marR="8890">
              <a:lnSpc>
                <a:spcPct val="111100"/>
              </a:lnSpc>
              <a:buClr>
                <a:srgbClr val="BDC130"/>
              </a:buClr>
              <a:buSzPct val="93333"/>
              <a:tabLst>
                <a:tab pos="159385" algn="l"/>
              </a:tabLst>
            </a:pPr>
            <a:endParaRPr lang="el-GR" sz="1600" b="1" i="1" dirty="0">
              <a:solidFill>
                <a:schemeClr val="bg1">
                  <a:lumMod val="95000"/>
                </a:schemeClr>
              </a:solidFill>
              <a:latin typeface="Cambria" panose="02040503050406030204" pitchFamily="18" charset="0"/>
              <a:ea typeface="Cambria" panose="02040503050406030204" pitchFamily="18" charset="0"/>
              <a:cs typeface="Franklin Gothic Medium"/>
            </a:endParaRPr>
          </a:p>
          <a:p>
            <a:pPr marL="158750" marR="8890">
              <a:lnSpc>
                <a:spcPct val="111100"/>
              </a:lnSpc>
              <a:buClr>
                <a:srgbClr val="BDC130"/>
              </a:buClr>
              <a:buSzPct val="93333"/>
              <a:tabLst>
                <a:tab pos="159385" algn="l"/>
              </a:tabLst>
            </a:pPr>
            <a:r>
              <a:rPr lang="el-GR" sz="1600" b="1" i="1" u="sng" dirty="0" err="1">
                <a:solidFill>
                  <a:schemeClr val="bg1">
                    <a:lumMod val="95000"/>
                  </a:schemeClr>
                </a:solidFill>
                <a:latin typeface="Cambria" panose="02040503050406030204" pitchFamily="18" charset="0"/>
                <a:ea typeface="Cambria" panose="02040503050406030204" pitchFamily="18" charset="0"/>
                <a:cs typeface="Franklin Gothic Medium"/>
              </a:rPr>
              <a:t>Daejan</a:t>
            </a:r>
            <a:r>
              <a:rPr lang="el-GR" sz="1600" b="1" i="1" u="sng" dirty="0">
                <a:solidFill>
                  <a:schemeClr val="bg1">
                    <a:lumMod val="95000"/>
                  </a:schemeClr>
                </a:solidFill>
                <a:latin typeface="Cambria" panose="02040503050406030204" pitchFamily="18" charset="0"/>
                <a:ea typeface="Cambria" panose="02040503050406030204" pitchFamily="18" charset="0"/>
                <a:cs typeface="Franklin Gothic Medium"/>
              </a:rPr>
              <a:t> Investment Ltd v. Park West </a:t>
            </a:r>
            <a:r>
              <a:rPr lang="el-GR" sz="1600" b="1" i="1" u="sng" dirty="0" err="1">
                <a:solidFill>
                  <a:schemeClr val="bg1">
                    <a:lumMod val="95000"/>
                  </a:schemeClr>
                </a:solidFill>
                <a:latin typeface="Cambria" panose="02040503050406030204" pitchFamily="18" charset="0"/>
                <a:ea typeface="Cambria" panose="02040503050406030204" pitchFamily="18" charset="0"/>
                <a:cs typeface="Franklin Gothic Medium"/>
              </a:rPr>
              <a:t>Club</a:t>
            </a:r>
            <a:r>
              <a:rPr lang="el-GR" sz="1600" b="1" i="1" u="sng" dirty="0">
                <a:solidFill>
                  <a:schemeClr val="bg1">
                    <a:lumMod val="95000"/>
                  </a:schemeClr>
                </a:solidFill>
                <a:latin typeface="Cambria" panose="02040503050406030204" pitchFamily="18" charset="0"/>
                <a:ea typeface="Cambria" panose="02040503050406030204" pitchFamily="18" charset="0"/>
                <a:cs typeface="Franklin Gothic Medium"/>
              </a:rPr>
              <a:t> Ltd (2003) EWHC 2872 (TCC) </a:t>
            </a:r>
          </a:p>
          <a:p>
            <a:pPr marL="158750" marR="8890" algn="just">
              <a:lnSpc>
                <a:spcPct val="111100"/>
              </a:lnSpc>
              <a:buClr>
                <a:srgbClr val="BDC130"/>
              </a:buClr>
              <a:buSzPct val="93333"/>
              <a:tabLst>
                <a:tab pos="159385" algn="l"/>
              </a:tabLst>
            </a:pPr>
            <a:r>
              <a:rPr lang="el-GR" sz="1600" dirty="0">
                <a:solidFill>
                  <a:schemeClr val="bg1">
                    <a:lumMod val="95000"/>
                  </a:schemeClr>
                </a:solidFill>
                <a:latin typeface="Cambria" panose="02040503050406030204" pitchFamily="18" charset="0"/>
                <a:ea typeface="Cambria" panose="02040503050406030204" pitchFamily="18" charset="0"/>
                <a:cs typeface="Franklin Gothic Medium"/>
              </a:rPr>
              <a:t>Εγκρίθηκε η αίτηση αναστολής της διαδικασίας αφού αποφασίστηκε ότι υπήρξε πράγματι παράλειψη συμμόρφωσης </a:t>
            </a:r>
            <a:r>
              <a:rPr lang="el-GR" sz="1600" u="sng" dirty="0">
                <a:solidFill>
                  <a:schemeClr val="bg1">
                    <a:lumMod val="95000"/>
                  </a:schemeClr>
                </a:solidFill>
                <a:latin typeface="Cambria" panose="02040503050406030204" pitchFamily="18" charset="0"/>
                <a:ea typeface="Cambria" panose="02040503050406030204" pitchFamily="18" charset="0"/>
                <a:cs typeface="Franklin Gothic Medium"/>
              </a:rPr>
              <a:t>τόσο με το γράμμα όσο και με το πνεύμα </a:t>
            </a:r>
            <a:r>
              <a:rPr lang="el-GR" sz="1600" dirty="0">
                <a:solidFill>
                  <a:schemeClr val="bg1">
                    <a:lumMod val="95000"/>
                  </a:schemeClr>
                </a:solidFill>
                <a:latin typeface="Cambria" panose="02040503050406030204" pitchFamily="18" charset="0"/>
                <a:ea typeface="Cambria" panose="02040503050406030204" pitchFamily="18" charset="0"/>
                <a:cs typeface="Franklin Gothic Medium"/>
              </a:rPr>
              <a:t>του </a:t>
            </a:r>
            <a:r>
              <a:rPr lang="el-GR" sz="1600" dirty="0" err="1">
                <a:solidFill>
                  <a:schemeClr val="bg1">
                    <a:lumMod val="95000"/>
                  </a:schemeClr>
                </a:solidFill>
                <a:latin typeface="Cambria" panose="02040503050406030204" pitchFamily="18" charset="0"/>
                <a:ea typeface="Cambria" panose="02040503050406030204" pitchFamily="18" charset="0"/>
                <a:cs typeface="Franklin Gothic Medium"/>
              </a:rPr>
              <a:t>Προδικαστηριακού</a:t>
            </a:r>
            <a:r>
              <a:rPr lang="el-GR" sz="1600" dirty="0">
                <a:solidFill>
                  <a:schemeClr val="bg1">
                    <a:lumMod val="95000"/>
                  </a:schemeClr>
                </a:solidFill>
                <a:latin typeface="Cambria" panose="02040503050406030204" pitchFamily="18" charset="0"/>
                <a:ea typeface="Cambria" panose="02040503050406030204" pitchFamily="18" charset="0"/>
                <a:cs typeface="Franklin Gothic Medium"/>
              </a:rPr>
              <a:t> Πρωτόκολλου (</a:t>
            </a:r>
            <a:r>
              <a:rPr lang="el-GR" sz="1600" i="1" dirty="0">
                <a:solidFill>
                  <a:schemeClr val="bg1">
                    <a:lumMod val="95000"/>
                  </a:schemeClr>
                </a:solidFill>
                <a:latin typeface="Cambria" panose="02040503050406030204" pitchFamily="18" charset="0"/>
                <a:ea typeface="Cambria" panose="02040503050406030204" pitchFamily="18" charset="0"/>
                <a:cs typeface="Franklin Gothic Medium"/>
              </a:rPr>
              <a:t>«</a:t>
            </a:r>
            <a:r>
              <a:rPr lang="el-GR" sz="1600" i="1" dirty="0" err="1">
                <a:solidFill>
                  <a:schemeClr val="bg1">
                    <a:lumMod val="95000"/>
                  </a:schemeClr>
                </a:solidFill>
                <a:latin typeface="Cambria" panose="02040503050406030204" pitchFamily="18" charset="0"/>
                <a:ea typeface="Cambria" panose="02040503050406030204" pitchFamily="18" charset="0"/>
                <a:cs typeface="Franklin Gothic Medium"/>
              </a:rPr>
              <a:t>lack</a:t>
            </a:r>
            <a:r>
              <a:rPr lang="el-GR" sz="1600" i="1" dirty="0">
                <a:solidFill>
                  <a:schemeClr val="bg1">
                    <a:lumMod val="95000"/>
                  </a:schemeClr>
                </a:solidFill>
                <a:latin typeface="Cambria" panose="02040503050406030204" pitchFamily="18" charset="0"/>
                <a:ea typeface="Cambria" panose="02040503050406030204" pitchFamily="18" charset="0"/>
                <a:cs typeface="Franklin Gothic Medium"/>
              </a:rPr>
              <a:t> of </a:t>
            </a:r>
            <a:r>
              <a:rPr lang="el-GR" sz="1600" i="1" dirty="0" err="1">
                <a:solidFill>
                  <a:schemeClr val="bg1">
                    <a:lumMod val="95000"/>
                  </a:schemeClr>
                </a:solidFill>
                <a:latin typeface="Cambria" panose="02040503050406030204" pitchFamily="18" charset="0"/>
                <a:ea typeface="Cambria" panose="02040503050406030204" pitchFamily="18" charset="0"/>
                <a:cs typeface="Franklin Gothic Medium"/>
              </a:rPr>
              <a:t>compliance</a:t>
            </a:r>
            <a:r>
              <a:rPr lang="el-GR" sz="1600" i="1" dirty="0">
                <a:solidFill>
                  <a:schemeClr val="bg1">
                    <a:lumMod val="95000"/>
                  </a:schemeClr>
                </a:solidFill>
                <a:latin typeface="Cambria" panose="02040503050406030204" pitchFamily="18" charset="0"/>
                <a:ea typeface="Cambria" panose="02040503050406030204" pitchFamily="18" charset="0"/>
                <a:cs typeface="Franklin Gothic Medium"/>
              </a:rPr>
              <a:t> </a:t>
            </a:r>
            <a:r>
              <a:rPr lang="el-GR" sz="1600" i="1" dirty="0" err="1">
                <a:solidFill>
                  <a:schemeClr val="bg1">
                    <a:lumMod val="95000"/>
                  </a:schemeClr>
                </a:solidFill>
                <a:latin typeface="Cambria" panose="02040503050406030204" pitchFamily="18" charset="0"/>
                <a:ea typeface="Cambria" panose="02040503050406030204" pitchFamily="18" charset="0"/>
                <a:cs typeface="Franklin Gothic Medium"/>
              </a:rPr>
              <a:t>with</a:t>
            </a:r>
            <a:r>
              <a:rPr lang="el-GR" sz="1600" i="1" dirty="0">
                <a:solidFill>
                  <a:schemeClr val="bg1">
                    <a:lumMod val="95000"/>
                  </a:schemeClr>
                </a:solidFill>
                <a:latin typeface="Cambria" panose="02040503050406030204" pitchFamily="18" charset="0"/>
                <a:ea typeface="Cambria" panose="02040503050406030204" pitchFamily="18" charset="0"/>
                <a:cs typeface="Franklin Gothic Medium"/>
              </a:rPr>
              <a:t> </a:t>
            </a:r>
            <a:r>
              <a:rPr lang="el-GR" sz="1600" i="1" dirty="0" err="1">
                <a:solidFill>
                  <a:schemeClr val="bg1">
                    <a:lumMod val="95000"/>
                  </a:schemeClr>
                </a:solidFill>
                <a:latin typeface="Cambria" panose="02040503050406030204" pitchFamily="18" charset="0"/>
                <a:ea typeface="Cambria" panose="02040503050406030204" pitchFamily="18" charset="0"/>
                <a:cs typeface="Franklin Gothic Medium"/>
              </a:rPr>
              <a:t>both</a:t>
            </a:r>
            <a:r>
              <a:rPr lang="el-GR" sz="1600" i="1" dirty="0">
                <a:solidFill>
                  <a:schemeClr val="bg1">
                    <a:lumMod val="95000"/>
                  </a:schemeClr>
                </a:solidFill>
                <a:latin typeface="Cambria" panose="02040503050406030204" pitchFamily="18" charset="0"/>
                <a:ea typeface="Cambria" panose="02040503050406030204" pitchFamily="18" charset="0"/>
                <a:cs typeface="Franklin Gothic Medium"/>
              </a:rPr>
              <a:t> the </a:t>
            </a:r>
            <a:r>
              <a:rPr lang="el-GR" sz="1600" i="1" dirty="0" err="1">
                <a:solidFill>
                  <a:schemeClr val="bg1">
                    <a:lumMod val="95000"/>
                  </a:schemeClr>
                </a:solidFill>
                <a:latin typeface="Cambria" panose="02040503050406030204" pitchFamily="18" charset="0"/>
                <a:ea typeface="Cambria" panose="02040503050406030204" pitchFamily="18" charset="0"/>
                <a:cs typeface="Franklin Gothic Medium"/>
              </a:rPr>
              <a:t>letter</a:t>
            </a:r>
            <a:r>
              <a:rPr lang="el-GR" sz="1600" i="1" dirty="0">
                <a:solidFill>
                  <a:schemeClr val="bg1">
                    <a:lumMod val="95000"/>
                  </a:schemeClr>
                </a:solidFill>
                <a:latin typeface="Cambria" panose="02040503050406030204" pitchFamily="18" charset="0"/>
                <a:ea typeface="Cambria" panose="02040503050406030204" pitchFamily="18" charset="0"/>
                <a:cs typeface="Franklin Gothic Medium"/>
              </a:rPr>
              <a:t> and the </a:t>
            </a:r>
            <a:r>
              <a:rPr lang="el-GR" sz="1600" i="1" dirty="0" err="1">
                <a:solidFill>
                  <a:schemeClr val="bg1">
                    <a:lumMod val="95000"/>
                  </a:schemeClr>
                </a:solidFill>
                <a:latin typeface="Cambria" panose="02040503050406030204" pitchFamily="18" charset="0"/>
                <a:ea typeface="Cambria" panose="02040503050406030204" pitchFamily="18" charset="0"/>
                <a:cs typeface="Franklin Gothic Medium"/>
              </a:rPr>
              <a:t>spirit</a:t>
            </a:r>
            <a:r>
              <a:rPr lang="el-GR" sz="1600" i="1" dirty="0">
                <a:solidFill>
                  <a:schemeClr val="bg1">
                    <a:lumMod val="95000"/>
                  </a:schemeClr>
                </a:solidFill>
                <a:latin typeface="Cambria" panose="02040503050406030204" pitchFamily="18" charset="0"/>
                <a:ea typeface="Cambria" panose="02040503050406030204" pitchFamily="18" charset="0"/>
                <a:cs typeface="Franklin Gothic Medium"/>
              </a:rPr>
              <a:t> of the </a:t>
            </a:r>
            <a:r>
              <a:rPr lang="el-GR" sz="1600" i="1" dirty="0" err="1">
                <a:solidFill>
                  <a:schemeClr val="bg1">
                    <a:lumMod val="95000"/>
                  </a:schemeClr>
                </a:solidFill>
                <a:latin typeface="Cambria" panose="02040503050406030204" pitchFamily="18" charset="0"/>
                <a:ea typeface="Cambria" panose="02040503050406030204" pitchFamily="18" charset="0"/>
                <a:cs typeface="Franklin Gothic Medium"/>
              </a:rPr>
              <a:t>pre</a:t>
            </a:r>
            <a:r>
              <a:rPr lang="el-GR" sz="1600" i="1" dirty="0">
                <a:solidFill>
                  <a:schemeClr val="bg1">
                    <a:lumMod val="95000"/>
                  </a:schemeClr>
                </a:solidFill>
                <a:latin typeface="Cambria" panose="02040503050406030204" pitchFamily="18" charset="0"/>
                <a:ea typeface="Cambria" panose="02040503050406030204" pitchFamily="18" charset="0"/>
                <a:cs typeface="Franklin Gothic Medium"/>
              </a:rPr>
              <a:t> </a:t>
            </a:r>
            <a:r>
              <a:rPr lang="el-GR" sz="1600" i="1" dirty="0" err="1">
                <a:solidFill>
                  <a:schemeClr val="bg1">
                    <a:lumMod val="95000"/>
                  </a:schemeClr>
                </a:solidFill>
                <a:latin typeface="Cambria" panose="02040503050406030204" pitchFamily="18" charset="0"/>
                <a:ea typeface="Cambria" panose="02040503050406030204" pitchFamily="18" charset="0"/>
                <a:cs typeface="Franklin Gothic Medium"/>
              </a:rPr>
              <a:t>action</a:t>
            </a:r>
            <a:r>
              <a:rPr lang="el-GR" sz="1600" i="1" dirty="0">
                <a:solidFill>
                  <a:schemeClr val="bg1">
                    <a:lumMod val="95000"/>
                  </a:schemeClr>
                </a:solidFill>
                <a:latin typeface="Cambria" panose="02040503050406030204" pitchFamily="18" charset="0"/>
                <a:ea typeface="Cambria" panose="02040503050406030204" pitchFamily="18" charset="0"/>
                <a:cs typeface="Franklin Gothic Medium"/>
              </a:rPr>
              <a:t> </a:t>
            </a:r>
            <a:r>
              <a:rPr lang="el-GR" sz="1600" i="1" dirty="0" err="1">
                <a:solidFill>
                  <a:schemeClr val="bg1">
                    <a:lumMod val="95000"/>
                  </a:schemeClr>
                </a:solidFill>
                <a:latin typeface="Cambria" panose="02040503050406030204" pitchFamily="18" charset="0"/>
                <a:ea typeface="Cambria" panose="02040503050406030204" pitchFamily="18" charset="0"/>
                <a:cs typeface="Franklin Gothic Medium"/>
              </a:rPr>
              <a:t>Protocol</a:t>
            </a:r>
            <a:r>
              <a:rPr lang="el-GR" sz="1600" i="1" dirty="0">
                <a:solidFill>
                  <a:schemeClr val="bg1">
                    <a:lumMod val="95000"/>
                  </a:schemeClr>
                </a:solidFill>
                <a:latin typeface="Cambria" panose="02040503050406030204" pitchFamily="18" charset="0"/>
                <a:ea typeface="Cambria" panose="02040503050406030204" pitchFamily="18" charset="0"/>
                <a:cs typeface="Franklin Gothic Medium"/>
              </a:rPr>
              <a:t>»)</a:t>
            </a:r>
            <a:r>
              <a:rPr lang="en-US" sz="1600" i="1" dirty="0">
                <a:solidFill>
                  <a:schemeClr val="bg1">
                    <a:lumMod val="95000"/>
                  </a:schemeClr>
                </a:solidFill>
                <a:latin typeface="Cambria" panose="02040503050406030204" pitchFamily="18" charset="0"/>
                <a:ea typeface="Cambria" panose="02040503050406030204" pitchFamily="18" charset="0"/>
                <a:cs typeface="Franklin Gothic Medium"/>
              </a:rPr>
              <a:t>. </a:t>
            </a:r>
            <a:endParaRPr lang="el-GR" sz="1600" i="1" dirty="0">
              <a:solidFill>
                <a:schemeClr val="bg1">
                  <a:lumMod val="95000"/>
                </a:schemeClr>
              </a:solidFill>
              <a:latin typeface="Cambria" panose="02040503050406030204" pitchFamily="18" charset="0"/>
              <a:ea typeface="Cambria" panose="02040503050406030204" pitchFamily="18" charset="0"/>
              <a:cs typeface="Franklin Gothic Medium"/>
            </a:endParaRPr>
          </a:p>
          <a:p>
            <a:pPr marL="158750" marR="8890" algn="just">
              <a:lnSpc>
                <a:spcPct val="111100"/>
              </a:lnSpc>
              <a:buClr>
                <a:srgbClr val="BDC130"/>
              </a:buClr>
              <a:buSzPct val="93333"/>
              <a:tabLst>
                <a:tab pos="159385" algn="l"/>
              </a:tabLst>
            </a:pPr>
            <a:endParaRPr lang="el-GR" sz="1600" i="1" dirty="0">
              <a:solidFill>
                <a:schemeClr val="bg1">
                  <a:lumMod val="95000"/>
                </a:schemeClr>
              </a:solidFill>
              <a:latin typeface="Cambria" panose="02040503050406030204" pitchFamily="18" charset="0"/>
              <a:ea typeface="Cambria" panose="02040503050406030204" pitchFamily="18" charset="0"/>
              <a:cs typeface="Franklin Gothic Medium"/>
            </a:endParaRPr>
          </a:p>
          <a:p>
            <a:pPr marL="158750" marR="8890" algn="just">
              <a:lnSpc>
                <a:spcPct val="111100"/>
              </a:lnSpc>
              <a:buClr>
                <a:srgbClr val="BDC130"/>
              </a:buClr>
              <a:buSzPct val="93333"/>
              <a:tabLst>
                <a:tab pos="159385" algn="l"/>
              </a:tabLst>
            </a:pPr>
            <a:r>
              <a:rPr lang="el-GR" sz="1600" dirty="0">
                <a:solidFill>
                  <a:schemeClr val="bg1">
                    <a:lumMod val="95000"/>
                  </a:schemeClr>
                </a:solidFill>
                <a:latin typeface="Cambria" panose="02040503050406030204" pitchFamily="18" charset="0"/>
                <a:ea typeface="Cambria" panose="02040503050406030204" pitchFamily="18" charset="0"/>
                <a:cs typeface="Franklin Gothic Medium"/>
              </a:rPr>
              <a:t>Επιχειρήθηκε τροποποίηση έκθεσης απαίτησης που είχε ήδη τροποποιηθεί μία φορά και στη βάση συμπερασμάτων έκθεσης «εμπειρογνώμονα» που δεν είχε προσόντα μηχανικού και η οποία συντάχθηκε λίγο πριν το 2</a:t>
            </a:r>
            <a:r>
              <a:rPr lang="el-GR" sz="1600" baseline="30000" dirty="0">
                <a:solidFill>
                  <a:schemeClr val="bg1">
                    <a:lumMod val="95000"/>
                  </a:schemeClr>
                </a:solidFill>
                <a:latin typeface="Cambria" panose="02040503050406030204" pitchFamily="18" charset="0"/>
                <a:ea typeface="Cambria" panose="02040503050406030204" pitchFamily="18" charset="0"/>
                <a:cs typeface="Franklin Gothic Medium"/>
              </a:rPr>
              <a:t>ο</a:t>
            </a:r>
            <a:r>
              <a:rPr lang="el-GR" sz="1600" dirty="0">
                <a:solidFill>
                  <a:schemeClr val="bg1">
                    <a:lumMod val="95000"/>
                  </a:schemeClr>
                </a:solidFill>
                <a:latin typeface="Cambria" panose="02040503050406030204" pitchFamily="18" charset="0"/>
                <a:ea typeface="Cambria" panose="02040503050406030204" pitchFamily="18" charset="0"/>
                <a:cs typeface="Franklin Gothic Medium"/>
              </a:rPr>
              <a:t> αίτημα τροποποίησης δίχως να έχει κοινοποιηθεί στην άλλη πλευρά.  Η </a:t>
            </a:r>
            <a:r>
              <a:rPr lang="el-GR" sz="1600" u="sng" dirty="0">
                <a:solidFill>
                  <a:schemeClr val="bg1">
                    <a:lumMod val="95000"/>
                  </a:schemeClr>
                </a:solidFill>
                <a:latin typeface="Cambria" panose="02040503050406030204" pitchFamily="18" charset="0"/>
                <a:ea typeface="Cambria" panose="02040503050406030204" pitchFamily="18" charset="0"/>
                <a:cs typeface="Franklin Gothic Medium"/>
              </a:rPr>
              <a:t>παράλειψη έγκαιρης παράδοσης της Έκθεσης «Πραγματογνώμονα»</a:t>
            </a:r>
            <a:r>
              <a:rPr lang="el-GR" sz="1600" dirty="0">
                <a:solidFill>
                  <a:schemeClr val="bg1">
                    <a:lumMod val="95000"/>
                  </a:schemeClr>
                </a:solidFill>
                <a:latin typeface="Cambria" panose="02040503050406030204" pitchFamily="18" charset="0"/>
                <a:ea typeface="Cambria" panose="02040503050406030204" pitchFamily="18" charset="0"/>
                <a:cs typeface="Franklin Gothic Medium"/>
              </a:rPr>
              <a:t> από πλευράς Απαιτητή, επηρέασε δυσμενώς τη θέση του Εναγόμενου αφού ο τελευταίος δεν ήταν σε θέση να εκτιμήσει σωστά την υπόθεση που είχε εναντίον του. </a:t>
            </a:r>
          </a:p>
          <a:p>
            <a:pPr marL="158750" marR="8890" algn="just">
              <a:lnSpc>
                <a:spcPct val="111100"/>
              </a:lnSpc>
              <a:buClr>
                <a:srgbClr val="BDC130"/>
              </a:buClr>
              <a:buSzPct val="93333"/>
              <a:tabLst>
                <a:tab pos="159385" algn="l"/>
              </a:tabLst>
            </a:pPr>
            <a:endParaRPr lang="el-GR" sz="1600" dirty="0">
              <a:solidFill>
                <a:schemeClr val="bg1">
                  <a:lumMod val="95000"/>
                </a:schemeClr>
              </a:solidFill>
              <a:latin typeface="Cambria" panose="02040503050406030204" pitchFamily="18" charset="0"/>
              <a:ea typeface="Cambria" panose="02040503050406030204" pitchFamily="18" charset="0"/>
              <a:cs typeface="Franklin Gothic Medium"/>
            </a:endParaRPr>
          </a:p>
          <a:p>
            <a:pPr marL="158750" marR="8890" algn="ctr">
              <a:lnSpc>
                <a:spcPct val="111100"/>
              </a:lnSpc>
              <a:buClr>
                <a:srgbClr val="BDC130"/>
              </a:buClr>
              <a:buSzPct val="93333"/>
              <a:tabLst>
                <a:tab pos="159385" algn="l"/>
              </a:tabLst>
            </a:pPr>
            <a:r>
              <a:rPr lang="el-GR" sz="1600" dirty="0">
                <a:solidFill>
                  <a:schemeClr val="bg1">
                    <a:lumMod val="95000"/>
                  </a:schemeClr>
                </a:solidFill>
                <a:latin typeface="Cambria" panose="02040503050406030204" pitchFamily="18" charset="0"/>
                <a:ea typeface="Cambria" panose="02040503050406030204" pitchFamily="18" charset="0"/>
                <a:cs typeface="Franklin Gothic Medium"/>
              </a:rPr>
              <a:t>«[…] </a:t>
            </a:r>
            <a:r>
              <a:rPr lang="en-US" sz="1600" i="1" dirty="0">
                <a:solidFill>
                  <a:schemeClr val="bg1">
                    <a:lumMod val="95000"/>
                  </a:schemeClr>
                </a:solidFill>
                <a:latin typeface="Cambria" panose="02040503050406030204" pitchFamily="18" charset="0"/>
                <a:ea typeface="Cambria" panose="02040503050406030204" pitchFamily="18" charset="0"/>
                <a:cs typeface="Franklin Gothic Medium"/>
              </a:rPr>
              <a:t>the object of the protocol</a:t>
            </a:r>
            <a:r>
              <a:rPr lang="el-GR" sz="1600" i="1" dirty="0">
                <a:solidFill>
                  <a:schemeClr val="bg1">
                    <a:lumMod val="95000"/>
                  </a:schemeClr>
                </a:solidFill>
                <a:latin typeface="Cambria" panose="02040503050406030204" pitchFamily="18" charset="0"/>
                <a:ea typeface="Cambria" panose="02040503050406030204" pitchFamily="18" charset="0"/>
                <a:cs typeface="Franklin Gothic Medium"/>
              </a:rPr>
              <a:t> </a:t>
            </a:r>
            <a:r>
              <a:rPr lang="el-GR" sz="1600" dirty="0">
                <a:solidFill>
                  <a:schemeClr val="bg1">
                    <a:lumMod val="95000"/>
                  </a:schemeClr>
                </a:solidFill>
                <a:latin typeface="Cambria" panose="02040503050406030204" pitchFamily="18" charset="0"/>
                <a:ea typeface="Cambria" panose="02040503050406030204" pitchFamily="18" charset="0"/>
                <a:cs typeface="Franklin Gothic Medium"/>
              </a:rPr>
              <a:t>[…] </a:t>
            </a:r>
            <a:r>
              <a:rPr lang="en-US" sz="1600" i="1" dirty="0">
                <a:solidFill>
                  <a:schemeClr val="bg1">
                    <a:lumMod val="95000"/>
                  </a:schemeClr>
                </a:solidFill>
                <a:latin typeface="Cambria" panose="02040503050406030204" pitchFamily="18" charset="0"/>
                <a:ea typeface="Cambria" panose="02040503050406030204" pitchFamily="18" charset="0"/>
                <a:cs typeface="Franklin Gothic Medium"/>
              </a:rPr>
              <a:t>is to get people to put their cards on the table and to honestly and rationally discuss</a:t>
            </a:r>
            <a:r>
              <a:rPr lang="el-GR" sz="1600" i="1" dirty="0">
                <a:solidFill>
                  <a:schemeClr val="bg1">
                    <a:lumMod val="95000"/>
                  </a:schemeClr>
                </a:solidFill>
                <a:latin typeface="Cambria" panose="02040503050406030204" pitchFamily="18" charset="0"/>
                <a:ea typeface="Cambria" panose="02040503050406030204" pitchFamily="18" charset="0"/>
                <a:cs typeface="Franklin Gothic Medium"/>
              </a:rPr>
              <a:t> </a:t>
            </a:r>
            <a:r>
              <a:rPr lang="en-US" sz="1600" i="1" dirty="0">
                <a:solidFill>
                  <a:schemeClr val="bg1">
                    <a:lumMod val="95000"/>
                  </a:schemeClr>
                </a:solidFill>
                <a:latin typeface="Cambria" panose="02040503050406030204" pitchFamily="18" charset="0"/>
                <a:ea typeface="Cambria" panose="02040503050406030204" pitchFamily="18" charset="0"/>
                <a:cs typeface="Franklin Gothic Medium"/>
              </a:rPr>
              <a:t>matters.</a:t>
            </a:r>
            <a:r>
              <a:rPr lang="el-GR" sz="1600" dirty="0">
                <a:solidFill>
                  <a:schemeClr val="bg1">
                    <a:lumMod val="95000"/>
                  </a:schemeClr>
                </a:solidFill>
                <a:latin typeface="Cambria" panose="02040503050406030204" pitchFamily="18" charset="0"/>
                <a:ea typeface="Cambria" panose="02040503050406030204" pitchFamily="18" charset="0"/>
                <a:cs typeface="Franklin Gothic Medium"/>
              </a:rPr>
              <a:t>»</a:t>
            </a:r>
          </a:p>
        </p:txBody>
      </p:sp>
    </p:spTree>
    <p:extLst>
      <p:ext uri="{BB962C8B-B14F-4D97-AF65-F5344CB8AC3E}">
        <p14:creationId xmlns:p14="http://schemas.microsoft.com/office/powerpoint/2010/main" val="224057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CA554CF2-8CED-8FF1-2764-ADF6D1A971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651" y="175867"/>
            <a:ext cx="1712208" cy="1077201"/>
          </a:xfrm>
          <a:prstGeom prst="rect">
            <a:avLst/>
          </a:prstGeom>
        </p:spPr>
      </p:pic>
      <p:pic>
        <p:nvPicPr>
          <p:cNvPr id="8" name="Picture 7" descr="A picture containing building, outdoor&#10;&#10;Description automatically generated">
            <a:extLst>
              <a:ext uri="{FF2B5EF4-FFF2-40B4-BE49-F238E27FC236}">
                <a16:creationId xmlns:a16="http://schemas.microsoft.com/office/drawing/2014/main" id="{E207D06E-51BE-77BE-5B37-152A5825BBEB}"/>
              </a:ext>
            </a:extLst>
          </p:cNvPr>
          <p:cNvPicPr>
            <a:picLocks noChangeAspect="1"/>
          </p:cNvPicPr>
          <p:nvPr/>
        </p:nvPicPr>
        <p:blipFill rotWithShape="1">
          <a:blip r:embed="rId3">
            <a:extLst>
              <a:ext uri="{28A0092B-C50C-407E-A947-70E740481C1C}">
                <a14:useLocalDpi xmlns:a14="http://schemas.microsoft.com/office/drawing/2010/main" val="0"/>
              </a:ext>
            </a:extLst>
          </a:blip>
          <a:srcRect l="686" t="3981" r="591" b="43454"/>
          <a:stretch/>
        </p:blipFill>
        <p:spPr>
          <a:xfrm>
            <a:off x="4162569" y="1"/>
            <a:ext cx="8029433" cy="6413016"/>
          </a:xfrm>
          <a:prstGeom prst="rect">
            <a:avLst/>
          </a:prstGeom>
        </p:spPr>
      </p:pic>
      <p:sp>
        <p:nvSpPr>
          <p:cNvPr id="9" name="Rectangle 8">
            <a:extLst>
              <a:ext uri="{FF2B5EF4-FFF2-40B4-BE49-F238E27FC236}">
                <a16:creationId xmlns:a16="http://schemas.microsoft.com/office/drawing/2014/main" id="{C2F18C14-1995-D4F4-1BAB-E4764B76A49C}"/>
              </a:ext>
            </a:extLst>
          </p:cNvPr>
          <p:cNvSpPr/>
          <p:nvPr/>
        </p:nvSpPr>
        <p:spPr>
          <a:xfrm>
            <a:off x="4162569" y="0"/>
            <a:ext cx="8029431" cy="6413016"/>
          </a:xfrm>
          <a:prstGeom prst="rect">
            <a:avLst/>
          </a:prstGeom>
          <a:solidFill>
            <a:schemeClr val="accent1">
              <a:lumMod val="50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Google Shape;130;p18">
            <a:extLst>
              <a:ext uri="{FF2B5EF4-FFF2-40B4-BE49-F238E27FC236}">
                <a16:creationId xmlns:a16="http://schemas.microsoft.com/office/drawing/2014/main" id="{14D4F396-45D0-CDDC-F5C3-6DB06A164383}"/>
              </a:ext>
            </a:extLst>
          </p:cNvPr>
          <p:cNvSpPr txBox="1">
            <a:spLocks/>
          </p:cNvSpPr>
          <p:nvPr/>
        </p:nvSpPr>
        <p:spPr>
          <a:xfrm>
            <a:off x="-2" y="2849562"/>
            <a:ext cx="4100585" cy="1158875"/>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l-GR" sz="3200" dirty="0">
                <a:solidFill>
                  <a:srgbClr val="1B75BB"/>
                </a:solidFill>
                <a:latin typeface="Cinzel" panose="020B0604020202020204" charset="0"/>
              </a:rPr>
              <a:t>Για προβληματισμό</a:t>
            </a:r>
            <a:endParaRPr lang="el-GR" sz="3600" dirty="0">
              <a:solidFill>
                <a:srgbClr val="1B75BB"/>
              </a:solidFill>
              <a:latin typeface="Cinzel" panose="020B0604020202020204" charset="0"/>
            </a:endParaRPr>
          </a:p>
        </p:txBody>
      </p:sp>
      <p:sp>
        <p:nvSpPr>
          <p:cNvPr id="2" name="object 3">
            <a:extLst>
              <a:ext uri="{FF2B5EF4-FFF2-40B4-BE49-F238E27FC236}">
                <a16:creationId xmlns:a16="http://schemas.microsoft.com/office/drawing/2014/main" id="{1846BC9B-C35B-4353-96DD-19A2EDCC340C}"/>
              </a:ext>
            </a:extLst>
          </p:cNvPr>
          <p:cNvSpPr txBox="1"/>
          <p:nvPr/>
        </p:nvSpPr>
        <p:spPr>
          <a:xfrm>
            <a:off x="4795837" y="798759"/>
            <a:ext cx="6638925" cy="5260479"/>
          </a:xfrm>
          <a:prstGeom prst="rect">
            <a:avLst/>
          </a:prstGeom>
        </p:spPr>
        <p:txBody>
          <a:bodyPr vert="horz" wrap="square" lIns="0" tIns="12700" rIns="0" bIns="0" rtlCol="0">
            <a:spAutoFit/>
          </a:bodyPr>
          <a:lstStyle/>
          <a:p>
            <a:pPr marL="12065" marR="8890" algn="just">
              <a:lnSpc>
                <a:spcPct val="111100"/>
              </a:lnSpc>
              <a:spcBef>
                <a:spcPts val="100"/>
              </a:spcBef>
              <a:buClr>
                <a:srgbClr val="BDC130"/>
              </a:buClr>
              <a:buSzPct val="93333"/>
              <a:tabLst>
                <a:tab pos="152400" algn="l"/>
              </a:tabLst>
            </a:pPr>
            <a:r>
              <a:rPr lang="el-GR" sz="1600" dirty="0">
                <a:solidFill>
                  <a:schemeClr val="bg1">
                    <a:lumMod val="95000"/>
                  </a:schemeClr>
                </a:solidFill>
                <a:latin typeface="Cambria" panose="02040503050406030204" pitchFamily="18" charset="0"/>
                <a:ea typeface="Cambria" panose="02040503050406030204" pitchFamily="18" charset="0"/>
                <a:cs typeface="Franklin Gothic Medium"/>
              </a:rPr>
              <a:t>Το </a:t>
            </a:r>
            <a:r>
              <a:rPr lang="el-GR" sz="1600" b="1" dirty="0">
                <a:solidFill>
                  <a:schemeClr val="bg1">
                    <a:lumMod val="95000"/>
                  </a:schemeClr>
                </a:solidFill>
                <a:latin typeface="Cambria" panose="02040503050406030204" pitchFamily="18" charset="0"/>
                <a:ea typeface="Cambria" panose="02040503050406030204" pitchFamily="18" charset="0"/>
                <a:cs typeface="Franklin Gothic Medium"/>
              </a:rPr>
              <a:t>Μέρος 28</a:t>
            </a:r>
            <a:r>
              <a:rPr lang="el-GR" sz="1600" dirty="0">
                <a:solidFill>
                  <a:schemeClr val="bg1">
                    <a:lumMod val="95000"/>
                  </a:schemeClr>
                </a:solidFill>
                <a:latin typeface="Cambria" panose="02040503050406030204" pitchFamily="18" charset="0"/>
                <a:ea typeface="Cambria" panose="02040503050406030204" pitchFamily="18" charset="0"/>
                <a:cs typeface="Franklin Gothic Medium"/>
              </a:rPr>
              <a:t> των νέων ΚΠΔ ρυθμίζει </a:t>
            </a:r>
            <a:r>
              <a:rPr lang="el-GR" sz="1600" b="1" dirty="0">
                <a:solidFill>
                  <a:schemeClr val="bg1">
                    <a:lumMod val="95000"/>
                  </a:schemeClr>
                </a:solidFill>
                <a:latin typeface="Cambria" panose="02040503050406030204" pitchFamily="18" charset="0"/>
                <a:ea typeface="Cambria" panose="02040503050406030204" pitchFamily="18" charset="0"/>
                <a:cs typeface="Franklin Gothic Medium"/>
              </a:rPr>
              <a:t>(α)</a:t>
            </a:r>
            <a:r>
              <a:rPr lang="el-GR" sz="1600" dirty="0">
                <a:solidFill>
                  <a:schemeClr val="bg1">
                    <a:lumMod val="95000"/>
                  </a:schemeClr>
                </a:solidFill>
                <a:latin typeface="Cambria" panose="02040503050406030204" pitchFamily="18" charset="0"/>
                <a:ea typeface="Cambria" panose="02040503050406030204" pitchFamily="18" charset="0"/>
                <a:cs typeface="Franklin Gothic Medium"/>
              </a:rPr>
              <a:t> την αναστολή της διαδικασίας </a:t>
            </a:r>
            <a:r>
              <a:rPr lang="el-GR" sz="1600" u="sng" dirty="0">
                <a:solidFill>
                  <a:schemeClr val="bg1">
                    <a:lumMod val="95000"/>
                  </a:schemeClr>
                </a:solidFill>
                <a:latin typeface="Cambria" panose="02040503050406030204" pitchFamily="18" charset="0"/>
                <a:ea typeface="Cambria" panose="02040503050406030204" pitchFamily="18" charset="0"/>
                <a:cs typeface="Franklin Gothic Medium"/>
              </a:rPr>
              <a:t>για σκοπούς διακανονισμού</a:t>
            </a:r>
            <a:r>
              <a:rPr lang="el-GR" sz="1600" dirty="0">
                <a:solidFill>
                  <a:schemeClr val="bg1">
                    <a:lumMod val="95000"/>
                  </a:schemeClr>
                </a:solidFill>
                <a:latin typeface="Cambria" panose="02040503050406030204" pitchFamily="18" charset="0"/>
                <a:ea typeface="Cambria" panose="02040503050406030204" pitchFamily="18" charset="0"/>
                <a:cs typeface="Franklin Gothic Medium"/>
              </a:rPr>
              <a:t> κατόπιν αιτήματος ενός ή και όλων των μερών και </a:t>
            </a:r>
            <a:r>
              <a:rPr lang="el-GR" sz="1600" b="1" dirty="0">
                <a:solidFill>
                  <a:schemeClr val="bg1">
                    <a:lumMod val="95000"/>
                  </a:schemeClr>
                </a:solidFill>
                <a:latin typeface="Cambria" panose="02040503050406030204" pitchFamily="18" charset="0"/>
                <a:ea typeface="Cambria" panose="02040503050406030204" pitchFamily="18" charset="0"/>
                <a:cs typeface="Franklin Gothic Medium"/>
              </a:rPr>
              <a:t>(β)</a:t>
            </a:r>
            <a:r>
              <a:rPr lang="el-GR" sz="1600" dirty="0">
                <a:solidFill>
                  <a:schemeClr val="bg1">
                    <a:lumMod val="95000"/>
                  </a:schemeClr>
                </a:solidFill>
                <a:latin typeface="Cambria" panose="02040503050406030204" pitchFamily="18" charset="0"/>
                <a:ea typeface="Cambria" panose="02040503050406030204" pitchFamily="18" charset="0"/>
                <a:cs typeface="Franklin Gothic Medium"/>
              </a:rPr>
              <a:t> την κατηγοριοποίηση της υπόθεσης ως «μικρής« ή «συνήθους». </a:t>
            </a:r>
          </a:p>
          <a:p>
            <a:pPr marL="12065" marR="8890" algn="just">
              <a:lnSpc>
                <a:spcPct val="111100"/>
              </a:lnSpc>
              <a:spcBef>
                <a:spcPts val="100"/>
              </a:spcBef>
              <a:buClr>
                <a:srgbClr val="BDC130"/>
              </a:buClr>
              <a:buSzPct val="93333"/>
              <a:tabLst>
                <a:tab pos="152400" algn="l"/>
              </a:tabLst>
            </a:pPr>
            <a:endParaRPr lang="el-GR" sz="1600" dirty="0">
              <a:solidFill>
                <a:schemeClr val="bg1">
                  <a:lumMod val="95000"/>
                </a:schemeClr>
              </a:solidFill>
              <a:latin typeface="Cambria" panose="02040503050406030204" pitchFamily="18" charset="0"/>
              <a:ea typeface="Cambria" panose="02040503050406030204" pitchFamily="18" charset="0"/>
              <a:cs typeface="Franklin Gothic Medium"/>
            </a:endParaRPr>
          </a:p>
          <a:p>
            <a:pPr marL="297815" marR="8890" indent="-285750" algn="just">
              <a:lnSpc>
                <a:spcPct val="111100"/>
              </a:lnSpc>
              <a:spcBef>
                <a:spcPts val="100"/>
              </a:spcBef>
              <a:buClr>
                <a:srgbClr val="1B75BB"/>
              </a:buClr>
              <a:buSzPct val="93333"/>
              <a:buFont typeface="Arial" panose="020B0604020202020204" pitchFamily="34" charset="0"/>
              <a:buChar char="•"/>
              <a:tabLst>
                <a:tab pos="152400" algn="l"/>
              </a:tabLst>
            </a:pPr>
            <a:r>
              <a:rPr lang="el-GR" sz="1600" dirty="0">
                <a:solidFill>
                  <a:schemeClr val="bg1">
                    <a:lumMod val="95000"/>
                  </a:schemeClr>
                </a:solidFill>
                <a:latin typeface="Cambria" panose="02040503050406030204" pitchFamily="18" charset="0"/>
                <a:ea typeface="Cambria" panose="02040503050406030204" pitchFamily="18" charset="0"/>
                <a:cs typeface="Franklin Gothic Medium"/>
              </a:rPr>
              <a:t>Δεν προβλέπει αίτημα διαδίκου ή εξουσία του Δικαστηρίου για αναστολή της διαδικασίας </a:t>
            </a:r>
            <a:r>
              <a:rPr lang="el-GR" sz="1600" u="sng" dirty="0">
                <a:solidFill>
                  <a:schemeClr val="bg1">
                    <a:lumMod val="95000"/>
                  </a:schemeClr>
                </a:solidFill>
                <a:latin typeface="Cambria" panose="02040503050406030204" pitchFamily="18" charset="0"/>
                <a:ea typeface="Cambria" panose="02040503050406030204" pitchFamily="18" charset="0"/>
                <a:cs typeface="Franklin Gothic Medium"/>
              </a:rPr>
              <a:t>λόγω μη συμμόρφωσης</a:t>
            </a:r>
            <a:r>
              <a:rPr lang="el-GR" sz="1600" dirty="0">
                <a:solidFill>
                  <a:schemeClr val="bg1">
                    <a:lumMod val="95000"/>
                  </a:schemeClr>
                </a:solidFill>
                <a:latin typeface="Cambria" panose="02040503050406030204" pitchFamily="18" charset="0"/>
                <a:ea typeface="Cambria" panose="02040503050406030204" pitchFamily="18" charset="0"/>
                <a:cs typeface="Franklin Gothic Medium"/>
              </a:rPr>
              <a:t> με </a:t>
            </a:r>
            <a:r>
              <a:rPr lang="el-GR" sz="1600" dirty="0" err="1">
                <a:solidFill>
                  <a:schemeClr val="bg1">
                    <a:lumMod val="95000"/>
                  </a:schemeClr>
                </a:solidFill>
                <a:latin typeface="Cambria" panose="02040503050406030204" pitchFamily="18" charset="0"/>
                <a:ea typeface="Cambria" panose="02040503050406030204" pitchFamily="18" charset="0"/>
                <a:cs typeface="Franklin Gothic Medium"/>
              </a:rPr>
              <a:t>προδικαστηριακό</a:t>
            </a:r>
            <a:r>
              <a:rPr lang="el-GR" sz="1600" dirty="0">
                <a:solidFill>
                  <a:schemeClr val="bg1">
                    <a:lumMod val="95000"/>
                  </a:schemeClr>
                </a:solidFill>
                <a:latin typeface="Cambria" panose="02040503050406030204" pitchFamily="18" charset="0"/>
                <a:ea typeface="Cambria" panose="02040503050406030204" pitchFamily="18" charset="0"/>
                <a:cs typeface="Franklin Gothic Medium"/>
              </a:rPr>
              <a:t> πρωτόκολλο.</a:t>
            </a:r>
          </a:p>
          <a:p>
            <a:pPr marL="297815" marR="8890" indent="-285750" algn="just">
              <a:lnSpc>
                <a:spcPct val="111100"/>
              </a:lnSpc>
              <a:spcBef>
                <a:spcPts val="100"/>
              </a:spcBef>
              <a:buClr>
                <a:srgbClr val="1B75BB"/>
              </a:buClr>
              <a:buSzPct val="93333"/>
              <a:buFont typeface="Arial" panose="020B0604020202020204" pitchFamily="34" charset="0"/>
              <a:buChar char="•"/>
              <a:tabLst>
                <a:tab pos="152400" algn="l"/>
              </a:tabLst>
            </a:pPr>
            <a:r>
              <a:rPr lang="el-GR" sz="1600" dirty="0">
                <a:solidFill>
                  <a:schemeClr val="bg1">
                    <a:lumMod val="95000"/>
                  </a:schemeClr>
                </a:solidFill>
                <a:latin typeface="Cambria" panose="02040503050406030204" pitchFamily="18" charset="0"/>
                <a:ea typeface="Cambria" panose="02040503050406030204" pitchFamily="18" charset="0"/>
                <a:cs typeface="Franklin Gothic Medium"/>
              </a:rPr>
              <a:t>Αντίστοιχα, ούτε η κατηγοριοποίηση της υπόθεσης ως «μικρής» ή «συνήθους» μπορεί να συσχετιστεί με τη μη συμμόρφωση με τα πρωτόκολλα ή την συμπεριφορά των μερών εν γένει, καθότι δεν περιλαμβάνεται στα κριτήρια που λαμβάνονται υπόψη για σκοπούς κατηγοριοποίησης.</a:t>
            </a:r>
          </a:p>
          <a:p>
            <a:pPr marL="297815" marR="8890" indent="-285750" algn="just">
              <a:lnSpc>
                <a:spcPct val="111100"/>
              </a:lnSpc>
              <a:spcBef>
                <a:spcPts val="100"/>
              </a:spcBef>
              <a:buClr>
                <a:srgbClr val="1B75BB"/>
              </a:buClr>
              <a:buSzPct val="93333"/>
              <a:buFont typeface="Arial" panose="020B0604020202020204" pitchFamily="34" charset="0"/>
              <a:buChar char="•"/>
              <a:tabLst>
                <a:tab pos="152400" algn="l"/>
              </a:tabLst>
            </a:pPr>
            <a:r>
              <a:rPr lang="el-GR" sz="1600" dirty="0">
                <a:solidFill>
                  <a:schemeClr val="bg1">
                    <a:lumMod val="95000"/>
                  </a:schemeClr>
                </a:solidFill>
                <a:latin typeface="Cambria" panose="02040503050406030204" pitchFamily="18" charset="0"/>
                <a:ea typeface="Cambria" panose="02040503050406030204" pitchFamily="18" charset="0"/>
                <a:cs typeface="Franklin Gothic Medium"/>
              </a:rPr>
              <a:t>Όμως το Δικαστήριο έχοντας υπόψη τον </a:t>
            </a:r>
            <a:r>
              <a:rPr lang="el-GR" sz="1600" u="sng" dirty="0">
                <a:solidFill>
                  <a:schemeClr val="bg1">
                    <a:lumMod val="95000"/>
                  </a:schemeClr>
                </a:solidFill>
                <a:latin typeface="Cambria" panose="02040503050406030204" pitchFamily="18" charset="0"/>
                <a:ea typeface="Cambria" panose="02040503050406030204" pitchFamily="18" charset="0"/>
                <a:cs typeface="Franklin Gothic Medium"/>
              </a:rPr>
              <a:t>πρωταρχικό σκοπό</a:t>
            </a:r>
            <a:r>
              <a:rPr lang="el-GR" sz="1600" dirty="0">
                <a:solidFill>
                  <a:schemeClr val="bg1">
                    <a:lumMod val="95000"/>
                  </a:schemeClr>
                </a:solidFill>
                <a:latin typeface="Cambria" panose="02040503050406030204" pitchFamily="18" charset="0"/>
                <a:ea typeface="Cambria" panose="02040503050406030204" pitchFamily="18" charset="0"/>
                <a:cs typeface="Franklin Gothic Medium"/>
              </a:rPr>
              <a:t>, μπορεί να παραγνωρίσει τα κριτήρια και να δώσει οδηγίες όπως μια μικρή απαίτηση προχωρήσει ως συνήθης ή το αντίστροφο (βλ. </a:t>
            </a:r>
            <a:r>
              <a:rPr lang="el-GR" sz="1600" b="1" dirty="0">
                <a:solidFill>
                  <a:schemeClr val="bg1">
                    <a:lumMod val="95000"/>
                  </a:schemeClr>
                </a:solidFill>
                <a:latin typeface="Cambria" panose="02040503050406030204" pitchFamily="18" charset="0"/>
                <a:ea typeface="Cambria" panose="02040503050406030204" pitchFamily="18" charset="0"/>
                <a:cs typeface="Franklin Gothic Medium"/>
              </a:rPr>
              <a:t>28.1(4)</a:t>
            </a:r>
            <a:r>
              <a:rPr lang="el-GR" sz="1600" dirty="0">
                <a:solidFill>
                  <a:schemeClr val="bg1">
                    <a:lumMod val="95000"/>
                  </a:schemeClr>
                </a:solidFill>
                <a:latin typeface="Cambria" panose="02040503050406030204" pitchFamily="18" charset="0"/>
                <a:ea typeface="Cambria" panose="02040503050406030204" pitchFamily="18" charset="0"/>
                <a:cs typeface="Franklin Gothic Medium"/>
              </a:rPr>
              <a:t>).</a:t>
            </a:r>
          </a:p>
          <a:p>
            <a:pPr marL="12065" marR="8890" algn="just">
              <a:lnSpc>
                <a:spcPct val="111100"/>
              </a:lnSpc>
              <a:spcBef>
                <a:spcPts val="100"/>
              </a:spcBef>
              <a:buClr>
                <a:srgbClr val="BDC130"/>
              </a:buClr>
              <a:buSzPct val="93333"/>
              <a:tabLst>
                <a:tab pos="152400" algn="l"/>
              </a:tabLst>
            </a:pPr>
            <a:endParaRPr lang="el-GR" sz="1600" dirty="0">
              <a:solidFill>
                <a:schemeClr val="bg1">
                  <a:lumMod val="95000"/>
                </a:schemeClr>
              </a:solidFill>
              <a:latin typeface="Cambria" panose="02040503050406030204" pitchFamily="18" charset="0"/>
              <a:ea typeface="Cambria" panose="02040503050406030204" pitchFamily="18" charset="0"/>
              <a:cs typeface="Franklin Gothic Medium"/>
            </a:endParaRPr>
          </a:p>
          <a:p>
            <a:pPr marL="12065" marR="8890" algn="ctr">
              <a:lnSpc>
                <a:spcPct val="111100"/>
              </a:lnSpc>
              <a:spcBef>
                <a:spcPts val="100"/>
              </a:spcBef>
              <a:buClr>
                <a:srgbClr val="BDC130"/>
              </a:buClr>
              <a:buSzPct val="93333"/>
              <a:tabLst>
                <a:tab pos="152400" algn="l"/>
              </a:tabLst>
            </a:pPr>
            <a:r>
              <a:rPr lang="el-GR" sz="1600" b="1" dirty="0">
                <a:solidFill>
                  <a:schemeClr val="bg1">
                    <a:lumMod val="95000"/>
                  </a:schemeClr>
                </a:solidFill>
                <a:latin typeface="Cambria" panose="02040503050406030204" pitchFamily="18" charset="0"/>
                <a:ea typeface="Cambria" panose="02040503050406030204" pitchFamily="18" charset="0"/>
                <a:cs typeface="Franklin Gothic Medium"/>
              </a:rPr>
              <a:t>Από το λεκτικό του Μέρους 28, δεν προκύπτει ξεκάθαρα ότι μπορεί να αξιοποιηθεί ως </a:t>
            </a:r>
            <a:r>
              <a:rPr lang="el-GR" sz="1600" b="1" dirty="0" err="1">
                <a:solidFill>
                  <a:schemeClr val="bg1">
                    <a:lumMod val="95000"/>
                  </a:schemeClr>
                </a:solidFill>
                <a:latin typeface="Cambria" panose="02040503050406030204" pitchFamily="18" charset="0"/>
                <a:ea typeface="Cambria" panose="02040503050406030204" pitchFamily="18" charset="0"/>
                <a:cs typeface="Franklin Gothic Medium"/>
              </a:rPr>
              <a:t>τιμωρητικό</a:t>
            </a:r>
            <a:r>
              <a:rPr lang="el-GR" sz="1600" b="1" dirty="0">
                <a:solidFill>
                  <a:schemeClr val="bg1">
                    <a:lumMod val="95000"/>
                  </a:schemeClr>
                </a:solidFill>
                <a:latin typeface="Cambria" panose="02040503050406030204" pitchFamily="18" charset="0"/>
                <a:ea typeface="Cambria" panose="02040503050406030204" pitchFamily="18" charset="0"/>
                <a:cs typeface="Franklin Gothic Medium"/>
              </a:rPr>
              <a:t> μέσο για το μέρος που ευθύνεται για τη μη συμμόρφωση με τα πρωτόκολλα.</a:t>
            </a:r>
          </a:p>
        </p:txBody>
      </p:sp>
    </p:spTree>
    <p:extLst>
      <p:ext uri="{BB962C8B-B14F-4D97-AF65-F5344CB8AC3E}">
        <p14:creationId xmlns:p14="http://schemas.microsoft.com/office/powerpoint/2010/main" val="3999647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CA554CF2-8CED-8FF1-2764-ADF6D1A971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651" y="175867"/>
            <a:ext cx="1712208" cy="1077201"/>
          </a:xfrm>
          <a:prstGeom prst="rect">
            <a:avLst/>
          </a:prstGeom>
        </p:spPr>
      </p:pic>
      <p:pic>
        <p:nvPicPr>
          <p:cNvPr id="8" name="Picture 7" descr="A picture containing building, outdoor&#10;&#10;Description automatically generated">
            <a:extLst>
              <a:ext uri="{FF2B5EF4-FFF2-40B4-BE49-F238E27FC236}">
                <a16:creationId xmlns:a16="http://schemas.microsoft.com/office/drawing/2014/main" id="{E207D06E-51BE-77BE-5B37-152A5825BBEB}"/>
              </a:ext>
            </a:extLst>
          </p:cNvPr>
          <p:cNvPicPr>
            <a:picLocks noChangeAspect="1"/>
          </p:cNvPicPr>
          <p:nvPr/>
        </p:nvPicPr>
        <p:blipFill rotWithShape="1">
          <a:blip r:embed="rId3">
            <a:extLst>
              <a:ext uri="{28A0092B-C50C-407E-A947-70E740481C1C}">
                <a14:useLocalDpi xmlns:a14="http://schemas.microsoft.com/office/drawing/2010/main" val="0"/>
              </a:ext>
            </a:extLst>
          </a:blip>
          <a:srcRect l="686" t="3981" r="591" b="43454"/>
          <a:stretch/>
        </p:blipFill>
        <p:spPr>
          <a:xfrm>
            <a:off x="4162569" y="1"/>
            <a:ext cx="8029433" cy="6413016"/>
          </a:xfrm>
          <a:prstGeom prst="rect">
            <a:avLst/>
          </a:prstGeom>
        </p:spPr>
      </p:pic>
      <p:sp>
        <p:nvSpPr>
          <p:cNvPr id="9" name="Rectangle 8">
            <a:extLst>
              <a:ext uri="{FF2B5EF4-FFF2-40B4-BE49-F238E27FC236}">
                <a16:creationId xmlns:a16="http://schemas.microsoft.com/office/drawing/2014/main" id="{C2F18C14-1995-D4F4-1BAB-E4764B76A49C}"/>
              </a:ext>
            </a:extLst>
          </p:cNvPr>
          <p:cNvSpPr/>
          <p:nvPr/>
        </p:nvSpPr>
        <p:spPr>
          <a:xfrm>
            <a:off x="4162569" y="0"/>
            <a:ext cx="8029431" cy="6413016"/>
          </a:xfrm>
          <a:prstGeom prst="rect">
            <a:avLst/>
          </a:prstGeom>
          <a:solidFill>
            <a:schemeClr val="accent1">
              <a:lumMod val="50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Google Shape;130;p18">
            <a:extLst>
              <a:ext uri="{FF2B5EF4-FFF2-40B4-BE49-F238E27FC236}">
                <a16:creationId xmlns:a16="http://schemas.microsoft.com/office/drawing/2014/main" id="{14D4F396-45D0-CDDC-F5C3-6DB06A164383}"/>
              </a:ext>
            </a:extLst>
          </p:cNvPr>
          <p:cNvSpPr txBox="1">
            <a:spLocks/>
          </p:cNvSpPr>
          <p:nvPr/>
        </p:nvSpPr>
        <p:spPr>
          <a:xfrm>
            <a:off x="-2" y="2849562"/>
            <a:ext cx="4100585" cy="1158875"/>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l-GR" sz="3200" dirty="0">
                <a:solidFill>
                  <a:srgbClr val="1B75BB"/>
                </a:solidFill>
                <a:latin typeface="Cinzel" panose="020B0604020202020204" charset="0"/>
              </a:rPr>
              <a:t>Συνέπειες Μη Συμμόρφωσης (3.10.</a:t>
            </a:r>
            <a:r>
              <a:rPr lang="en-GB" sz="3200" dirty="0">
                <a:solidFill>
                  <a:srgbClr val="1B75BB"/>
                </a:solidFill>
                <a:latin typeface="Cinzel" panose="020B0604020202020204" charset="0"/>
              </a:rPr>
              <a:t>4</a:t>
            </a:r>
            <a:r>
              <a:rPr lang="el-GR" sz="3200" dirty="0">
                <a:solidFill>
                  <a:srgbClr val="1B75BB"/>
                </a:solidFill>
                <a:latin typeface="Cinzel" panose="020B0604020202020204" charset="0"/>
              </a:rPr>
              <a:t>)</a:t>
            </a:r>
            <a:endParaRPr lang="el-GR" sz="3600" dirty="0">
              <a:solidFill>
                <a:srgbClr val="1B75BB"/>
              </a:solidFill>
              <a:latin typeface="Cinzel" panose="020B0604020202020204" charset="0"/>
            </a:endParaRPr>
          </a:p>
        </p:txBody>
      </p:sp>
      <p:sp>
        <p:nvSpPr>
          <p:cNvPr id="2" name="object 3">
            <a:extLst>
              <a:ext uri="{FF2B5EF4-FFF2-40B4-BE49-F238E27FC236}">
                <a16:creationId xmlns:a16="http://schemas.microsoft.com/office/drawing/2014/main" id="{B52F00C1-157E-C0B8-440E-122819D7842B}"/>
              </a:ext>
            </a:extLst>
          </p:cNvPr>
          <p:cNvSpPr txBox="1"/>
          <p:nvPr/>
        </p:nvSpPr>
        <p:spPr>
          <a:xfrm>
            <a:off x="4929259" y="1911789"/>
            <a:ext cx="6496049" cy="3034420"/>
          </a:xfrm>
          <a:prstGeom prst="rect">
            <a:avLst/>
          </a:prstGeom>
        </p:spPr>
        <p:txBody>
          <a:bodyPr vert="horz" wrap="square" lIns="0" tIns="12700" rIns="0" bIns="0" rtlCol="0">
            <a:spAutoFit/>
          </a:bodyPr>
          <a:lstStyle/>
          <a:p>
            <a:pPr marL="34290" marR="7620" algn="just">
              <a:lnSpc>
                <a:spcPct val="111100"/>
              </a:lnSpc>
              <a:spcBef>
                <a:spcPts val="100"/>
              </a:spcBef>
              <a:buClr>
                <a:srgbClr val="BDC130"/>
              </a:buClr>
              <a:buSzPct val="93333"/>
              <a:tabLst>
                <a:tab pos="174625" algn="l"/>
              </a:tabLst>
            </a:pPr>
            <a:r>
              <a:rPr lang="el-GR" sz="1600" dirty="0">
                <a:solidFill>
                  <a:schemeClr val="bg1">
                    <a:lumMod val="95000"/>
                  </a:schemeClr>
                </a:solidFill>
                <a:latin typeface="Cambria" panose="02040503050406030204" pitchFamily="18" charset="0"/>
                <a:ea typeface="Cambria" panose="02040503050406030204" pitchFamily="18" charset="0"/>
              </a:rPr>
              <a:t>Β) Επιδίκαση Εξόδων (</a:t>
            </a:r>
            <a:r>
              <a:rPr lang="el-GR" sz="1600" b="1" dirty="0">
                <a:solidFill>
                  <a:schemeClr val="bg1">
                    <a:lumMod val="95000"/>
                  </a:schemeClr>
                </a:solidFill>
                <a:latin typeface="Cambria" panose="02040503050406030204" pitchFamily="18" charset="0"/>
                <a:ea typeface="Cambria" panose="02040503050406030204" pitchFamily="18" charset="0"/>
              </a:rPr>
              <a:t>Μέρος 39</a:t>
            </a:r>
            <a:r>
              <a:rPr lang="el-GR" sz="1600" dirty="0">
                <a:solidFill>
                  <a:schemeClr val="bg1">
                    <a:lumMod val="95000"/>
                  </a:schemeClr>
                </a:solidFill>
                <a:latin typeface="Cambria" panose="02040503050406030204" pitchFamily="18" charset="0"/>
                <a:ea typeface="Cambria" panose="02040503050406030204" pitchFamily="18" charset="0"/>
              </a:rPr>
              <a:t>)</a:t>
            </a:r>
            <a:endParaRPr lang="en-US" sz="1600" spc="-15" dirty="0">
              <a:solidFill>
                <a:schemeClr val="bg1">
                  <a:lumMod val="95000"/>
                </a:schemeClr>
              </a:solidFill>
              <a:latin typeface="Cambria" panose="02040503050406030204" pitchFamily="18" charset="0"/>
              <a:ea typeface="Cambria" panose="02040503050406030204" pitchFamily="18" charset="0"/>
            </a:endParaRPr>
          </a:p>
          <a:p>
            <a:pPr marL="34290" marR="7620" algn="just">
              <a:lnSpc>
                <a:spcPct val="111100"/>
              </a:lnSpc>
              <a:spcBef>
                <a:spcPts val="100"/>
              </a:spcBef>
              <a:buClr>
                <a:srgbClr val="BDC130"/>
              </a:buClr>
              <a:buSzPct val="93333"/>
              <a:tabLst>
                <a:tab pos="174625" algn="l"/>
              </a:tabLst>
            </a:pPr>
            <a:endParaRPr lang="el-GR" sz="1600" dirty="0">
              <a:solidFill>
                <a:schemeClr val="bg1">
                  <a:lumMod val="95000"/>
                </a:schemeClr>
              </a:solidFill>
              <a:latin typeface="Cambria" panose="02040503050406030204" pitchFamily="18" charset="0"/>
              <a:ea typeface="Cambria" panose="02040503050406030204" pitchFamily="18" charset="0"/>
            </a:endParaRPr>
          </a:p>
          <a:p>
            <a:pPr marL="180975" algn="just" defTabSz="852488">
              <a:lnSpc>
                <a:spcPct val="100000"/>
              </a:lnSpc>
              <a:spcBef>
                <a:spcPts val="15"/>
              </a:spcBef>
              <a:buClr>
                <a:srgbClr val="BDC130"/>
              </a:buClr>
              <a:tabLst>
                <a:tab pos="8431213" algn="l"/>
                <a:tab pos="8612188" algn="l"/>
              </a:tabLst>
            </a:pPr>
            <a:r>
              <a:rPr lang="el-GR" sz="1600" i="1" dirty="0">
                <a:solidFill>
                  <a:schemeClr val="bg1">
                    <a:lumMod val="95000"/>
                  </a:schemeClr>
                </a:solidFill>
                <a:latin typeface="Cambria" panose="02040503050406030204" pitchFamily="18" charset="0"/>
                <a:ea typeface="Cambria" panose="02040503050406030204" pitchFamily="18" charset="0"/>
              </a:rPr>
              <a:t>«3.10.4. Όταν κατά την κρίση του Δικαστηρίου , η μη συμμόρφωση με την παρούσα ενότητα ή πρωτόκολλο έχει οδηγήσει σε έναρξη δικαστικής διαδικασίας, η οποία διαφορετικά δεν θα χρειαζόταν να είχε ξεκινήσει, ή έχει οδηγήσει στη δημιουργία εξόδων, τα οποία διαφορετικά δεν θα είχαν δημιουργηθεί, το Δικαστήριο δύναται να εκδώσει τέτοιο διάταγμα όπως θα κρίνει δίκαιο και σκόπιμο με σκοπό </a:t>
            </a:r>
            <a:r>
              <a:rPr lang="el-GR" sz="1600" i="1" u="sng" dirty="0">
                <a:solidFill>
                  <a:schemeClr val="bg1">
                    <a:lumMod val="95000"/>
                  </a:schemeClr>
                </a:solidFill>
                <a:latin typeface="Cambria" panose="02040503050406030204" pitchFamily="18" charset="0"/>
                <a:ea typeface="Cambria" panose="02040503050406030204" pitchFamily="18" charset="0"/>
              </a:rPr>
              <a:t>να μην τεθεί το </a:t>
            </a:r>
            <a:r>
              <a:rPr lang="el-GR" sz="1600" i="1" u="sng" dirty="0" err="1">
                <a:solidFill>
                  <a:schemeClr val="bg1">
                    <a:lumMod val="95000"/>
                  </a:schemeClr>
                </a:solidFill>
                <a:latin typeface="Cambria" panose="02040503050406030204" pitchFamily="18" charset="0"/>
                <a:ea typeface="Cambria" panose="02040503050406030204" pitchFamily="18" charset="0"/>
              </a:rPr>
              <a:t>ανυπαίτιο</a:t>
            </a:r>
            <a:r>
              <a:rPr lang="el-GR" sz="1600" i="1" u="sng" dirty="0">
                <a:solidFill>
                  <a:schemeClr val="bg1">
                    <a:lumMod val="95000"/>
                  </a:schemeClr>
                </a:solidFill>
                <a:latin typeface="Cambria" panose="02040503050406030204" pitchFamily="18" charset="0"/>
                <a:ea typeface="Cambria" panose="02040503050406030204" pitchFamily="18" charset="0"/>
              </a:rPr>
              <a:t> μέρος σε δυσμενέστερη θέση από εκείνη στην οποία θα βρισκόταν αν υπήρχε συμμόρφωση</a:t>
            </a:r>
            <a:r>
              <a:rPr lang="el-GR" sz="1600" i="1" dirty="0">
                <a:solidFill>
                  <a:schemeClr val="bg1">
                    <a:lumMod val="95000"/>
                  </a:schemeClr>
                </a:solidFill>
                <a:latin typeface="Cambria" panose="02040503050406030204" pitchFamily="18" charset="0"/>
                <a:ea typeface="Cambria" panose="02040503050406030204" pitchFamily="18" charset="0"/>
              </a:rPr>
              <a:t>, </a:t>
            </a:r>
            <a:r>
              <a:rPr lang="el-GR" sz="1600" b="1" i="1" dirty="0">
                <a:solidFill>
                  <a:schemeClr val="bg1">
                    <a:lumMod val="95000"/>
                  </a:schemeClr>
                </a:solidFill>
                <a:latin typeface="Cambria" panose="02040503050406030204" pitchFamily="18" charset="0"/>
                <a:ea typeface="Cambria" panose="02040503050406030204" pitchFamily="18" charset="0"/>
              </a:rPr>
              <a:t>περιλαμβανομένου</a:t>
            </a:r>
            <a:r>
              <a:rPr lang="el-GR" sz="1600" i="1" dirty="0">
                <a:solidFill>
                  <a:schemeClr val="bg1">
                    <a:lumMod val="95000"/>
                  </a:schemeClr>
                </a:solidFill>
                <a:latin typeface="Cambria" panose="02040503050406030204" pitchFamily="18" charset="0"/>
                <a:ea typeface="Cambria" panose="02040503050406030204" pitchFamily="18" charset="0"/>
              </a:rPr>
              <a:t> </a:t>
            </a:r>
            <a:r>
              <a:rPr lang="el-GR" sz="1600" i="1" u="sng" dirty="0">
                <a:solidFill>
                  <a:schemeClr val="bg1">
                    <a:lumMod val="95000"/>
                  </a:schemeClr>
                </a:solidFill>
                <a:latin typeface="Cambria" panose="02040503050406030204" pitchFamily="18" charset="0"/>
                <a:ea typeface="Cambria" panose="02040503050406030204" pitchFamily="18" charset="0"/>
              </a:rPr>
              <a:t>διατάγματος που διατάζει το μέρος, το οποίο βρίσκεται σε παραβίαση να καταβάλει το σύνολο ή μέρος των εξόδων της διαδικασίας ή του άλλου μέρους ή μερών</a:t>
            </a:r>
            <a:r>
              <a:rPr lang="el-GR" sz="1600" i="1" dirty="0">
                <a:solidFill>
                  <a:schemeClr val="bg1">
                    <a:lumMod val="95000"/>
                  </a:schemeClr>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85078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CA554CF2-8CED-8FF1-2764-ADF6D1A971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651" y="175867"/>
            <a:ext cx="1712208" cy="1077201"/>
          </a:xfrm>
          <a:prstGeom prst="rect">
            <a:avLst/>
          </a:prstGeom>
        </p:spPr>
      </p:pic>
      <p:pic>
        <p:nvPicPr>
          <p:cNvPr id="8" name="Picture 7" descr="A picture containing building, outdoor&#10;&#10;Description automatically generated">
            <a:extLst>
              <a:ext uri="{FF2B5EF4-FFF2-40B4-BE49-F238E27FC236}">
                <a16:creationId xmlns:a16="http://schemas.microsoft.com/office/drawing/2014/main" id="{E207D06E-51BE-77BE-5B37-152A5825BBEB}"/>
              </a:ext>
            </a:extLst>
          </p:cNvPr>
          <p:cNvPicPr>
            <a:picLocks noChangeAspect="1"/>
          </p:cNvPicPr>
          <p:nvPr/>
        </p:nvPicPr>
        <p:blipFill rotWithShape="1">
          <a:blip r:embed="rId3">
            <a:extLst>
              <a:ext uri="{28A0092B-C50C-407E-A947-70E740481C1C}">
                <a14:useLocalDpi xmlns:a14="http://schemas.microsoft.com/office/drawing/2010/main" val="0"/>
              </a:ext>
            </a:extLst>
          </a:blip>
          <a:srcRect l="686" t="3981" r="591" b="43454"/>
          <a:stretch/>
        </p:blipFill>
        <p:spPr>
          <a:xfrm>
            <a:off x="4162569" y="1"/>
            <a:ext cx="8029433" cy="6413016"/>
          </a:xfrm>
          <a:prstGeom prst="rect">
            <a:avLst/>
          </a:prstGeom>
        </p:spPr>
      </p:pic>
      <p:sp>
        <p:nvSpPr>
          <p:cNvPr id="9" name="Rectangle 8">
            <a:extLst>
              <a:ext uri="{FF2B5EF4-FFF2-40B4-BE49-F238E27FC236}">
                <a16:creationId xmlns:a16="http://schemas.microsoft.com/office/drawing/2014/main" id="{C2F18C14-1995-D4F4-1BAB-E4764B76A49C}"/>
              </a:ext>
            </a:extLst>
          </p:cNvPr>
          <p:cNvSpPr/>
          <p:nvPr/>
        </p:nvSpPr>
        <p:spPr>
          <a:xfrm>
            <a:off x="4162569" y="0"/>
            <a:ext cx="8029431" cy="6413016"/>
          </a:xfrm>
          <a:prstGeom prst="rect">
            <a:avLst/>
          </a:prstGeom>
          <a:solidFill>
            <a:schemeClr val="accent1">
              <a:lumMod val="50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Google Shape;130;p18">
            <a:extLst>
              <a:ext uri="{FF2B5EF4-FFF2-40B4-BE49-F238E27FC236}">
                <a16:creationId xmlns:a16="http://schemas.microsoft.com/office/drawing/2014/main" id="{14D4F396-45D0-CDDC-F5C3-6DB06A164383}"/>
              </a:ext>
            </a:extLst>
          </p:cNvPr>
          <p:cNvSpPr txBox="1">
            <a:spLocks/>
          </p:cNvSpPr>
          <p:nvPr/>
        </p:nvSpPr>
        <p:spPr>
          <a:xfrm>
            <a:off x="-2" y="2849562"/>
            <a:ext cx="4100585" cy="1158875"/>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l-GR" sz="3200" dirty="0">
                <a:solidFill>
                  <a:srgbClr val="1B75BB"/>
                </a:solidFill>
                <a:latin typeface="Cinzel" panose="020B0604020202020204" charset="0"/>
              </a:rPr>
              <a:t>Συνέπειες Μη Συμμόρφωσης (3.10.</a:t>
            </a:r>
            <a:r>
              <a:rPr lang="en-GB" sz="3200" dirty="0">
                <a:solidFill>
                  <a:srgbClr val="1B75BB"/>
                </a:solidFill>
                <a:latin typeface="Cinzel" panose="020B0604020202020204" charset="0"/>
              </a:rPr>
              <a:t>4</a:t>
            </a:r>
            <a:r>
              <a:rPr lang="el-GR" sz="3200" dirty="0">
                <a:solidFill>
                  <a:srgbClr val="1B75BB"/>
                </a:solidFill>
                <a:latin typeface="Cinzel" panose="020B0604020202020204" charset="0"/>
              </a:rPr>
              <a:t>)</a:t>
            </a:r>
            <a:endParaRPr lang="el-GR" sz="3600" dirty="0">
              <a:solidFill>
                <a:srgbClr val="1B75BB"/>
              </a:solidFill>
              <a:latin typeface="Cinzel" panose="020B0604020202020204" charset="0"/>
            </a:endParaRPr>
          </a:p>
        </p:txBody>
      </p:sp>
      <p:sp>
        <p:nvSpPr>
          <p:cNvPr id="3" name="object 3">
            <a:extLst>
              <a:ext uri="{FF2B5EF4-FFF2-40B4-BE49-F238E27FC236}">
                <a16:creationId xmlns:a16="http://schemas.microsoft.com/office/drawing/2014/main" id="{371F76FA-0116-47DE-9B52-18C1A8E6A9FE}"/>
              </a:ext>
            </a:extLst>
          </p:cNvPr>
          <p:cNvSpPr txBox="1"/>
          <p:nvPr/>
        </p:nvSpPr>
        <p:spPr>
          <a:xfrm>
            <a:off x="4910352" y="1568802"/>
            <a:ext cx="6705600" cy="3977051"/>
          </a:xfrm>
          <a:prstGeom prst="rect">
            <a:avLst/>
          </a:prstGeom>
        </p:spPr>
        <p:txBody>
          <a:bodyPr vert="horz" wrap="square" lIns="0" tIns="12700" rIns="0" bIns="0" rtlCol="0">
            <a:spAutoFit/>
          </a:bodyPr>
          <a:lstStyle/>
          <a:p>
            <a:pPr marL="34290" marR="7620">
              <a:lnSpc>
                <a:spcPct val="111100"/>
              </a:lnSpc>
              <a:spcBef>
                <a:spcPts val="100"/>
              </a:spcBef>
              <a:buClr>
                <a:srgbClr val="BDC130"/>
              </a:buClr>
              <a:buSzPct val="93333"/>
              <a:tabLst>
                <a:tab pos="174625" algn="l"/>
              </a:tabLst>
            </a:pPr>
            <a:r>
              <a:rPr lang="el-GR" u="sng" dirty="0">
                <a:solidFill>
                  <a:schemeClr val="bg1">
                    <a:lumMod val="95000"/>
                  </a:schemeClr>
                </a:solidFill>
                <a:latin typeface="Cambria" panose="02040503050406030204" pitchFamily="18" charset="0"/>
                <a:ea typeface="Cambria" panose="02040503050406030204" pitchFamily="18" charset="0"/>
              </a:rPr>
              <a:t>Επιδίκαση Εξόδων </a:t>
            </a:r>
            <a:endParaRPr lang="en-US" u="sng" spc="-15" dirty="0">
              <a:solidFill>
                <a:schemeClr val="bg1">
                  <a:lumMod val="95000"/>
                </a:schemeClr>
              </a:solidFill>
              <a:latin typeface="Cambria" panose="02040503050406030204" pitchFamily="18" charset="0"/>
              <a:ea typeface="Cambria" panose="02040503050406030204" pitchFamily="18" charset="0"/>
            </a:endParaRPr>
          </a:p>
          <a:p>
            <a:pPr marL="34290" marR="7620">
              <a:lnSpc>
                <a:spcPct val="111100"/>
              </a:lnSpc>
              <a:spcBef>
                <a:spcPts val="100"/>
              </a:spcBef>
              <a:buClr>
                <a:srgbClr val="BDC130"/>
              </a:buClr>
              <a:buSzPct val="93333"/>
              <a:tabLst>
                <a:tab pos="174625" algn="l"/>
              </a:tabLst>
            </a:pPr>
            <a:endParaRPr lang="el-GR" dirty="0">
              <a:solidFill>
                <a:schemeClr val="bg1">
                  <a:lumMod val="95000"/>
                </a:schemeClr>
              </a:solidFill>
              <a:latin typeface="Cambria" panose="02040503050406030204" pitchFamily="18" charset="0"/>
              <a:ea typeface="Cambria" panose="02040503050406030204" pitchFamily="18" charset="0"/>
            </a:endParaRPr>
          </a:p>
          <a:p>
            <a:pPr marL="22225" algn="just">
              <a:spcBef>
                <a:spcPts val="15"/>
              </a:spcBef>
              <a:buClr>
                <a:srgbClr val="BDC130"/>
              </a:buClr>
            </a:pPr>
            <a:r>
              <a:rPr lang="el-GR" b="1" dirty="0">
                <a:solidFill>
                  <a:schemeClr val="bg1">
                    <a:lumMod val="95000"/>
                  </a:schemeClr>
                </a:solidFill>
                <a:latin typeface="Cambria" panose="02040503050406030204" pitchFamily="18" charset="0"/>
                <a:ea typeface="Cambria" panose="02040503050406030204" pitchFamily="18" charset="0"/>
              </a:rPr>
              <a:t>Α) Υπαίτιο μέρος ο Ενάγοντας </a:t>
            </a:r>
          </a:p>
          <a:p>
            <a:pPr marL="22225" algn="just">
              <a:spcBef>
                <a:spcPts val="15"/>
              </a:spcBef>
              <a:buClr>
                <a:srgbClr val="BDC130"/>
              </a:buClr>
            </a:pPr>
            <a:r>
              <a:rPr lang="el-CY" dirty="0">
                <a:solidFill>
                  <a:srgbClr val="1B75BB"/>
                </a:solidFill>
                <a:latin typeface="Cambria" panose="02040503050406030204" pitchFamily="18" charset="0"/>
                <a:ea typeface="Cambria" panose="02040503050406030204" pitchFamily="18" charset="0"/>
                <a:cs typeface="Franklin Gothic Medium"/>
              </a:rPr>
              <a:t>►</a:t>
            </a:r>
            <a:r>
              <a:rPr lang="el-CY" dirty="0">
                <a:solidFill>
                  <a:schemeClr val="bg1">
                    <a:lumMod val="95000"/>
                  </a:schemeClr>
                </a:solidFill>
                <a:latin typeface="Cambria" panose="02040503050406030204" pitchFamily="18" charset="0"/>
                <a:ea typeface="Cambria" panose="02040503050406030204" pitchFamily="18" charset="0"/>
                <a:cs typeface="Franklin Gothic Medium"/>
              </a:rPr>
              <a:t> </a:t>
            </a:r>
            <a:r>
              <a:rPr lang="el-GR" dirty="0">
                <a:solidFill>
                  <a:schemeClr val="bg1">
                    <a:lumMod val="95000"/>
                  </a:schemeClr>
                </a:solidFill>
                <a:latin typeface="Cambria" panose="02040503050406030204" pitchFamily="18" charset="0"/>
                <a:ea typeface="Cambria" panose="02040503050406030204" pitchFamily="18" charset="0"/>
              </a:rPr>
              <a:t>Καταβολή του συνόλου ή μέρους των εξόδων της διαδικασίας,</a:t>
            </a:r>
          </a:p>
          <a:p>
            <a:pPr marL="22225" algn="just">
              <a:spcBef>
                <a:spcPts val="15"/>
              </a:spcBef>
              <a:buClr>
                <a:srgbClr val="BDC130"/>
              </a:buClr>
            </a:pPr>
            <a:r>
              <a:rPr lang="el-CY" dirty="0">
                <a:solidFill>
                  <a:srgbClr val="1B75BB"/>
                </a:solidFill>
                <a:latin typeface="Cambria" panose="02040503050406030204" pitchFamily="18" charset="0"/>
                <a:ea typeface="Cambria" panose="02040503050406030204" pitchFamily="18" charset="0"/>
                <a:cs typeface="Franklin Gothic Medium"/>
              </a:rPr>
              <a:t>►</a:t>
            </a:r>
            <a:r>
              <a:rPr lang="el-CY" dirty="0">
                <a:solidFill>
                  <a:schemeClr val="bg1">
                    <a:lumMod val="95000"/>
                  </a:schemeClr>
                </a:solidFill>
                <a:latin typeface="Cambria" panose="02040503050406030204" pitchFamily="18" charset="0"/>
                <a:ea typeface="Cambria" panose="02040503050406030204" pitchFamily="18" charset="0"/>
                <a:cs typeface="Franklin Gothic Medium"/>
              </a:rPr>
              <a:t> </a:t>
            </a:r>
            <a:r>
              <a:rPr lang="el-GR" dirty="0">
                <a:solidFill>
                  <a:schemeClr val="bg1">
                    <a:lumMod val="95000"/>
                  </a:schemeClr>
                </a:solidFill>
                <a:latin typeface="Cambria" panose="02040503050406030204" pitchFamily="18" charset="0"/>
                <a:ea typeface="Cambria" panose="02040503050406030204" pitchFamily="18" charset="0"/>
              </a:rPr>
              <a:t>Καταβολή των εξόδων του άλλου μέρους</a:t>
            </a:r>
          </a:p>
          <a:p>
            <a:pPr marL="22225" algn="just">
              <a:spcBef>
                <a:spcPts val="15"/>
              </a:spcBef>
              <a:buClr>
                <a:srgbClr val="BDC130"/>
              </a:buClr>
            </a:pPr>
            <a:r>
              <a:rPr lang="el-CY" dirty="0">
                <a:solidFill>
                  <a:srgbClr val="C00000"/>
                </a:solidFill>
                <a:latin typeface="Cambria" panose="02040503050406030204" pitchFamily="18" charset="0"/>
                <a:ea typeface="Cambria" panose="02040503050406030204" pitchFamily="18" charset="0"/>
                <a:cs typeface="Franklin Gothic Medium"/>
              </a:rPr>
              <a:t>►</a:t>
            </a:r>
            <a:r>
              <a:rPr lang="el-CY" dirty="0">
                <a:solidFill>
                  <a:schemeClr val="bg1">
                    <a:lumMod val="95000"/>
                  </a:schemeClr>
                </a:solidFill>
                <a:latin typeface="Cambria" panose="02040503050406030204" pitchFamily="18" charset="0"/>
                <a:ea typeface="Cambria" panose="02040503050406030204" pitchFamily="18" charset="0"/>
                <a:cs typeface="Franklin Gothic Medium"/>
              </a:rPr>
              <a:t> </a:t>
            </a:r>
            <a:r>
              <a:rPr lang="el-GR" dirty="0">
                <a:solidFill>
                  <a:schemeClr val="bg1">
                    <a:lumMod val="95000"/>
                  </a:schemeClr>
                </a:solidFill>
                <a:latin typeface="Cambria" panose="02040503050406030204" pitchFamily="18" charset="0"/>
                <a:ea typeface="Cambria" panose="02040503050406030204" pitchFamily="18" charset="0"/>
              </a:rPr>
              <a:t>Πιθανότητα</a:t>
            </a:r>
            <a:r>
              <a:rPr lang="en-US" dirty="0">
                <a:solidFill>
                  <a:schemeClr val="bg1">
                    <a:lumMod val="95000"/>
                  </a:schemeClr>
                </a:solidFill>
                <a:latin typeface="Cambria" panose="02040503050406030204" pitchFamily="18" charset="0"/>
                <a:ea typeface="Cambria" panose="02040503050406030204" pitchFamily="18" charset="0"/>
              </a:rPr>
              <a:t> </a:t>
            </a:r>
            <a:r>
              <a:rPr lang="el-GR" dirty="0">
                <a:solidFill>
                  <a:schemeClr val="bg1">
                    <a:lumMod val="95000"/>
                  </a:schemeClr>
                </a:solidFill>
                <a:latin typeface="Cambria" panose="02040503050406030204" pitchFamily="18" charset="0"/>
                <a:ea typeface="Cambria" panose="02040503050406030204" pitchFamily="18" charset="0"/>
              </a:rPr>
              <a:t>στέρησης του δικαιώματος να προστεθεί τόκος σε ολόκληρο  </a:t>
            </a:r>
            <a:r>
              <a:rPr lang="en-GB" dirty="0">
                <a:solidFill>
                  <a:schemeClr val="bg1">
                    <a:lumMod val="95000"/>
                  </a:schemeClr>
                </a:solidFill>
                <a:latin typeface="Cambria" panose="02040503050406030204" pitchFamily="18" charset="0"/>
                <a:ea typeface="Cambria" panose="02040503050406030204" pitchFamily="18" charset="0"/>
              </a:rPr>
              <a:t>      </a:t>
            </a:r>
            <a:r>
              <a:rPr lang="el-GR" dirty="0">
                <a:solidFill>
                  <a:schemeClr val="bg1">
                    <a:lumMod val="95000"/>
                  </a:schemeClr>
                </a:solidFill>
                <a:latin typeface="Cambria" panose="02040503050406030204" pitchFamily="18" charset="0"/>
                <a:ea typeface="Cambria" panose="02040503050406030204" pitchFamily="18" charset="0"/>
              </a:rPr>
              <a:t>  ή σε μέρος του ποσού της αποζημίωσης (</a:t>
            </a:r>
            <a:r>
              <a:rPr lang="en-US" i="1" dirty="0">
                <a:solidFill>
                  <a:schemeClr val="bg1">
                    <a:lumMod val="95000"/>
                  </a:schemeClr>
                </a:solidFill>
                <a:latin typeface="Cambria" panose="02040503050406030204" pitchFamily="18" charset="0"/>
                <a:ea typeface="Cambria" panose="02040503050406030204" pitchFamily="18" charset="0"/>
              </a:rPr>
              <a:t>Zuckerman </a:t>
            </a:r>
            <a:r>
              <a:rPr lang="el-GR" i="1" dirty="0">
                <a:solidFill>
                  <a:schemeClr val="bg1">
                    <a:lumMod val="95000"/>
                  </a:schemeClr>
                </a:solidFill>
                <a:latin typeface="Cambria" panose="02040503050406030204" pitchFamily="18" charset="0"/>
                <a:ea typeface="Cambria" panose="02040503050406030204" pitchFamily="18" charset="0"/>
              </a:rPr>
              <a:t>σελ. 43)</a:t>
            </a:r>
          </a:p>
          <a:p>
            <a:pPr marL="22225" algn="just">
              <a:spcBef>
                <a:spcPts val="15"/>
              </a:spcBef>
              <a:buClr>
                <a:srgbClr val="BDC130"/>
              </a:buClr>
            </a:pPr>
            <a:r>
              <a:rPr lang="el-CY" dirty="0">
                <a:solidFill>
                  <a:srgbClr val="C00000"/>
                </a:solidFill>
                <a:latin typeface="Cambria" panose="02040503050406030204" pitchFamily="18" charset="0"/>
                <a:ea typeface="Cambria" panose="02040503050406030204" pitchFamily="18" charset="0"/>
                <a:cs typeface="Franklin Gothic Medium"/>
              </a:rPr>
              <a:t>► </a:t>
            </a:r>
            <a:r>
              <a:rPr lang="el-GR" dirty="0">
                <a:solidFill>
                  <a:schemeClr val="bg1">
                    <a:lumMod val="95000"/>
                  </a:schemeClr>
                </a:solidFill>
                <a:latin typeface="Cambria" panose="02040503050406030204" pitchFamily="18" charset="0"/>
                <a:ea typeface="Cambria" panose="02040503050406030204" pitchFamily="18" charset="0"/>
              </a:rPr>
              <a:t>Πιθανότητα</a:t>
            </a:r>
            <a:r>
              <a:rPr lang="en-US" dirty="0">
                <a:solidFill>
                  <a:schemeClr val="bg1">
                    <a:lumMod val="95000"/>
                  </a:schemeClr>
                </a:solidFill>
                <a:latin typeface="Cambria" panose="02040503050406030204" pitchFamily="18" charset="0"/>
                <a:ea typeface="Cambria" panose="02040503050406030204" pitchFamily="18" charset="0"/>
              </a:rPr>
              <a:t> </a:t>
            </a:r>
            <a:r>
              <a:rPr lang="el-GR" dirty="0">
                <a:solidFill>
                  <a:schemeClr val="bg1">
                    <a:lumMod val="95000"/>
                  </a:schemeClr>
                </a:solidFill>
                <a:latin typeface="Cambria" panose="02040503050406030204" pitchFamily="18" charset="0"/>
                <a:ea typeface="Cambria" panose="02040503050406030204" pitchFamily="18" charset="0"/>
              </a:rPr>
              <a:t>επιδίκασης μικρότερου τόκου</a:t>
            </a:r>
            <a:endParaRPr lang="en-US" i="1" dirty="0">
              <a:solidFill>
                <a:schemeClr val="bg1">
                  <a:lumMod val="95000"/>
                </a:schemeClr>
              </a:solidFill>
              <a:latin typeface="Cambria" panose="02040503050406030204" pitchFamily="18" charset="0"/>
              <a:ea typeface="Cambria" panose="02040503050406030204" pitchFamily="18" charset="0"/>
            </a:endParaRPr>
          </a:p>
          <a:p>
            <a:pPr marL="34290" marR="7620">
              <a:lnSpc>
                <a:spcPct val="111100"/>
              </a:lnSpc>
              <a:spcBef>
                <a:spcPts val="100"/>
              </a:spcBef>
              <a:buClr>
                <a:srgbClr val="BDC130"/>
              </a:buClr>
              <a:buSzPct val="93333"/>
              <a:tabLst>
                <a:tab pos="174625" algn="l"/>
              </a:tabLst>
            </a:pPr>
            <a:endParaRPr lang="en-US" dirty="0">
              <a:solidFill>
                <a:schemeClr val="bg1">
                  <a:lumMod val="95000"/>
                </a:schemeClr>
              </a:solidFill>
              <a:latin typeface="Cambria" panose="02040503050406030204" pitchFamily="18" charset="0"/>
              <a:ea typeface="Cambria" panose="02040503050406030204" pitchFamily="18" charset="0"/>
            </a:endParaRPr>
          </a:p>
          <a:p>
            <a:pPr marL="22225" algn="just">
              <a:spcBef>
                <a:spcPts val="15"/>
              </a:spcBef>
              <a:buClr>
                <a:srgbClr val="BDC130"/>
              </a:buClr>
            </a:pPr>
            <a:r>
              <a:rPr lang="el-GR" b="1" u="sng" dirty="0">
                <a:solidFill>
                  <a:schemeClr val="bg1">
                    <a:lumMod val="95000"/>
                  </a:schemeClr>
                </a:solidFill>
                <a:latin typeface="Cambria" panose="02040503050406030204" pitchFamily="18" charset="0"/>
                <a:ea typeface="Cambria" panose="02040503050406030204" pitchFamily="18" charset="0"/>
              </a:rPr>
              <a:t>Β) Υπαίτιο μέρος ο Εναγόμενος</a:t>
            </a:r>
            <a:r>
              <a:rPr lang="en-US" b="1" u="sng" dirty="0">
                <a:solidFill>
                  <a:schemeClr val="bg1">
                    <a:lumMod val="95000"/>
                  </a:schemeClr>
                </a:solidFill>
                <a:latin typeface="Cambria" panose="02040503050406030204" pitchFamily="18" charset="0"/>
                <a:ea typeface="Cambria" panose="02040503050406030204" pitchFamily="18" charset="0"/>
              </a:rPr>
              <a:t> </a:t>
            </a:r>
            <a:endParaRPr lang="el-GR" b="1" u="sng" dirty="0">
              <a:solidFill>
                <a:schemeClr val="bg1">
                  <a:lumMod val="95000"/>
                </a:schemeClr>
              </a:solidFill>
              <a:latin typeface="Cambria" panose="02040503050406030204" pitchFamily="18" charset="0"/>
              <a:ea typeface="Cambria" panose="02040503050406030204" pitchFamily="18" charset="0"/>
            </a:endParaRPr>
          </a:p>
          <a:p>
            <a:pPr marL="22225" algn="just">
              <a:spcBef>
                <a:spcPts val="15"/>
              </a:spcBef>
              <a:buClr>
                <a:srgbClr val="BDC130"/>
              </a:buClr>
            </a:pPr>
            <a:r>
              <a:rPr lang="el-CY" dirty="0">
                <a:solidFill>
                  <a:srgbClr val="1B75BB"/>
                </a:solidFill>
                <a:latin typeface="Cambria" panose="02040503050406030204" pitchFamily="18" charset="0"/>
                <a:ea typeface="Cambria" panose="02040503050406030204" pitchFamily="18" charset="0"/>
                <a:cs typeface="Franklin Gothic Medium"/>
              </a:rPr>
              <a:t>► </a:t>
            </a:r>
            <a:r>
              <a:rPr lang="el-GR" dirty="0">
                <a:solidFill>
                  <a:schemeClr val="bg1">
                    <a:lumMod val="95000"/>
                  </a:schemeClr>
                </a:solidFill>
                <a:latin typeface="Cambria" panose="02040503050406030204" pitchFamily="18" charset="0"/>
                <a:ea typeface="Cambria" panose="02040503050406030204" pitchFamily="18" charset="0"/>
              </a:rPr>
              <a:t>Καταβολή του συνόλου ή μέρους των εξόδων της διαδικασίας, ή</a:t>
            </a:r>
          </a:p>
          <a:p>
            <a:pPr marL="22225" algn="just">
              <a:spcBef>
                <a:spcPts val="15"/>
              </a:spcBef>
              <a:buClr>
                <a:srgbClr val="BDC130"/>
              </a:buClr>
            </a:pPr>
            <a:r>
              <a:rPr lang="el-CY" dirty="0">
                <a:solidFill>
                  <a:srgbClr val="1B75BB"/>
                </a:solidFill>
                <a:latin typeface="Cambria" panose="02040503050406030204" pitchFamily="18" charset="0"/>
                <a:ea typeface="Cambria" panose="02040503050406030204" pitchFamily="18" charset="0"/>
                <a:cs typeface="Franklin Gothic Medium"/>
              </a:rPr>
              <a:t>►</a:t>
            </a:r>
            <a:r>
              <a:rPr lang="el-CY" dirty="0">
                <a:solidFill>
                  <a:schemeClr val="bg1">
                    <a:lumMod val="95000"/>
                  </a:schemeClr>
                </a:solidFill>
                <a:latin typeface="Cambria" panose="02040503050406030204" pitchFamily="18" charset="0"/>
                <a:ea typeface="Cambria" panose="02040503050406030204" pitchFamily="18" charset="0"/>
                <a:cs typeface="Franklin Gothic Medium"/>
              </a:rPr>
              <a:t> </a:t>
            </a:r>
            <a:r>
              <a:rPr lang="el-GR" dirty="0">
                <a:solidFill>
                  <a:schemeClr val="bg1">
                    <a:lumMod val="95000"/>
                  </a:schemeClr>
                </a:solidFill>
                <a:latin typeface="Cambria" panose="02040503050406030204" pitchFamily="18" charset="0"/>
                <a:ea typeface="Cambria" panose="02040503050406030204" pitchFamily="18" charset="0"/>
              </a:rPr>
              <a:t>Καταβολή των εξόδων του άλλου μέρους</a:t>
            </a:r>
            <a:endParaRPr lang="en-US" dirty="0">
              <a:solidFill>
                <a:schemeClr val="bg1">
                  <a:lumMod val="95000"/>
                </a:schemeClr>
              </a:solidFill>
              <a:latin typeface="Cambria" panose="02040503050406030204" pitchFamily="18" charset="0"/>
              <a:ea typeface="Cambria" panose="02040503050406030204" pitchFamily="18" charset="0"/>
            </a:endParaRPr>
          </a:p>
          <a:p>
            <a:pPr marL="2782888" indent="-271463" algn="just">
              <a:spcBef>
                <a:spcPts val="15"/>
              </a:spcBef>
              <a:buClr>
                <a:srgbClr val="BDC130"/>
              </a:buClr>
              <a:tabLst>
                <a:tab pos="2782888" algn="l"/>
                <a:tab pos="2873375" algn="l"/>
              </a:tabLst>
            </a:pPr>
            <a:endParaRPr lang="el-GR" sz="1600" i="1" dirty="0">
              <a:solidFill>
                <a:schemeClr val="bg1">
                  <a:lumMod val="95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31422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CA554CF2-8CED-8FF1-2764-ADF6D1A971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651" y="175867"/>
            <a:ext cx="1712208" cy="1077201"/>
          </a:xfrm>
          <a:prstGeom prst="rect">
            <a:avLst/>
          </a:prstGeom>
        </p:spPr>
      </p:pic>
      <p:pic>
        <p:nvPicPr>
          <p:cNvPr id="8" name="Picture 7" descr="A picture containing building, outdoor&#10;&#10;Description automatically generated">
            <a:extLst>
              <a:ext uri="{FF2B5EF4-FFF2-40B4-BE49-F238E27FC236}">
                <a16:creationId xmlns:a16="http://schemas.microsoft.com/office/drawing/2014/main" id="{E207D06E-51BE-77BE-5B37-152A5825BBEB}"/>
              </a:ext>
            </a:extLst>
          </p:cNvPr>
          <p:cNvPicPr>
            <a:picLocks noChangeAspect="1"/>
          </p:cNvPicPr>
          <p:nvPr/>
        </p:nvPicPr>
        <p:blipFill rotWithShape="1">
          <a:blip r:embed="rId3">
            <a:extLst>
              <a:ext uri="{28A0092B-C50C-407E-A947-70E740481C1C}">
                <a14:useLocalDpi xmlns:a14="http://schemas.microsoft.com/office/drawing/2010/main" val="0"/>
              </a:ext>
            </a:extLst>
          </a:blip>
          <a:srcRect l="686" t="3981" r="591" b="43454"/>
          <a:stretch/>
        </p:blipFill>
        <p:spPr>
          <a:xfrm>
            <a:off x="4162569" y="1"/>
            <a:ext cx="8029433" cy="6413016"/>
          </a:xfrm>
          <a:prstGeom prst="rect">
            <a:avLst/>
          </a:prstGeom>
        </p:spPr>
      </p:pic>
      <p:sp>
        <p:nvSpPr>
          <p:cNvPr id="9" name="Rectangle 8">
            <a:extLst>
              <a:ext uri="{FF2B5EF4-FFF2-40B4-BE49-F238E27FC236}">
                <a16:creationId xmlns:a16="http://schemas.microsoft.com/office/drawing/2014/main" id="{C2F18C14-1995-D4F4-1BAB-E4764B76A49C}"/>
              </a:ext>
            </a:extLst>
          </p:cNvPr>
          <p:cNvSpPr/>
          <p:nvPr/>
        </p:nvSpPr>
        <p:spPr>
          <a:xfrm>
            <a:off x="4162569" y="0"/>
            <a:ext cx="8029431" cy="6413016"/>
          </a:xfrm>
          <a:prstGeom prst="rect">
            <a:avLst/>
          </a:prstGeom>
          <a:solidFill>
            <a:schemeClr val="accent1">
              <a:lumMod val="50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Google Shape;130;p18">
            <a:extLst>
              <a:ext uri="{FF2B5EF4-FFF2-40B4-BE49-F238E27FC236}">
                <a16:creationId xmlns:a16="http://schemas.microsoft.com/office/drawing/2014/main" id="{14D4F396-45D0-CDDC-F5C3-6DB06A164383}"/>
              </a:ext>
            </a:extLst>
          </p:cNvPr>
          <p:cNvSpPr txBox="1">
            <a:spLocks/>
          </p:cNvSpPr>
          <p:nvPr/>
        </p:nvSpPr>
        <p:spPr>
          <a:xfrm>
            <a:off x="-2" y="2849562"/>
            <a:ext cx="4100585" cy="1158875"/>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l-GR" sz="3200" dirty="0">
                <a:solidFill>
                  <a:srgbClr val="1B75BB"/>
                </a:solidFill>
                <a:latin typeface="Cinzel" panose="020B0604020202020204" charset="0"/>
              </a:rPr>
              <a:t>Εξαιρέσεις στην Εφαρμογή του Πρωτοκόλλου (3.11)</a:t>
            </a:r>
            <a:endParaRPr lang="el-GR" sz="3600" dirty="0">
              <a:solidFill>
                <a:srgbClr val="1B75BB"/>
              </a:solidFill>
              <a:latin typeface="Cinzel" panose="020B0604020202020204" charset="0"/>
            </a:endParaRPr>
          </a:p>
        </p:txBody>
      </p:sp>
      <p:sp>
        <p:nvSpPr>
          <p:cNvPr id="2" name="object 3">
            <a:extLst>
              <a:ext uri="{FF2B5EF4-FFF2-40B4-BE49-F238E27FC236}">
                <a16:creationId xmlns:a16="http://schemas.microsoft.com/office/drawing/2014/main" id="{172448BD-0C6F-A2AB-963C-2E0E02D49627}"/>
              </a:ext>
            </a:extLst>
          </p:cNvPr>
          <p:cNvSpPr txBox="1"/>
          <p:nvPr/>
        </p:nvSpPr>
        <p:spPr>
          <a:xfrm>
            <a:off x="4767262" y="1848904"/>
            <a:ext cx="6696075" cy="2708306"/>
          </a:xfrm>
          <a:prstGeom prst="rect">
            <a:avLst/>
          </a:prstGeom>
        </p:spPr>
        <p:txBody>
          <a:bodyPr vert="horz" wrap="square" lIns="0" tIns="12700" rIns="0" bIns="0" rtlCol="0">
            <a:spAutoFit/>
          </a:bodyPr>
          <a:lstStyle/>
          <a:p>
            <a:pPr marL="12700" marR="5080" algn="just">
              <a:lnSpc>
                <a:spcPct val="111100"/>
              </a:lnSpc>
              <a:spcBef>
                <a:spcPts val="100"/>
              </a:spcBef>
            </a:pPr>
            <a:r>
              <a:rPr lang="el-GR" sz="1600" dirty="0">
                <a:solidFill>
                  <a:schemeClr val="bg1">
                    <a:lumMod val="95000"/>
                  </a:schemeClr>
                </a:solidFill>
                <a:latin typeface="Cambria" panose="02040503050406030204" pitchFamily="18" charset="0"/>
                <a:ea typeface="Cambria" panose="02040503050406030204" pitchFamily="18" charset="0"/>
                <a:cs typeface="Franklin Gothic Medium"/>
              </a:rPr>
              <a:t>Α)  Σε επείγουσες απαιτήσεις, ή</a:t>
            </a:r>
          </a:p>
          <a:p>
            <a:pPr marL="12700" marR="5080" algn="just">
              <a:lnSpc>
                <a:spcPct val="111100"/>
              </a:lnSpc>
              <a:spcBef>
                <a:spcPts val="100"/>
              </a:spcBef>
            </a:pPr>
            <a:endParaRPr lang="en-US" sz="1600" dirty="0">
              <a:solidFill>
                <a:schemeClr val="bg1">
                  <a:lumMod val="95000"/>
                </a:schemeClr>
              </a:solidFill>
              <a:latin typeface="Cambria" panose="02040503050406030204" pitchFamily="18" charset="0"/>
              <a:ea typeface="Cambria" panose="02040503050406030204" pitchFamily="18" charset="0"/>
              <a:cs typeface="Franklin Gothic Medium"/>
            </a:endParaRPr>
          </a:p>
          <a:p>
            <a:pPr marL="12700" marR="5080" algn="just">
              <a:lnSpc>
                <a:spcPct val="111100"/>
              </a:lnSpc>
              <a:spcBef>
                <a:spcPts val="100"/>
              </a:spcBef>
            </a:pPr>
            <a:r>
              <a:rPr lang="el-GR" sz="1600" dirty="0">
                <a:solidFill>
                  <a:schemeClr val="bg1">
                    <a:lumMod val="95000"/>
                  </a:schemeClr>
                </a:solidFill>
                <a:latin typeface="Cambria" panose="02040503050406030204" pitchFamily="18" charset="0"/>
                <a:ea typeface="Cambria" panose="02040503050406030204" pitchFamily="18" charset="0"/>
                <a:cs typeface="Franklin Gothic Medium"/>
              </a:rPr>
              <a:t>Β) Σε περιπτώσεις παραγραφής, ή </a:t>
            </a:r>
          </a:p>
          <a:p>
            <a:pPr marL="12700" marR="5080" algn="just">
              <a:lnSpc>
                <a:spcPct val="111100"/>
              </a:lnSpc>
              <a:spcBef>
                <a:spcPts val="100"/>
              </a:spcBef>
            </a:pPr>
            <a:endParaRPr lang="el-GR" sz="1600" dirty="0">
              <a:solidFill>
                <a:schemeClr val="bg1">
                  <a:lumMod val="95000"/>
                </a:schemeClr>
              </a:solidFill>
              <a:latin typeface="Cambria" panose="02040503050406030204" pitchFamily="18" charset="0"/>
              <a:ea typeface="Cambria" panose="02040503050406030204" pitchFamily="18" charset="0"/>
              <a:cs typeface="Franklin Gothic Medium"/>
            </a:endParaRPr>
          </a:p>
          <a:p>
            <a:pPr marL="180975" marR="5080" indent="-180975" algn="just">
              <a:lnSpc>
                <a:spcPct val="111100"/>
              </a:lnSpc>
              <a:spcBef>
                <a:spcPts val="100"/>
              </a:spcBef>
            </a:pPr>
            <a:r>
              <a:rPr lang="el-GR" sz="1600" dirty="0">
                <a:solidFill>
                  <a:schemeClr val="bg1">
                    <a:lumMod val="95000"/>
                  </a:schemeClr>
                </a:solidFill>
                <a:latin typeface="Cambria" panose="02040503050406030204" pitchFamily="18" charset="0"/>
                <a:ea typeface="Cambria" panose="02040503050406030204" pitchFamily="18" charset="0"/>
                <a:cs typeface="Franklin Gothic Medium"/>
              </a:rPr>
              <a:t>Γ) Όταν υπάρχουν εύλογοι και επαρκείς λόγοι για μη συμμόρφωση και αυτοί εκτίθενται πλήρως στο έντυπο απαίτησης ή στο δικόγραφο (βλ. </a:t>
            </a:r>
            <a:r>
              <a:rPr lang="en-US" sz="1600" i="1" dirty="0">
                <a:solidFill>
                  <a:schemeClr val="bg1">
                    <a:lumMod val="95000"/>
                  </a:schemeClr>
                </a:solidFill>
                <a:latin typeface="Cambria" panose="02040503050406030204" pitchFamily="18" charset="0"/>
                <a:ea typeface="Cambria" panose="02040503050406030204" pitchFamily="18" charset="0"/>
                <a:cs typeface="Franklin Gothic Medium"/>
              </a:rPr>
              <a:t>Orange Personal Communications Services Ltd v. Hoare Lea (A Firm) (2008) EWHC 223 (TCC) </a:t>
            </a:r>
            <a:r>
              <a:rPr lang="el-GR" sz="1600" dirty="0">
                <a:solidFill>
                  <a:schemeClr val="bg1">
                    <a:lumMod val="95000"/>
                  </a:schemeClr>
                </a:solidFill>
                <a:latin typeface="Cambria" panose="02040503050406030204" pitchFamily="18" charset="0"/>
                <a:ea typeface="Cambria" panose="02040503050406030204" pitchFamily="18" charset="0"/>
                <a:cs typeface="Franklin Gothic Medium"/>
              </a:rPr>
              <a:t>και </a:t>
            </a:r>
            <a:r>
              <a:rPr lang="en-US" sz="1600" i="1" dirty="0">
                <a:solidFill>
                  <a:schemeClr val="bg1">
                    <a:lumMod val="95000"/>
                  </a:schemeClr>
                </a:solidFill>
                <a:latin typeface="Cambria" panose="02040503050406030204" pitchFamily="18" charset="0"/>
                <a:ea typeface="Cambria" panose="02040503050406030204" pitchFamily="18" charset="0"/>
                <a:cs typeface="Franklin Gothic Medium"/>
              </a:rPr>
              <a:t>Alfred McAlpine Capital Projects Ltd v. SIAC Construction (UK) Ltd (2005) EWHC 3139 (TCC))</a:t>
            </a:r>
            <a:endParaRPr lang="en-US" sz="1600" dirty="0">
              <a:solidFill>
                <a:schemeClr val="bg1">
                  <a:lumMod val="95000"/>
                </a:schemeClr>
              </a:solidFill>
              <a:latin typeface="Cambria" panose="02040503050406030204" pitchFamily="18" charset="0"/>
              <a:ea typeface="Cambria" panose="02040503050406030204" pitchFamily="18" charset="0"/>
              <a:cs typeface="Franklin Gothic Medium"/>
            </a:endParaRPr>
          </a:p>
          <a:p>
            <a:pPr marL="2782888" indent="-271463" algn="just">
              <a:spcBef>
                <a:spcPts val="15"/>
              </a:spcBef>
              <a:buClr>
                <a:srgbClr val="BDC130"/>
              </a:buClr>
              <a:tabLst>
                <a:tab pos="2782888" algn="l"/>
                <a:tab pos="2873375" algn="l"/>
              </a:tabLst>
            </a:pPr>
            <a:endParaRPr lang="el-GR" sz="1200" i="1" dirty="0">
              <a:solidFill>
                <a:schemeClr val="bg1">
                  <a:lumMod val="95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69717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CA554CF2-8CED-8FF1-2764-ADF6D1A971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651" y="175867"/>
            <a:ext cx="1712208" cy="1077201"/>
          </a:xfrm>
          <a:prstGeom prst="rect">
            <a:avLst/>
          </a:prstGeom>
        </p:spPr>
      </p:pic>
      <p:pic>
        <p:nvPicPr>
          <p:cNvPr id="8" name="Picture 7" descr="A picture containing building, outdoor&#10;&#10;Description automatically generated">
            <a:extLst>
              <a:ext uri="{FF2B5EF4-FFF2-40B4-BE49-F238E27FC236}">
                <a16:creationId xmlns:a16="http://schemas.microsoft.com/office/drawing/2014/main" id="{E207D06E-51BE-77BE-5B37-152A5825BBEB}"/>
              </a:ext>
            </a:extLst>
          </p:cNvPr>
          <p:cNvPicPr>
            <a:picLocks noChangeAspect="1"/>
          </p:cNvPicPr>
          <p:nvPr/>
        </p:nvPicPr>
        <p:blipFill rotWithShape="1">
          <a:blip r:embed="rId3">
            <a:extLst>
              <a:ext uri="{28A0092B-C50C-407E-A947-70E740481C1C}">
                <a14:useLocalDpi xmlns:a14="http://schemas.microsoft.com/office/drawing/2010/main" val="0"/>
              </a:ext>
            </a:extLst>
          </a:blip>
          <a:srcRect l="686" t="3981" r="591" b="43454"/>
          <a:stretch/>
        </p:blipFill>
        <p:spPr>
          <a:xfrm>
            <a:off x="4162569" y="1"/>
            <a:ext cx="8029433" cy="6413016"/>
          </a:xfrm>
          <a:prstGeom prst="rect">
            <a:avLst/>
          </a:prstGeom>
        </p:spPr>
      </p:pic>
      <p:sp>
        <p:nvSpPr>
          <p:cNvPr id="9" name="Rectangle 8">
            <a:extLst>
              <a:ext uri="{FF2B5EF4-FFF2-40B4-BE49-F238E27FC236}">
                <a16:creationId xmlns:a16="http://schemas.microsoft.com/office/drawing/2014/main" id="{C2F18C14-1995-D4F4-1BAB-E4764B76A49C}"/>
              </a:ext>
            </a:extLst>
          </p:cNvPr>
          <p:cNvSpPr/>
          <p:nvPr/>
        </p:nvSpPr>
        <p:spPr>
          <a:xfrm>
            <a:off x="4162569" y="0"/>
            <a:ext cx="8029431" cy="6413016"/>
          </a:xfrm>
          <a:prstGeom prst="rect">
            <a:avLst/>
          </a:prstGeom>
          <a:solidFill>
            <a:schemeClr val="accent1">
              <a:lumMod val="50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Google Shape;130;p18">
            <a:extLst>
              <a:ext uri="{FF2B5EF4-FFF2-40B4-BE49-F238E27FC236}">
                <a16:creationId xmlns:a16="http://schemas.microsoft.com/office/drawing/2014/main" id="{14D4F396-45D0-CDDC-F5C3-6DB06A164383}"/>
              </a:ext>
            </a:extLst>
          </p:cNvPr>
          <p:cNvSpPr txBox="1">
            <a:spLocks/>
          </p:cNvSpPr>
          <p:nvPr/>
        </p:nvSpPr>
        <p:spPr>
          <a:xfrm>
            <a:off x="-2" y="2849562"/>
            <a:ext cx="4100585" cy="1158875"/>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l-GR" sz="3200" dirty="0">
                <a:solidFill>
                  <a:srgbClr val="1B75BB"/>
                </a:solidFill>
                <a:latin typeface="Cinzel" panose="020B0604020202020204" charset="0"/>
              </a:rPr>
              <a:t>Εξαιρέσεις στην Εφαρμογή του Πρωτοκόλλου (3.11)</a:t>
            </a:r>
            <a:endParaRPr lang="el-GR" sz="3600" dirty="0">
              <a:solidFill>
                <a:srgbClr val="1B75BB"/>
              </a:solidFill>
              <a:latin typeface="Cinzel" panose="020B0604020202020204" charset="0"/>
            </a:endParaRPr>
          </a:p>
        </p:txBody>
      </p:sp>
      <p:sp>
        <p:nvSpPr>
          <p:cNvPr id="3" name="object 3">
            <a:extLst>
              <a:ext uri="{FF2B5EF4-FFF2-40B4-BE49-F238E27FC236}">
                <a16:creationId xmlns:a16="http://schemas.microsoft.com/office/drawing/2014/main" id="{2A947FE6-856F-B815-3E55-E5598CE6B2E9}"/>
              </a:ext>
            </a:extLst>
          </p:cNvPr>
          <p:cNvSpPr txBox="1"/>
          <p:nvPr/>
        </p:nvSpPr>
        <p:spPr>
          <a:xfrm>
            <a:off x="4795908" y="886013"/>
            <a:ext cx="6762751" cy="4634089"/>
          </a:xfrm>
          <a:prstGeom prst="rect">
            <a:avLst/>
          </a:prstGeom>
        </p:spPr>
        <p:txBody>
          <a:bodyPr vert="horz" wrap="square" lIns="0" tIns="12700" rIns="0" bIns="0" rtlCol="0">
            <a:spAutoFit/>
          </a:bodyPr>
          <a:lstStyle/>
          <a:p>
            <a:pPr marL="12700" marR="5080" algn="just">
              <a:lnSpc>
                <a:spcPct val="111100"/>
              </a:lnSpc>
              <a:spcBef>
                <a:spcPts val="100"/>
              </a:spcBef>
            </a:pPr>
            <a:r>
              <a:rPr lang="el-GR" sz="1600" i="1" u="sng" dirty="0">
                <a:solidFill>
                  <a:schemeClr val="bg1">
                    <a:lumMod val="95000"/>
                  </a:schemeClr>
                </a:solidFill>
                <a:latin typeface="Cambria" panose="02040503050406030204" pitchFamily="18" charset="0"/>
                <a:ea typeface="Cambria" panose="02040503050406030204" pitchFamily="18" charset="0"/>
                <a:cs typeface="Franklin Gothic Medium"/>
              </a:rPr>
              <a:t>Εύλογοι και επαρκείς λόγοι για μη Συμμόρφωση </a:t>
            </a:r>
          </a:p>
          <a:p>
            <a:pPr marL="12700" marR="5080" algn="just">
              <a:lnSpc>
                <a:spcPct val="111100"/>
              </a:lnSpc>
              <a:spcBef>
                <a:spcPts val="100"/>
              </a:spcBef>
            </a:pPr>
            <a:r>
              <a:rPr lang="en-US" sz="1600" dirty="0">
                <a:solidFill>
                  <a:srgbClr val="1B75BB"/>
                </a:solidFill>
                <a:latin typeface="Cambria" panose="02040503050406030204" pitchFamily="18" charset="0"/>
                <a:ea typeface="Cambria" panose="02040503050406030204" pitchFamily="18" charset="0"/>
                <a:cs typeface="Franklin Gothic Medium"/>
              </a:rPr>
              <a:t>Orange Personal Communication Services Ltd v. Hoare Lea (A Firm)</a:t>
            </a:r>
            <a:r>
              <a:rPr lang="el-CY" sz="1600" dirty="0">
                <a:solidFill>
                  <a:srgbClr val="1B75BB"/>
                </a:solidFill>
                <a:latin typeface="Cambria" panose="02040503050406030204" pitchFamily="18" charset="0"/>
                <a:ea typeface="Cambria" panose="02040503050406030204" pitchFamily="18" charset="0"/>
                <a:cs typeface="Franklin Gothic Medium"/>
              </a:rPr>
              <a:t> </a:t>
            </a:r>
            <a:endParaRPr lang="el-GR" sz="1600" dirty="0">
              <a:solidFill>
                <a:srgbClr val="1B75BB"/>
              </a:solidFill>
              <a:latin typeface="Cambria" panose="02040503050406030204" pitchFamily="18" charset="0"/>
              <a:ea typeface="Cambria" panose="02040503050406030204" pitchFamily="18" charset="0"/>
              <a:cs typeface="Franklin Gothic Medium"/>
            </a:endParaRPr>
          </a:p>
          <a:p>
            <a:pPr marL="12700" marR="5080" algn="just">
              <a:lnSpc>
                <a:spcPct val="111100"/>
              </a:lnSpc>
              <a:spcBef>
                <a:spcPts val="100"/>
              </a:spcBef>
            </a:pPr>
            <a:r>
              <a:rPr lang="el-CY" sz="1600" dirty="0">
                <a:solidFill>
                  <a:srgbClr val="1B75BB"/>
                </a:solidFill>
                <a:latin typeface="Cambria" panose="02040503050406030204" pitchFamily="18" charset="0"/>
                <a:ea typeface="Cambria" panose="02040503050406030204" pitchFamily="18" charset="0"/>
                <a:cs typeface="Franklin Gothic Medium"/>
              </a:rPr>
              <a:t>►</a:t>
            </a:r>
            <a:r>
              <a:rPr lang="en-US" sz="1600" dirty="0">
                <a:solidFill>
                  <a:srgbClr val="1B75BB"/>
                </a:solidFill>
                <a:latin typeface="Cambria" panose="02040503050406030204" pitchFamily="18" charset="0"/>
                <a:ea typeface="Cambria" panose="02040503050406030204" pitchFamily="18" charset="0"/>
                <a:cs typeface="Franklin Gothic Medium"/>
              </a:rPr>
              <a:t> </a:t>
            </a:r>
            <a:r>
              <a:rPr lang="el-GR" sz="1600" dirty="0">
                <a:solidFill>
                  <a:schemeClr val="bg1">
                    <a:lumMod val="95000"/>
                  </a:schemeClr>
                </a:solidFill>
                <a:latin typeface="Cambria" panose="02040503050406030204" pitchFamily="18" charset="0"/>
                <a:ea typeface="Cambria" panose="02040503050406030204" pitchFamily="18" charset="0"/>
                <a:cs typeface="Franklin Gothic Medium"/>
              </a:rPr>
              <a:t>Λόγω της φύσης της παρούσας απαίτησης, το Δικαστήριο αποφάσισε ότι παρά το γεγονός ότι δεν ακολουθήθηκε το Πρωτόκολλο (έγκαιρη επίδοση εγγράφων και κοινοποίηση πληροφοριών), δικαιολογείτο αφού δεν θα είχε οποιοδήποτε ουσιαστικό αποτέλεσμα  στην εξέλιξη της υπόθεσης</a:t>
            </a:r>
            <a:r>
              <a:rPr lang="en-US" sz="1600" dirty="0">
                <a:solidFill>
                  <a:schemeClr val="bg1">
                    <a:lumMod val="95000"/>
                  </a:schemeClr>
                </a:solidFill>
                <a:latin typeface="Cambria" panose="02040503050406030204" pitchFamily="18" charset="0"/>
                <a:ea typeface="Cambria" panose="02040503050406030204" pitchFamily="18" charset="0"/>
                <a:cs typeface="Franklin Gothic Medium"/>
              </a:rPr>
              <a:t>.</a:t>
            </a:r>
            <a:r>
              <a:rPr lang="el-GR" sz="1600" dirty="0">
                <a:solidFill>
                  <a:schemeClr val="bg1">
                    <a:lumMod val="95000"/>
                  </a:schemeClr>
                </a:solidFill>
                <a:latin typeface="Cambria" panose="02040503050406030204" pitchFamily="18" charset="0"/>
                <a:ea typeface="Cambria" panose="02040503050406030204" pitchFamily="18" charset="0"/>
                <a:cs typeface="Franklin Gothic Medium"/>
              </a:rPr>
              <a:t> Απέρριψε την αίτηση για αναστολή διαδικασίας ωστόσο τιμώρησε την </a:t>
            </a:r>
            <a:r>
              <a:rPr lang="el-GR" sz="1600" dirty="0" err="1">
                <a:solidFill>
                  <a:schemeClr val="bg1">
                    <a:lumMod val="95000"/>
                  </a:schemeClr>
                </a:solidFill>
                <a:latin typeface="Cambria" panose="02040503050406030204" pitchFamily="18" charset="0"/>
                <a:ea typeface="Cambria" panose="02040503050406030204" pitchFamily="18" charset="0"/>
                <a:cs typeface="Franklin Gothic Medium"/>
              </a:rPr>
              <a:t>Καθ’ής</a:t>
            </a:r>
            <a:r>
              <a:rPr lang="el-GR" sz="1600" dirty="0">
                <a:solidFill>
                  <a:schemeClr val="bg1">
                    <a:lumMod val="95000"/>
                  </a:schemeClr>
                </a:solidFill>
                <a:latin typeface="Cambria" panose="02040503050406030204" pitchFamily="18" charset="0"/>
                <a:ea typeface="Cambria" panose="02040503050406030204" pitchFamily="18" charset="0"/>
                <a:cs typeface="Franklin Gothic Medium"/>
              </a:rPr>
              <a:t> η Αίτηση διατάζοντάς την να καταβάλει το 1/3 των εξόδων της αίτησης.</a:t>
            </a:r>
            <a:endParaRPr lang="en-US" sz="1600" dirty="0">
              <a:solidFill>
                <a:schemeClr val="bg1">
                  <a:lumMod val="95000"/>
                </a:schemeClr>
              </a:solidFill>
              <a:latin typeface="Cambria" panose="02040503050406030204" pitchFamily="18" charset="0"/>
              <a:ea typeface="Cambria" panose="02040503050406030204" pitchFamily="18" charset="0"/>
              <a:cs typeface="Franklin Gothic Medium"/>
            </a:endParaRPr>
          </a:p>
          <a:p>
            <a:pPr marL="12700" marR="5080" algn="just">
              <a:lnSpc>
                <a:spcPct val="111100"/>
              </a:lnSpc>
              <a:spcBef>
                <a:spcPts val="100"/>
              </a:spcBef>
            </a:pPr>
            <a:endParaRPr lang="en-US" sz="1600" dirty="0">
              <a:solidFill>
                <a:schemeClr val="bg1">
                  <a:lumMod val="95000"/>
                </a:schemeClr>
              </a:solidFill>
              <a:latin typeface="Cambria" panose="02040503050406030204" pitchFamily="18" charset="0"/>
              <a:ea typeface="Cambria" panose="02040503050406030204" pitchFamily="18" charset="0"/>
              <a:cs typeface="Franklin Gothic Medium"/>
            </a:endParaRPr>
          </a:p>
          <a:p>
            <a:pPr marL="12700" marR="5080" algn="just">
              <a:lnSpc>
                <a:spcPct val="111100"/>
              </a:lnSpc>
              <a:spcBef>
                <a:spcPts val="100"/>
              </a:spcBef>
            </a:pPr>
            <a:r>
              <a:rPr lang="en-US" sz="1600" dirty="0">
                <a:solidFill>
                  <a:srgbClr val="1B75BB"/>
                </a:solidFill>
                <a:latin typeface="Cambria" panose="02040503050406030204" pitchFamily="18" charset="0"/>
                <a:ea typeface="Cambria" panose="02040503050406030204" pitchFamily="18" charset="0"/>
                <a:cs typeface="Franklin Gothic Medium"/>
              </a:rPr>
              <a:t>Alfred McAlpine Capital Projects Ltd v. SIAC Construction (UK) Ltd </a:t>
            </a:r>
            <a:endParaRPr lang="el-GR" sz="1600" dirty="0">
              <a:solidFill>
                <a:srgbClr val="1B75BB"/>
              </a:solidFill>
              <a:latin typeface="Cambria" panose="02040503050406030204" pitchFamily="18" charset="0"/>
              <a:ea typeface="Cambria" panose="02040503050406030204" pitchFamily="18" charset="0"/>
              <a:cs typeface="Franklin Gothic Medium"/>
            </a:endParaRPr>
          </a:p>
          <a:p>
            <a:pPr marL="12700" marR="5080" algn="just">
              <a:lnSpc>
                <a:spcPct val="111100"/>
              </a:lnSpc>
              <a:spcBef>
                <a:spcPts val="100"/>
              </a:spcBef>
            </a:pPr>
            <a:r>
              <a:rPr lang="el-CY" sz="1600" dirty="0">
                <a:solidFill>
                  <a:srgbClr val="1B75BB"/>
                </a:solidFill>
                <a:latin typeface="Cambria" panose="02040503050406030204" pitchFamily="18" charset="0"/>
                <a:ea typeface="Cambria" panose="02040503050406030204" pitchFamily="18" charset="0"/>
                <a:cs typeface="Franklin Gothic Medium"/>
              </a:rPr>
              <a:t>►</a:t>
            </a:r>
            <a:r>
              <a:rPr lang="el-GR" sz="1600" u="sng" dirty="0">
                <a:solidFill>
                  <a:schemeClr val="bg1">
                    <a:lumMod val="95000"/>
                  </a:schemeClr>
                </a:solidFill>
                <a:latin typeface="Cambria" panose="02040503050406030204" pitchFamily="18" charset="0"/>
                <a:ea typeface="Cambria" panose="02040503050406030204" pitchFamily="18" charset="0"/>
                <a:cs typeface="Franklin Gothic Medium"/>
              </a:rPr>
              <a:t>Προσθήκη νέου Εναγόμενου </a:t>
            </a:r>
            <a:r>
              <a:rPr lang="el-GR" sz="1600" dirty="0">
                <a:solidFill>
                  <a:schemeClr val="bg1">
                    <a:lumMod val="95000"/>
                  </a:schemeClr>
                </a:solidFill>
                <a:latin typeface="Cambria" panose="02040503050406030204" pitchFamily="18" charset="0"/>
                <a:ea typeface="Cambria" panose="02040503050406030204" pitchFamily="18" charset="0"/>
                <a:cs typeface="Franklin Gothic Medium"/>
              </a:rPr>
              <a:t>σε δικαστική διαδικασία. Το Πρωτόκολλο δεν ακολουθήθηκε για το νέο Εναγόμενο. Έγινε αίτηση για αναστολή της διαδικασίας από το νέο Εναγόμενο. Αποφασίστηκε ότι δεν ήταν ορθό και δίκαιο υπό τις περιστάσεις και στη συγκεκριμένη φάση της υπόθεσης να ανασταλεί η διαδικασία, παρά το γεγονός ότι δεν ακολουθήθηκε το Πρωτόκολλο. </a:t>
            </a:r>
          </a:p>
          <a:p>
            <a:pPr marL="2782888" indent="-271463" algn="just">
              <a:spcBef>
                <a:spcPts val="15"/>
              </a:spcBef>
              <a:buClr>
                <a:srgbClr val="BDC130"/>
              </a:buClr>
              <a:tabLst>
                <a:tab pos="2782888" algn="l"/>
                <a:tab pos="2873375" algn="l"/>
              </a:tabLst>
            </a:pPr>
            <a:endParaRPr lang="el-GR" sz="1200" i="1" dirty="0">
              <a:solidFill>
                <a:schemeClr val="bg1">
                  <a:lumMod val="95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5317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CA554CF2-8CED-8FF1-2764-ADF6D1A971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651" y="175867"/>
            <a:ext cx="1712208" cy="1077201"/>
          </a:xfrm>
          <a:prstGeom prst="rect">
            <a:avLst/>
          </a:prstGeom>
        </p:spPr>
      </p:pic>
      <p:pic>
        <p:nvPicPr>
          <p:cNvPr id="8" name="Picture 7" descr="A picture containing building, outdoor&#10;&#10;Description automatically generated">
            <a:extLst>
              <a:ext uri="{FF2B5EF4-FFF2-40B4-BE49-F238E27FC236}">
                <a16:creationId xmlns:a16="http://schemas.microsoft.com/office/drawing/2014/main" id="{E207D06E-51BE-77BE-5B37-152A5825BBEB}"/>
              </a:ext>
            </a:extLst>
          </p:cNvPr>
          <p:cNvPicPr>
            <a:picLocks noChangeAspect="1"/>
          </p:cNvPicPr>
          <p:nvPr/>
        </p:nvPicPr>
        <p:blipFill rotWithShape="1">
          <a:blip r:embed="rId3">
            <a:extLst>
              <a:ext uri="{28A0092B-C50C-407E-A947-70E740481C1C}">
                <a14:useLocalDpi xmlns:a14="http://schemas.microsoft.com/office/drawing/2010/main" val="0"/>
              </a:ext>
            </a:extLst>
          </a:blip>
          <a:srcRect l="686" t="3981" r="591" b="43454"/>
          <a:stretch/>
        </p:blipFill>
        <p:spPr>
          <a:xfrm>
            <a:off x="4162569" y="1"/>
            <a:ext cx="8029433" cy="6413016"/>
          </a:xfrm>
          <a:prstGeom prst="rect">
            <a:avLst/>
          </a:prstGeom>
        </p:spPr>
      </p:pic>
      <p:sp>
        <p:nvSpPr>
          <p:cNvPr id="9" name="Rectangle 8">
            <a:extLst>
              <a:ext uri="{FF2B5EF4-FFF2-40B4-BE49-F238E27FC236}">
                <a16:creationId xmlns:a16="http://schemas.microsoft.com/office/drawing/2014/main" id="{C2F18C14-1995-D4F4-1BAB-E4764B76A49C}"/>
              </a:ext>
            </a:extLst>
          </p:cNvPr>
          <p:cNvSpPr/>
          <p:nvPr/>
        </p:nvSpPr>
        <p:spPr>
          <a:xfrm>
            <a:off x="4162569" y="0"/>
            <a:ext cx="8029431" cy="6413016"/>
          </a:xfrm>
          <a:prstGeom prst="rect">
            <a:avLst/>
          </a:prstGeom>
          <a:solidFill>
            <a:schemeClr val="accent1">
              <a:lumMod val="50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Google Shape;94;p13">
            <a:extLst>
              <a:ext uri="{FF2B5EF4-FFF2-40B4-BE49-F238E27FC236}">
                <a16:creationId xmlns:a16="http://schemas.microsoft.com/office/drawing/2014/main" id="{AB3B64AA-F8C4-8263-540F-1DC9AB687A0F}"/>
              </a:ext>
            </a:extLst>
          </p:cNvPr>
          <p:cNvSpPr txBox="1">
            <a:spLocks/>
          </p:cNvSpPr>
          <p:nvPr/>
        </p:nvSpPr>
        <p:spPr>
          <a:xfrm>
            <a:off x="4749831" y="175867"/>
            <a:ext cx="6854905" cy="5509038"/>
          </a:xfrm>
          <a:prstGeom prst="rect">
            <a:avLst/>
          </a:prstGeom>
        </p:spPr>
        <p:txBody>
          <a:bodyPr spcFirstLastPara="1"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457200">
              <a:spcBef>
                <a:spcPct val="20000"/>
              </a:spcBef>
              <a:spcAft>
                <a:spcPts val="600"/>
              </a:spcAft>
              <a:buClr>
                <a:schemeClr val="accent1">
                  <a:lumMod val="75000"/>
                </a:schemeClr>
              </a:buClr>
              <a:buSzPct val="145000"/>
              <a:buNone/>
            </a:pPr>
            <a:r>
              <a:rPr lang="el-GR" sz="4000" dirty="0">
                <a:solidFill>
                  <a:schemeClr val="bg1"/>
                </a:solidFill>
                <a:latin typeface="Cambria" panose="02040503050406030204" pitchFamily="18" charset="0"/>
                <a:ea typeface="Cambria" panose="02040503050406030204" pitchFamily="18" charset="0"/>
              </a:rPr>
              <a:t>Ευχαριστώ για την προσοχή σας!</a:t>
            </a:r>
            <a:endParaRPr lang="en-GB" sz="1800" dirty="0">
              <a:solidFill>
                <a:schemeClr val="bg1"/>
              </a:solidFill>
              <a:latin typeface="Cambria" panose="02040503050406030204" pitchFamily="18" charset="0"/>
              <a:ea typeface="Cambria" panose="02040503050406030204" pitchFamily="18" charset="0"/>
            </a:endParaRPr>
          </a:p>
        </p:txBody>
      </p:sp>
      <p:sp>
        <p:nvSpPr>
          <p:cNvPr id="3" name="object 2">
            <a:extLst>
              <a:ext uri="{FF2B5EF4-FFF2-40B4-BE49-F238E27FC236}">
                <a16:creationId xmlns:a16="http://schemas.microsoft.com/office/drawing/2014/main" id="{A91D5AD0-899F-2225-AF43-6C5F197C3E62}"/>
              </a:ext>
            </a:extLst>
          </p:cNvPr>
          <p:cNvSpPr txBox="1">
            <a:spLocks/>
          </p:cNvSpPr>
          <p:nvPr/>
        </p:nvSpPr>
        <p:spPr>
          <a:xfrm>
            <a:off x="5022850" y="3894671"/>
            <a:ext cx="8534400" cy="1790234"/>
          </a:xfrm>
          <a:prstGeom prst="rect">
            <a:avLst/>
          </a:prstGeom>
        </p:spPr>
        <p:txBody>
          <a:bodyPr vert="horz" wrap="square" lIns="0" tIns="81280" rIns="0" bIns="0" rtlCol="0">
            <a:spAutoFit/>
          </a:bodyPr>
          <a:lstStyle>
            <a:lvl1pPr>
              <a:defRPr sz="2700" b="0" i="0">
                <a:solidFill>
                  <a:srgbClr val="58595B"/>
                </a:solidFill>
                <a:latin typeface="Calibri"/>
                <a:ea typeface="+mj-ea"/>
                <a:cs typeface="Calibri"/>
              </a:defRPr>
            </a:lvl1pPr>
          </a:lstStyle>
          <a:p>
            <a:pPr marL="12700" algn="ctr">
              <a:spcBef>
                <a:spcPts val="640"/>
              </a:spcBef>
            </a:pPr>
            <a:endParaRPr lang="el-GR" sz="2800" kern="0" spc="-30" dirty="0">
              <a:solidFill>
                <a:srgbClr val="1B75BB"/>
              </a:solidFill>
              <a:latin typeface="+mj-lt"/>
            </a:endParaRPr>
          </a:p>
          <a:p>
            <a:pPr marL="12700" algn="ctr">
              <a:spcBef>
                <a:spcPts val="640"/>
              </a:spcBef>
            </a:pPr>
            <a:endParaRPr lang="el-GR" sz="2800" kern="0" spc="-30" dirty="0">
              <a:solidFill>
                <a:srgbClr val="1B75BB"/>
              </a:solidFill>
              <a:latin typeface="+mj-lt"/>
            </a:endParaRPr>
          </a:p>
          <a:p>
            <a:pPr marL="12700" algn="just">
              <a:spcBef>
                <a:spcPts val="640"/>
              </a:spcBef>
            </a:pPr>
            <a:r>
              <a:rPr lang="en-US" sz="2000" kern="0" spc="-30" dirty="0">
                <a:solidFill>
                  <a:schemeClr val="bg1">
                    <a:lumMod val="95000"/>
                  </a:schemeClr>
                </a:solidFill>
                <a:latin typeface="Cambria" panose="02040503050406030204" pitchFamily="18" charset="0"/>
                <a:ea typeface="Cambria" panose="02040503050406030204" pitchFamily="18" charset="0"/>
                <a:hlinkClick r:id="rId4">
                  <a:extLst>
                    <a:ext uri="{A12FA001-AC4F-418D-AE19-62706E023703}">
                      <ahyp:hlinkClr xmlns:ahyp="http://schemas.microsoft.com/office/drawing/2018/hyperlinkcolor" val="tx"/>
                    </a:ext>
                  </a:extLst>
                </a:hlinkClick>
              </a:rPr>
              <a:t>avgerinos@hartsiotis.com</a:t>
            </a:r>
            <a:endParaRPr lang="el-GR" sz="2000" kern="0" spc="-30" dirty="0">
              <a:solidFill>
                <a:schemeClr val="bg1">
                  <a:lumMod val="95000"/>
                </a:schemeClr>
              </a:solidFill>
              <a:latin typeface="Cambria" panose="02040503050406030204" pitchFamily="18" charset="0"/>
              <a:ea typeface="Cambria" panose="02040503050406030204" pitchFamily="18" charset="0"/>
            </a:endParaRPr>
          </a:p>
          <a:p>
            <a:pPr marL="12700" algn="just">
              <a:spcBef>
                <a:spcPts val="640"/>
              </a:spcBef>
            </a:pPr>
            <a:r>
              <a:rPr lang="en-US" sz="2000" kern="0" spc="-30" dirty="0">
                <a:solidFill>
                  <a:schemeClr val="bg1">
                    <a:lumMod val="95000"/>
                  </a:schemeClr>
                </a:solidFill>
                <a:latin typeface="Cambria" panose="02040503050406030204" pitchFamily="18" charset="0"/>
                <a:ea typeface="Cambria" panose="02040503050406030204" pitchFamily="18" charset="0"/>
              </a:rPr>
              <a:t>www.hartsiotis.com</a:t>
            </a:r>
            <a:endParaRPr lang="el-GR" sz="2000" kern="0" spc="-30" dirty="0">
              <a:solidFill>
                <a:schemeClr val="bg1">
                  <a:lumMod val="95000"/>
                </a:schemeClr>
              </a:solidFill>
              <a:latin typeface="Cambria" panose="02040503050406030204" pitchFamily="18" charset="0"/>
              <a:ea typeface="Cambria" panose="02040503050406030204" pitchFamily="18" charset="0"/>
            </a:endParaRPr>
          </a:p>
        </p:txBody>
      </p:sp>
      <p:pic>
        <p:nvPicPr>
          <p:cNvPr id="4" name="Picture 3" descr="A picture containing diagram&#10;&#10;Description automatically generated">
            <a:extLst>
              <a:ext uri="{FF2B5EF4-FFF2-40B4-BE49-F238E27FC236}">
                <a16:creationId xmlns:a16="http://schemas.microsoft.com/office/drawing/2014/main" id="{32997449-7DA2-04A6-FB22-79114A8630C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6651" y="4321689"/>
            <a:ext cx="3599078" cy="1799539"/>
          </a:xfrm>
          <a:prstGeom prst="rect">
            <a:avLst/>
          </a:prstGeom>
        </p:spPr>
      </p:pic>
      <p:pic>
        <p:nvPicPr>
          <p:cNvPr id="2" name="Picture 1">
            <a:extLst>
              <a:ext uri="{FF2B5EF4-FFF2-40B4-BE49-F238E27FC236}">
                <a16:creationId xmlns:a16="http://schemas.microsoft.com/office/drawing/2014/main" id="{6006BF2A-0E8C-7785-63CF-3BC4ACA28566}"/>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52400" y="152400"/>
            <a:ext cx="12192000" cy="6858000"/>
          </a:xfrm>
          <a:prstGeom prst="rect">
            <a:avLst/>
          </a:prstGeom>
        </p:spPr>
      </p:pic>
      <p:pic>
        <p:nvPicPr>
          <p:cNvPr id="5" name="Picture 4" descr="Logo&#10;&#10;Description automatically generated">
            <a:extLst>
              <a:ext uri="{FF2B5EF4-FFF2-40B4-BE49-F238E27FC236}">
                <a16:creationId xmlns:a16="http://schemas.microsoft.com/office/drawing/2014/main" id="{63DEFBCC-A248-C664-4997-E3A18DCBE8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565" y="2191459"/>
            <a:ext cx="4005363" cy="2519891"/>
          </a:xfrm>
          <a:prstGeom prst="rect">
            <a:avLst/>
          </a:prstGeom>
        </p:spPr>
      </p:pic>
      <p:sp>
        <p:nvSpPr>
          <p:cNvPr id="6" name="Google Shape;88;p12">
            <a:extLst>
              <a:ext uri="{FF2B5EF4-FFF2-40B4-BE49-F238E27FC236}">
                <a16:creationId xmlns:a16="http://schemas.microsoft.com/office/drawing/2014/main" id="{3D923815-E129-5365-8809-4EBED7D970E1}"/>
              </a:ext>
            </a:extLst>
          </p:cNvPr>
          <p:cNvSpPr txBox="1">
            <a:spLocks/>
          </p:cNvSpPr>
          <p:nvPr/>
        </p:nvSpPr>
        <p:spPr>
          <a:xfrm>
            <a:off x="5363570" y="1664695"/>
            <a:ext cx="6346210" cy="3586021"/>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l-GR" sz="3200" dirty="0">
                <a:solidFill>
                  <a:schemeClr val="bg1"/>
                </a:solidFill>
                <a:latin typeface="Cinzel" panose="020B0604020202020204" charset="0"/>
                <a:ea typeface="Cambria" panose="02040503050406030204" pitchFamily="18" charset="0"/>
              </a:rPr>
              <a:t>Μέρος 35: Πρόταση Διακανονισμού</a:t>
            </a:r>
          </a:p>
          <a:p>
            <a:pPr algn="ctr">
              <a:spcBef>
                <a:spcPts val="0"/>
              </a:spcBef>
            </a:pPr>
            <a:br>
              <a:rPr lang="el-GR" sz="3200" dirty="0">
                <a:solidFill>
                  <a:schemeClr val="bg1"/>
                </a:solidFill>
                <a:latin typeface="Cinzel" panose="020B0604020202020204" charset="0"/>
                <a:ea typeface="Cambria" panose="02040503050406030204" pitchFamily="18" charset="0"/>
              </a:rPr>
            </a:br>
            <a:br>
              <a:rPr lang="el-GR" sz="3200" dirty="0">
                <a:solidFill>
                  <a:schemeClr val="bg1"/>
                </a:solidFill>
                <a:latin typeface="Cinzel" panose="020B0604020202020204" charset="0"/>
                <a:ea typeface="Cambria" panose="02040503050406030204" pitchFamily="18" charset="0"/>
              </a:rPr>
            </a:br>
            <a:br>
              <a:rPr lang="el-GR" sz="3200" dirty="0">
                <a:solidFill>
                  <a:schemeClr val="bg1"/>
                </a:solidFill>
                <a:latin typeface="Cinzel" panose="020B0604020202020204" charset="0"/>
                <a:ea typeface="Cambria" panose="02040503050406030204" pitchFamily="18" charset="0"/>
              </a:rPr>
            </a:br>
            <a:r>
              <a:rPr lang="el-GR" sz="3200" dirty="0">
                <a:solidFill>
                  <a:schemeClr val="bg1"/>
                </a:solidFill>
                <a:latin typeface="Cinzel" panose="020B0604020202020204" charset="0"/>
                <a:ea typeface="Cambria" panose="02040503050406030204" pitchFamily="18" charset="0"/>
              </a:rPr>
              <a:t>Νικόλας Κυριακίδης</a:t>
            </a:r>
          </a:p>
        </p:txBody>
      </p:sp>
    </p:spTree>
    <p:extLst>
      <p:ext uri="{BB962C8B-B14F-4D97-AF65-F5344CB8AC3E}">
        <p14:creationId xmlns:p14="http://schemas.microsoft.com/office/powerpoint/2010/main" val="3286167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CA554CF2-8CED-8FF1-2764-ADF6D1A971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651" y="175867"/>
            <a:ext cx="1712208" cy="1077201"/>
          </a:xfrm>
          <a:prstGeom prst="rect">
            <a:avLst/>
          </a:prstGeom>
        </p:spPr>
      </p:pic>
      <p:pic>
        <p:nvPicPr>
          <p:cNvPr id="8" name="Picture 7" descr="A picture containing building, outdoor&#10;&#10;Description automatically generated">
            <a:extLst>
              <a:ext uri="{FF2B5EF4-FFF2-40B4-BE49-F238E27FC236}">
                <a16:creationId xmlns:a16="http://schemas.microsoft.com/office/drawing/2014/main" id="{E207D06E-51BE-77BE-5B37-152A5825BBEB}"/>
              </a:ext>
            </a:extLst>
          </p:cNvPr>
          <p:cNvPicPr>
            <a:picLocks noChangeAspect="1"/>
          </p:cNvPicPr>
          <p:nvPr/>
        </p:nvPicPr>
        <p:blipFill rotWithShape="1">
          <a:blip r:embed="rId3">
            <a:extLst>
              <a:ext uri="{28A0092B-C50C-407E-A947-70E740481C1C}">
                <a14:useLocalDpi xmlns:a14="http://schemas.microsoft.com/office/drawing/2010/main" val="0"/>
              </a:ext>
            </a:extLst>
          </a:blip>
          <a:srcRect l="686" t="3981" r="591" b="43454"/>
          <a:stretch/>
        </p:blipFill>
        <p:spPr>
          <a:xfrm>
            <a:off x="4162569" y="1"/>
            <a:ext cx="8029433" cy="6413016"/>
          </a:xfrm>
          <a:prstGeom prst="rect">
            <a:avLst/>
          </a:prstGeom>
        </p:spPr>
      </p:pic>
      <p:sp>
        <p:nvSpPr>
          <p:cNvPr id="9" name="Rectangle 8">
            <a:extLst>
              <a:ext uri="{FF2B5EF4-FFF2-40B4-BE49-F238E27FC236}">
                <a16:creationId xmlns:a16="http://schemas.microsoft.com/office/drawing/2014/main" id="{C2F18C14-1995-D4F4-1BAB-E4764B76A49C}"/>
              </a:ext>
            </a:extLst>
          </p:cNvPr>
          <p:cNvSpPr/>
          <p:nvPr/>
        </p:nvSpPr>
        <p:spPr>
          <a:xfrm>
            <a:off x="4162569" y="0"/>
            <a:ext cx="8029431" cy="6413016"/>
          </a:xfrm>
          <a:prstGeom prst="rect">
            <a:avLst/>
          </a:prstGeom>
          <a:solidFill>
            <a:schemeClr val="accent1">
              <a:lumMod val="50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Google Shape;130;p18">
            <a:extLst>
              <a:ext uri="{FF2B5EF4-FFF2-40B4-BE49-F238E27FC236}">
                <a16:creationId xmlns:a16="http://schemas.microsoft.com/office/drawing/2014/main" id="{14D4F396-45D0-CDDC-F5C3-6DB06A164383}"/>
              </a:ext>
            </a:extLst>
          </p:cNvPr>
          <p:cNvSpPr txBox="1">
            <a:spLocks/>
          </p:cNvSpPr>
          <p:nvPr/>
        </p:nvSpPr>
        <p:spPr>
          <a:xfrm>
            <a:off x="-1029422" y="2623621"/>
            <a:ext cx="6240463" cy="1158875"/>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l-GR" sz="6000" dirty="0">
                <a:solidFill>
                  <a:srgbClr val="1B75BB"/>
                </a:solidFill>
                <a:latin typeface="Cinzel" panose="020B0604020202020204" charset="0"/>
              </a:rPr>
              <a:t>Εισαγωγή</a:t>
            </a:r>
            <a:endParaRPr lang="el-GR" sz="6600" dirty="0">
              <a:solidFill>
                <a:srgbClr val="1B75BB"/>
              </a:solidFill>
              <a:latin typeface="Cinzel" panose="020B0604020202020204" charset="0"/>
            </a:endParaRPr>
          </a:p>
        </p:txBody>
      </p:sp>
      <p:sp>
        <p:nvSpPr>
          <p:cNvPr id="24" name="Google Shape;94;p13">
            <a:extLst>
              <a:ext uri="{FF2B5EF4-FFF2-40B4-BE49-F238E27FC236}">
                <a16:creationId xmlns:a16="http://schemas.microsoft.com/office/drawing/2014/main" id="{AB3B64AA-F8C4-8263-540F-1DC9AB687A0F}"/>
              </a:ext>
            </a:extLst>
          </p:cNvPr>
          <p:cNvSpPr txBox="1">
            <a:spLocks/>
          </p:cNvSpPr>
          <p:nvPr/>
        </p:nvSpPr>
        <p:spPr>
          <a:xfrm>
            <a:off x="4814028" y="674481"/>
            <a:ext cx="6854905" cy="5509038"/>
          </a:xfrm>
          <a:prstGeom prst="rect">
            <a:avLst/>
          </a:prstGeom>
        </p:spPr>
        <p:txBody>
          <a:bodyPr spcFirstLastPara="1"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spcBef>
                <a:spcPct val="20000"/>
              </a:spcBef>
              <a:spcAft>
                <a:spcPts val="600"/>
              </a:spcAft>
              <a:buClr>
                <a:schemeClr val="accent1">
                  <a:lumMod val="75000"/>
                </a:schemeClr>
              </a:buClr>
              <a:buSzPct val="145000"/>
              <a:buFont typeface="Arial"/>
              <a:buChar char="•"/>
            </a:pPr>
            <a:endParaRPr lang="en-US" sz="1400" dirty="0">
              <a:solidFill>
                <a:schemeClr val="bg1"/>
              </a:solidFill>
              <a:latin typeface="Cambria" panose="02040503050406030204" pitchFamily="18" charset="0"/>
              <a:ea typeface="Cambria" panose="02040503050406030204" pitchFamily="18" charset="0"/>
            </a:endParaRPr>
          </a:p>
        </p:txBody>
      </p:sp>
      <p:sp>
        <p:nvSpPr>
          <p:cNvPr id="2" name="object 3">
            <a:extLst>
              <a:ext uri="{FF2B5EF4-FFF2-40B4-BE49-F238E27FC236}">
                <a16:creationId xmlns:a16="http://schemas.microsoft.com/office/drawing/2014/main" id="{74114406-C85F-6720-7349-3F288A83075D}"/>
              </a:ext>
            </a:extLst>
          </p:cNvPr>
          <p:cNvSpPr txBox="1"/>
          <p:nvPr/>
        </p:nvSpPr>
        <p:spPr>
          <a:xfrm>
            <a:off x="4524446" y="353718"/>
            <a:ext cx="7305675" cy="5829801"/>
          </a:xfrm>
          <a:prstGeom prst="rect">
            <a:avLst/>
          </a:prstGeom>
        </p:spPr>
        <p:txBody>
          <a:bodyPr vert="horz" wrap="square" lIns="0" tIns="12700" rIns="0" bIns="0" rtlCol="0">
            <a:spAutoFit/>
          </a:bodyPr>
          <a:lstStyle/>
          <a:p>
            <a:pPr marL="297815" indent="-285750" algn="just">
              <a:spcBef>
                <a:spcPts val="100"/>
              </a:spcBef>
              <a:buClr>
                <a:srgbClr val="1B75BB"/>
              </a:buClr>
              <a:buSzPct val="93333"/>
              <a:buFont typeface="Wingdings" panose="05000000000000000000" pitchFamily="2" charset="2"/>
              <a:buChar char="§"/>
              <a:tabLst>
                <a:tab pos="152400" algn="l"/>
              </a:tabLst>
            </a:pPr>
            <a:r>
              <a:rPr lang="el-GR" sz="1600" spc="-35" dirty="0">
                <a:solidFill>
                  <a:schemeClr val="bg1">
                    <a:lumMod val="95000"/>
                  </a:schemeClr>
                </a:solidFill>
                <a:latin typeface="Cambria" panose="02040503050406030204" pitchFamily="18" charset="0"/>
                <a:ea typeface="Cambria" panose="02040503050406030204" pitchFamily="18" charset="0"/>
              </a:rPr>
              <a:t>Το Μέρος 35 των νέων Κανονισμών, προβλέπει τη διαδικασία υποβολής προτάσεων διακανονισμού μεταξύ των διαδίκων και τις συνέπειες αυτών.</a:t>
            </a:r>
          </a:p>
          <a:p>
            <a:pPr marL="297815" indent="-285750" algn="just">
              <a:spcBef>
                <a:spcPts val="100"/>
              </a:spcBef>
              <a:buClr>
                <a:srgbClr val="1B75BB"/>
              </a:buClr>
              <a:buSzPct val="93333"/>
              <a:buFont typeface="Wingdings" panose="05000000000000000000" pitchFamily="2" charset="2"/>
              <a:buChar char="§"/>
              <a:tabLst>
                <a:tab pos="152400" algn="l"/>
              </a:tabLst>
            </a:pPr>
            <a:endParaRPr lang="el-GR" sz="1600" spc="-35" dirty="0">
              <a:solidFill>
                <a:schemeClr val="bg1">
                  <a:lumMod val="95000"/>
                </a:schemeClr>
              </a:solidFill>
              <a:latin typeface="Cambria" panose="02040503050406030204" pitchFamily="18" charset="0"/>
              <a:ea typeface="Cambria" panose="02040503050406030204" pitchFamily="18" charset="0"/>
            </a:endParaRPr>
          </a:p>
          <a:p>
            <a:pPr marL="297815" indent="-285750" algn="just">
              <a:spcBef>
                <a:spcPts val="100"/>
              </a:spcBef>
              <a:buClr>
                <a:srgbClr val="1B75BB"/>
              </a:buClr>
              <a:buSzPct val="93333"/>
              <a:buFont typeface="Wingdings" panose="05000000000000000000" pitchFamily="2" charset="2"/>
              <a:buChar char="§"/>
              <a:tabLst>
                <a:tab pos="152400" algn="l"/>
              </a:tabLst>
            </a:pPr>
            <a:r>
              <a:rPr lang="el-GR" sz="1600" spc="-35" dirty="0">
                <a:solidFill>
                  <a:schemeClr val="bg1">
                    <a:lumMod val="95000"/>
                  </a:schemeClr>
                </a:solidFill>
                <a:latin typeface="Cambria" panose="02040503050406030204" pitchFamily="18" charset="0"/>
                <a:ea typeface="Cambria" panose="02040503050406030204" pitchFamily="18" charset="0"/>
              </a:rPr>
              <a:t>Αποτελεί εξέλιξη του συστήματος της διαδικασίας Πληρωμής στο Δικαστήριο (Διαταγή 22).</a:t>
            </a:r>
          </a:p>
          <a:p>
            <a:pPr marL="297815" indent="-285750" algn="just">
              <a:spcBef>
                <a:spcPts val="100"/>
              </a:spcBef>
              <a:buClr>
                <a:srgbClr val="1B75BB"/>
              </a:buClr>
              <a:buSzPct val="93333"/>
              <a:buFont typeface="Wingdings" panose="05000000000000000000" pitchFamily="2" charset="2"/>
              <a:buChar char="§"/>
              <a:tabLst>
                <a:tab pos="152400" algn="l"/>
              </a:tabLst>
            </a:pPr>
            <a:endParaRPr lang="el-GR" sz="1600" spc="-35" dirty="0">
              <a:solidFill>
                <a:schemeClr val="bg1">
                  <a:lumMod val="95000"/>
                </a:schemeClr>
              </a:solidFill>
              <a:latin typeface="Cambria" panose="02040503050406030204" pitchFamily="18" charset="0"/>
              <a:ea typeface="Cambria" panose="02040503050406030204" pitchFamily="18" charset="0"/>
            </a:endParaRPr>
          </a:p>
          <a:p>
            <a:pPr marL="297815" indent="-285750" algn="just">
              <a:spcBef>
                <a:spcPts val="100"/>
              </a:spcBef>
              <a:buClr>
                <a:srgbClr val="1B75BB"/>
              </a:buClr>
              <a:buSzPct val="93333"/>
              <a:buFont typeface="Wingdings" panose="05000000000000000000" pitchFamily="2" charset="2"/>
              <a:buChar char="§"/>
              <a:tabLst>
                <a:tab pos="152400" algn="l"/>
              </a:tabLst>
            </a:pPr>
            <a:r>
              <a:rPr lang="el-GR" sz="1600" spc="-35" dirty="0">
                <a:solidFill>
                  <a:schemeClr val="bg1">
                    <a:lumMod val="95000"/>
                  </a:schemeClr>
                </a:solidFill>
                <a:latin typeface="Cambria" panose="02040503050406030204" pitchFamily="18" charset="0"/>
                <a:ea typeface="Cambria" panose="02040503050406030204" pitchFamily="18" charset="0"/>
              </a:rPr>
              <a:t>Οι αντίστοιχες πρόνοιες των προτάσεων διακανονισμού των Θεσμών Πολιτικής Δικονομίας στην Αγγλία (CPR), μετά  την ριζική μεταρρύθμιση που επήλθε το 1998, εντοπίζονται στο Μέρος 36. Όπως αναφέρεται στο σύγγραμμα </a:t>
            </a:r>
            <a:r>
              <a:rPr lang="el-GR" sz="1600" spc="-35" dirty="0" err="1">
                <a:solidFill>
                  <a:schemeClr val="bg1">
                    <a:lumMod val="95000"/>
                  </a:schemeClr>
                </a:solidFill>
                <a:latin typeface="Cambria" panose="02040503050406030204" pitchFamily="18" charset="0"/>
                <a:ea typeface="Cambria" panose="02040503050406030204" pitchFamily="18" charset="0"/>
              </a:rPr>
              <a:t>Zuck</a:t>
            </a:r>
            <a:r>
              <a:rPr lang="en-US" sz="1600" spc="-35" dirty="0">
                <a:solidFill>
                  <a:schemeClr val="bg1">
                    <a:lumMod val="95000"/>
                  </a:schemeClr>
                </a:solidFill>
                <a:latin typeface="Cambria" panose="02040503050406030204" pitchFamily="18" charset="0"/>
                <a:ea typeface="Cambria" panose="02040503050406030204" pitchFamily="18" charset="0"/>
              </a:rPr>
              <a:t>e</a:t>
            </a:r>
            <a:r>
              <a:rPr lang="el-GR" sz="1600" spc="-35" dirty="0" err="1">
                <a:solidFill>
                  <a:schemeClr val="bg1">
                    <a:lumMod val="95000"/>
                  </a:schemeClr>
                </a:solidFill>
                <a:latin typeface="Cambria" panose="02040503050406030204" pitchFamily="18" charset="0"/>
                <a:ea typeface="Cambria" panose="02040503050406030204" pitchFamily="18" charset="0"/>
              </a:rPr>
              <a:t>rman</a:t>
            </a:r>
            <a:r>
              <a:rPr lang="el-GR" sz="1600" spc="-35" dirty="0">
                <a:solidFill>
                  <a:schemeClr val="bg1">
                    <a:lumMod val="95000"/>
                  </a:schemeClr>
                </a:solidFill>
                <a:latin typeface="Cambria" panose="02040503050406030204" pitchFamily="18" charset="0"/>
                <a:ea typeface="Cambria" panose="02040503050406030204" pitchFamily="18" charset="0"/>
              </a:rPr>
              <a:t> on Civil </a:t>
            </a:r>
            <a:r>
              <a:rPr lang="el-GR" sz="1600" spc="-35" dirty="0" err="1">
                <a:solidFill>
                  <a:schemeClr val="bg1">
                    <a:lumMod val="95000"/>
                  </a:schemeClr>
                </a:solidFill>
                <a:latin typeface="Cambria" panose="02040503050406030204" pitchFamily="18" charset="0"/>
                <a:ea typeface="Cambria" panose="02040503050406030204" pitchFamily="18" charset="0"/>
              </a:rPr>
              <a:t>Proceedings</a:t>
            </a:r>
            <a:r>
              <a:rPr lang="el-GR" sz="1600" spc="-35" dirty="0">
                <a:solidFill>
                  <a:schemeClr val="bg1">
                    <a:lumMod val="95000"/>
                  </a:schemeClr>
                </a:solidFill>
                <a:latin typeface="Cambria" panose="02040503050406030204" pitchFamily="18" charset="0"/>
                <a:ea typeface="Cambria" panose="02040503050406030204" pitchFamily="18" charset="0"/>
              </a:rPr>
              <a:t> 2013 (3η έκδοση) και συγκεκριμένα στη σελ. 1273:</a:t>
            </a:r>
          </a:p>
          <a:p>
            <a:pPr marL="297815" indent="-285750" algn="just">
              <a:spcBef>
                <a:spcPts val="100"/>
              </a:spcBef>
              <a:buClr>
                <a:srgbClr val="1B75BB"/>
              </a:buClr>
              <a:buSzPct val="93333"/>
              <a:buFont typeface="Wingdings" panose="05000000000000000000" pitchFamily="2" charset="2"/>
              <a:buChar char="§"/>
              <a:tabLst>
                <a:tab pos="152400" algn="l"/>
              </a:tabLst>
            </a:pPr>
            <a:endParaRPr lang="el-GR" sz="1600" spc="-35" dirty="0">
              <a:solidFill>
                <a:schemeClr val="bg1">
                  <a:lumMod val="95000"/>
                </a:schemeClr>
              </a:solidFill>
              <a:latin typeface="Cambria" panose="02040503050406030204" pitchFamily="18" charset="0"/>
              <a:ea typeface="Cambria" panose="02040503050406030204" pitchFamily="18" charset="0"/>
            </a:endParaRPr>
          </a:p>
          <a:p>
            <a:pPr marL="12065" algn="just">
              <a:spcBef>
                <a:spcPts val="100"/>
              </a:spcBef>
              <a:buClr>
                <a:srgbClr val="1B75BB"/>
              </a:buClr>
              <a:buSzPct val="93333"/>
              <a:tabLst>
                <a:tab pos="152400" algn="l"/>
              </a:tabLst>
            </a:pPr>
            <a:r>
              <a:rPr lang="el-GR" sz="1600" spc="-35" dirty="0">
                <a:solidFill>
                  <a:schemeClr val="bg1">
                    <a:lumMod val="95000"/>
                  </a:schemeClr>
                </a:solidFill>
                <a:latin typeface="Cambria" panose="02040503050406030204" pitchFamily="18" charset="0"/>
                <a:ea typeface="Cambria" panose="02040503050406030204" pitchFamily="18" charset="0"/>
              </a:rPr>
              <a:t>Το σύστημα αυτό αποτέλεσε μέρος της προσπάθειας του Λόρδου </a:t>
            </a:r>
            <a:r>
              <a:rPr lang="el-GR" sz="1600" spc="-35" dirty="0" err="1">
                <a:solidFill>
                  <a:schemeClr val="bg1">
                    <a:lumMod val="95000"/>
                  </a:schemeClr>
                </a:solidFill>
                <a:latin typeface="Cambria" panose="02040503050406030204" pitchFamily="18" charset="0"/>
                <a:ea typeface="Cambria" panose="02040503050406030204" pitchFamily="18" charset="0"/>
              </a:rPr>
              <a:t>Woolf</a:t>
            </a:r>
            <a:r>
              <a:rPr lang="el-GR" sz="1600" spc="-35" dirty="0">
                <a:solidFill>
                  <a:schemeClr val="bg1">
                    <a:lumMod val="95000"/>
                  </a:schemeClr>
                </a:solidFill>
                <a:latin typeface="Cambria" panose="02040503050406030204" pitchFamily="18" charset="0"/>
                <a:ea typeface="Cambria" panose="02040503050406030204" pitchFamily="18" charset="0"/>
              </a:rPr>
              <a:t> να αναπτύξει μηχανισμούς οι οποίοι θα  ενθαρρύνουν την δίκαιη και ταχεία διευθέτηση των υποθέσεων.</a:t>
            </a:r>
          </a:p>
          <a:p>
            <a:pPr marL="297815" indent="-285750" algn="just">
              <a:spcBef>
                <a:spcPts val="100"/>
              </a:spcBef>
              <a:buClr>
                <a:srgbClr val="1B75BB"/>
              </a:buClr>
              <a:buSzPct val="93333"/>
              <a:buFont typeface="Wingdings" panose="05000000000000000000" pitchFamily="2" charset="2"/>
              <a:buChar char="§"/>
              <a:tabLst>
                <a:tab pos="152400" algn="l"/>
              </a:tabLst>
            </a:pPr>
            <a:endParaRPr lang="el-GR" sz="1600" spc="-35" dirty="0">
              <a:solidFill>
                <a:schemeClr val="bg1">
                  <a:lumMod val="95000"/>
                </a:schemeClr>
              </a:solidFill>
              <a:latin typeface="Cambria" panose="02040503050406030204" pitchFamily="18" charset="0"/>
              <a:ea typeface="Cambria" panose="02040503050406030204" pitchFamily="18" charset="0"/>
            </a:endParaRPr>
          </a:p>
          <a:p>
            <a:pPr marL="297815" indent="-285750" algn="just">
              <a:spcBef>
                <a:spcPts val="100"/>
              </a:spcBef>
              <a:buClr>
                <a:srgbClr val="1B75BB"/>
              </a:buClr>
              <a:buSzPct val="93333"/>
              <a:buFont typeface="Wingdings" panose="05000000000000000000" pitchFamily="2" charset="2"/>
              <a:buChar char="§"/>
              <a:tabLst>
                <a:tab pos="152400" algn="l"/>
              </a:tabLst>
            </a:pPr>
            <a:r>
              <a:rPr lang="el-GR" sz="1600" spc="-35" dirty="0">
                <a:solidFill>
                  <a:schemeClr val="bg1">
                    <a:lumMod val="95000"/>
                  </a:schemeClr>
                </a:solidFill>
                <a:latin typeface="Cambria" panose="02040503050406030204" pitchFamily="18" charset="0"/>
                <a:ea typeface="Cambria" panose="02040503050406030204" pitchFamily="18" charset="0"/>
              </a:rPr>
              <a:t>Στόχοι των εν λόγω προνοιών είναι:</a:t>
            </a:r>
          </a:p>
          <a:p>
            <a:pPr marL="297815" indent="-285750" algn="just">
              <a:spcBef>
                <a:spcPts val="100"/>
              </a:spcBef>
              <a:buClr>
                <a:srgbClr val="1B75BB"/>
              </a:buClr>
              <a:buSzPct val="93333"/>
              <a:buFont typeface="Wingdings" panose="05000000000000000000" pitchFamily="2" charset="2"/>
              <a:buChar char="§"/>
              <a:tabLst>
                <a:tab pos="152400" algn="l"/>
              </a:tabLst>
            </a:pPr>
            <a:endParaRPr lang="el-GR" sz="1600" spc="-35" dirty="0">
              <a:solidFill>
                <a:schemeClr val="bg1">
                  <a:lumMod val="95000"/>
                </a:schemeClr>
              </a:solidFill>
              <a:latin typeface="Cambria" panose="02040503050406030204" pitchFamily="18" charset="0"/>
              <a:ea typeface="Cambria" panose="02040503050406030204" pitchFamily="18" charset="0"/>
            </a:endParaRPr>
          </a:p>
          <a:p>
            <a:pPr marL="297815" indent="-285750" algn="just">
              <a:spcBef>
                <a:spcPts val="100"/>
              </a:spcBef>
              <a:buClr>
                <a:srgbClr val="1B75BB"/>
              </a:buClr>
              <a:buSzPct val="93333"/>
              <a:buFont typeface="Wingdings" panose="05000000000000000000" pitchFamily="2" charset="2"/>
              <a:buChar char="§"/>
              <a:tabLst>
                <a:tab pos="152400" algn="l"/>
              </a:tabLst>
            </a:pPr>
            <a:r>
              <a:rPr lang="el-GR" sz="1600" spc="-35" dirty="0">
                <a:solidFill>
                  <a:schemeClr val="bg1">
                    <a:lumMod val="95000"/>
                  </a:schemeClr>
                </a:solidFill>
                <a:latin typeface="Cambria" panose="02040503050406030204" pitchFamily="18" charset="0"/>
                <a:ea typeface="Cambria" panose="02040503050406030204" pitchFamily="18" charset="0"/>
              </a:rPr>
              <a:t>(α) η παροχή εργαλείων στους διαδίκους, και ειδικότερα στους </a:t>
            </a:r>
            <a:r>
              <a:rPr lang="el-GR" sz="1600" spc="-35" dirty="0" err="1">
                <a:solidFill>
                  <a:schemeClr val="bg1">
                    <a:lumMod val="95000"/>
                  </a:schemeClr>
                </a:solidFill>
                <a:latin typeface="Cambria" panose="02040503050406030204" pitchFamily="18" charset="0"/>
                <a:ea typeface="Cambria" panose="02040503050406030204" pitchFamily="18" charset="0"/>
              </a:rPr>
              <a:t>Eναγόμενους</a:t>
            </a:r>
            <a:r>
              <a:rPr lang="el-GR" sz="1600" spc="-35" dirty="0">
                <a:solidFill>
                  <a:schemeClr val="bg1">
                    <a:lumMod val="95000"/>
                  </a:schemeClr>
                </a:solidFill>
                <a:latin typeface="Cambria" panose="02040503050406030204" pitchFamily="18" charset="0"/>
                <a:ea typeface="Cambria" panose="02040503050406030204" pitchFamily="18" charset="0"/>
              </a:rPr>
              <a:t>, ώστε να έχουν τη δυνατότητα να περιορίσουν τον κίνδυνο καταβολής δικηγορικών εξόδων του αντίδικου, ιδιαίτερα αυτών που δημιουργούνται κατά τρόπο καταχρηστικό, και </a:t>
            </a:r>
          </a:p>
          <a:p>
            <a:pPr marL="297815" indent="-285750" algn="just">
              <a:spcBef>
                <a:spcPts val="100"/>
              </a:spcBef>
              <a:buClr>
                <a:srgbClr val="1B75BB"/>
              </a:buClr>
              <a:buSzPct val="93333"/>
              <a:buFont typeface="Wingdings" panose="05000000000000000000" pitchFamily="2" charset="2"/>
              <a:buChar char="§"/>
              <a:tabLst>
                <a:tab pos="152400" algn="l"/>
              </a:tabLst>
            </a:pPr>
            <a:endParaRPr lang="el-GR" sz="1600" spc="-35" dirty="0">
              <a:solidFill>
                <a:schemeClr val="bg1">
                  <a:lumMod val="95000"/>
                </a:schemeClr>
              </a:solidFill>
              <a:latin typeface="Cambria" panose="02040503050406030204" pitchFamily="18" charset="0"/>
              <a:ea typeface="Cambria" panose="02040503050406030204" pitchFamily="18" charset="0"/>
            </a:endParaRPr>
          </a:p>
          <a:p>
            <a:pPr marL="297815" indent="-285750" algn="just">
              <a:spcBef>
                <a:spcPts val="100"/>
              </a:spcBef>
              <a:buClr>
                <a:srgbClr val="1B75BB"/>
              </a:buClr>
              <a:buSzPct val="93333"/>
              <a:buFont typeface="Wingdings" panose="05000000000000000000" pitchFamily="2" charset="2"/>
              <a:buChar char="§"/>
              <a:tabLst>
                <a:tab pos="152400" algn="l"/>
              </a:tabLst>
            </a:pPr>
            <a:r>
              <a:rPr lang="el-GR" sz="1600" spc="-35" dirty="0">
                <a:solidFill>
                  <a:schemeClr val="bg1">
                    <a:lumMod val="95000"/>
                  </a:schemeClr>
                </a:solidFill>
                <a:latin typeface="Cambria" panose="02040503050406030204" pitchFamily="18" charset="0"/>
                <a:ea typeface="Cambria" panose="02040503050406030204" pitchFamily="18" charset="0"/>
              </a:rPr>
              <a:t>(β) η παροχή ενός αποτελεσματικού μηχανισμού  διευθέτησης των διαφορών.</a:t>
            </a:r>
          </a:p>
        </p:txBody>
      </p:sp>
    </p:spTree>
    <p:extLst>
      <p:ext uri="{BB962C8B-B14F-4D97-AF65-F5344CB8AC3E}">
        <p14:creationId xmlns:p14="http://schemas.microsoft.com/office/powerpoint/2010/main" val="8468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CA554CF2-8CED-8FF1-2764-ADF6D1A971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651" y="175867"/>
            <a:ext cx="1712208" cy="1077201"/>
          </a:xfrm>
          <a:prstGeom prst="rect">
            <a:avLst/>
          </a:prstGeom>
        </p:spPr>
      </p:pic>
      <p:pic>
        <p:nvPicPr>
          <p:cNvPr id="8" name="Picture 7" descr="A picture containing building, outdoor&#10;&#10;Description automatically generated">
            <a:extLst>
              <a:ext uri="{FF2B5EF4-FFF2-40B4-BE49-F238E27FC236}">
                <a16:creationId xmlns:a16="http://schemas.microsoft.com/office/drawing/2014/main" id="{E207D06E-51BE-77BE-5B37-152A5825BBEB}"/>
              </a:ext>
            </a:extLst>
          </p:cNvPr>
          <p:cNvPicPr>
            <a:picLocks noChangeAspect="1"/>
          </p:cNvPicPr>
          <p:nvPr/>
        </p:nvPicPr>
        <p:blipFill rotWithShape="1">
          <a:blip r:embed="rId3">
            <a:extLst>
              <a:ext uri="{28A0092B-C50C-407E-A947-70E740481C1C}">
                <a14:useLocalDpi xmlns:a14="http://schemas.microsoft.com/office/drawing/2010/main" val="0"/>
              </a:ext>
            </a:extLst>
          </a:blip>
          <a:srcRect l="686" t="3981" r="591" b="43454"/>
          <a:stretch/>
        </p:blipFill>
        <p:spPr>
          <a:xfrm>
            <a:off x="4162569" y="1"/>
            <a:ext cx="8029433" cy="6413016"/>
          </a:xfrm>
          <a:prstGeom prst="rect">
            <a:avLst/>
          </a:prstGeom>
        </p:spPr>
      </p:pic>
      <p:sp>
        <p:nvSpPr>
          <p:cNvPr id="9" name="Rectangle 8">
            <a:extLst>
              <a:ext uri="{FF2B5EF4-FFF2-40B4-BE49-F238E27FC236}">
                <a16:creationId xmlns:a16="http://schemas.microsoft.com/office/drawing/2014/main" id="{C2F18C14-1995-D4F4-1BAB-E4764B76A49C}"/>
              </a:ext>
            </a:extLst>
          </p:cNvPr>
          <p:cNvSpPr/>
          <p:nvPr/>
        </p:nvSpPr>
        <p:spPr>
          <a:xfrm>
            <a:off x="4162569" y="0"/>
            <a:ext cx="8029431" cy="6413016"/>
          </a:xfrm>
          <a:prstGeom prst="rect">
            <a:avLst/>
          </a:prstGeom>
          <a:solidFill>
            <a:schemeClr val="accent1">
              <a:lumMod val="50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Google Shape;130;p18">
            <a:extLst>
              <a:ext uri="{FF2B5EF4-FFF2-40B4-BE49-F238E27FC236}">
                <a16:creationId xmlns:a16="http://schemas.microsoft.com/office/drawing/2014/main" id="{14D4F396-45D0-CDDC-F5C3-6DB06A164383}"/>
              </a:ext>
            </a:extLst>
          </p:cNvPr>
          <p:cNvSpPr txBox="1">
            <a:spLocks/>
          </p:cNvSpPr>
          <p:nvPr/>
        </p:nvSpPr>
        <p:spPr>
          <a:xfrm>
            <a:off x="51414" y="3206508"/>
            <a:ext cx="4059742" cy="1158875"/>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l-GR" sz="2800" dirty="0">
                <a:solidFill>
                  <a:srgbClr val="1B75BB"/>
                </a:solidFill>
                <a:latin typeface="Cinzel" panose="020B0604020202020204" charset="0"/>
              </a:rPr>
              <a:t>Η Πληρωμή στο Δικαστήριο με βάση τους υφιστάμενους  Θεσμούς Πολιτικής Δικονομίας (Διαταγή 22)</a:t>
            </a:r>
            <a:endParaRPr lang="el-GR" sz="3200" dirty="0">
              <a:solidFill>
                <a:srgbClr val="1B75BB"/>
              </a:solidFill>
              <a:latin typeface="Cinzel" panose="020B0604020202020204" charset="0"/>
            </a:endParaRPr>
          </a:p>
        </p:txBody>
      </p:sp>
      <p:sp>
        <p:nvSpPr>
          <p:cNvPr id="24" name="Google Shape;94;p13">
            <a:extLst>
              <a:ext uri="{FF2B5EF4-FFF2-40B4-BE49-F238E27FC236}">
                <a16:creationId xmlns:a16="http://schemas.microsoft.com/office/drawing/2014/main" id="{AB3B64AA-F8C4-8263-540F-1DC9AB687A0F}"/>
              </a:ext>
            </a:extLst>
          </p:cNvPr>
          <p:cNvSpPr txBox="1">
            <a:spLocks/>
          </p:cNvSpPr>
          <p:nvPr/>
        </p:nvSpPr>
        <p:spPr>
          <a:xfrm>
            <a:off x="4814028" y="674481"/>
            <a:ext cx="6854905" cy="5509038"/>
          </a:xfrm>
          <a:prstGeom prst="rect">
            <a:avLst/>
          </a:prstGeom>
        </p:spPr>
        <p:txBody>
          <a:bodyPr spcFirstLastPara="1"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spcBef>
                <a:spcPct val="20000"/>
              </a:spcBef>
              <a:spcAft>
                <a:spcPts val="600"/>
              </a:spcAft>
              <a:buClr>
                <a:schemeClr val="accent1">
                  <a:lumMod val="75000"/>
                </a:schemeClr>
              </a:buClr>
              <a:buSzPct val="145000"/>
              <a:buFont typeface="Arial"/>
              <a:buChar char="•"/>
            </a:pPr>
            <a:endParaRPr lang="en-US" sz="1400" dirty="0">
              <a:solidFill>
                <a:schemeClr val="bg1"/>
              </a:solidFill>
              <a:latin typeface="Cambria" panose="02040503050406030204" pitchFamily="18" charset="0"/>
              <a:ea typeface="Cambria" panose="02040503050406030204" pitchFamily="18" charset="0"/>
            </a:endParaRPr>
          </a:p>
        </p:txBody>
      </p:sp>
      <p:sp>
        <p:nvSpPr>
          <p:cNvPr id="2" name="object 3">
            <a:extLst>
              <a:ext uri="{FF2B5EF4-FFF2-40B4-BE49-F238E27FC236}">
                <a16:creationId xmlns:a16="http://schemas.microsoft.com/office/drawing/2014/main" id="{74114406-C85F-6720-7349-3F288A83075D}"/>
              </a:ext>
            </a:extLst>
          </p:cNvPr>
          <p:cNvSpPr txBox="1"/>
          <p:nvPr/>
        </p:nvSpPr>
        <p:spPr>
          <a:xfrm>
            <a:off x="4524446" y="282915"/>
            <a:ext cx="7305675" cy="6011902"/>
          </a:xfrm>
          <a:prstGeom prst="rect">
            <a:avLst/>
          </a:prstGeom>
        </p:spPr>
        <p:txBody>
          <a:bodyPr vert="horz" wrap="square" lIns="0" tIns="12700" rIns="0" bIns="0" rtlCol="0">
            <a:spAutoFit/>
          </a:bodyPr>
          <a:lstStyle/>
          <a:p>
            <a:pPr marL="297815" indent="-285750" algn="just">
              <a:spcBef>
                <a:spcPts val="100"/>
              </a:spcBef>
              <a:buClr>
                <a:srgbClr val="1B75BB"/>
              </a:buClr>
              <a:buSzPct val="93333"/>
              <a:buFont typeface="Wingdings" panose="05000000000000000000" pitchFamily="2" charset="2"/>
              <a:buChar char="§"/>
              <a:tabLst>
                <a:tab pos="152400" algn="l"/>
              </a:tabLst>
            </a:pPr>
            <a:r>
              <a:rPr lang="el-GR" sz="1600" spc="-35" dirty="0">
                <a:solidFill>
                  <a:schemeClr val="bg1">
                    <a:lumMod val="95000"/>
                  </a:schemeClr>
                </a:solidFill>
                <a:latin typeface="Cambria" panose="02040503050406030204" pitchFamily="18" charset="0"/>
                <a:ea typeface="Cambria" panose="02040503050406030204" pitchFamily="18" charset="0"/>
              </a:rPr>
              <a:t>Σύμφωνα με τη Διαταγή 22 η διαδικασία που πρέπει να ακολουθήσει ο Εναγόμενος είναι η εξής:</a:t>
            </a:r>
          </a:p>
          <a:p>
            <a:pPr marL="297815" indent="-285750" algn="just">
              <a:spcBef>
                <a:spcPts val="100"/>
              </a:spcBef>
              <a:buClr>
                <a:srgbClr val="1B75BB"/>
              </a:buClr>
              <a:buSzPct val="93333"/>
              <a:buFont typeface="Wingdings" panose="05000000000000000000" pitchFamily="2" charset="2"/>
              <a:buChar char="§"/>
              <a:tabLst>
                <a:tab pos="152400" algn="l"/>
              </a:tabLst>
            </a:pPr>
            <a:endParaRPr lang="el-GR" sz="1600" spc="-35" dirty="0">
              <a:solidFill>
                <a:schemeClr val="bg1">
                  <a:lumMod val="95000"/>
                </a:schemeClr>
              </a:solidFill>
              <a:latin typeface="Cambria" panose="02040503050406030204" pitchFamily="18" charset="0"/>
              <a:ea typeface="Cambria" panose="02040503050406030204" pitchFamily="18" charset="0"/>
            </a:endParaRPr>
          </a:p>
          <a:p>
            <a:pPr marL="469265" lvl="1" algn="just">
              <a:spcBef>
                <a:spcPts val="100"/>
              </a:spcBef>
              <a:buClr>
                <a:srgbClr val="1B75BB"/>
              </a:buClr>
              <a:buSzPct val="93333"/>
              <a:tabLst>
                <a:tab pos="152400" algn="l"/>
              </a:tabLst>
            </a:pPr>
            <a:r>
              <a:rPr lang="el-GR" sz="1600" spc="-35" dirty="0">
                <a:solidFill>
                  <a:schemeClr val="bg1">
                    <a:lumMod val="95000"/>
                  </a:schemeClr>
                </a:solidFill>
                <a:latin typeface="Cambria" panose="02040503050406030204" pitchFamily="18" charset="0"/>
                <a:ea typeface="Cambria" panose="02040503050406030204" pitchFamily="18" charset="0"/>
              </a:rPr>
              <a:t>(α) Κατάθεση στο Λογιστήριο του εκάστοτε Επαρχιακού Δικαστηρίου </a:t>
            </a:r>
            <a:r>
              <a:rPr lang="el-GR" sz="1600" spc="-35" dirty="0" err="1">
                <a:solidFill>
                  <a:schemeClr val="bg1">
                    <a:lumMod val="95000"/>
                  </a:schemeClr>
                </a:solidFill>
                <a:latin typeface="Cambria" panose="02040503050406030204" pitchFamily="18" charset="0"/>
                <a:ea typeface="Cambria" panose="02040503050406030204" pitchFamily="18" charset="0"/>
              </a:rPr>
              <a:t>Δικαστηρίου</a:t>
            </a:r>
            <a:r>
              <a:rPr lang="el-GR" sz="1600" spc="-35" dirty="0">
                <a:solidFill>
                  <a:schemeClr val="bg1">
                    <a:lumMod val="95000"/>
                  </a:schemeClr>
                </a:solidFill>
                <a:latin typeface="Cambria" panose="02040503050406030204" pitchFamily="18" charset="0"/>
                <a:ea typeface="Cambria" panose="02040503050406030204" pitchFamily="18" charset="0"/>
              </a:rPr>
              <a:t> συγκεκριμένου ποσού μέσω τραπεζικής επιταγής η οποία εκδίδεται στο όνομα του Πρωτοκολλητή συνοδευόμενη από τα προβλεπόμενα  σχετικά έντυπα (Τύπος 14 + 15) τα οποία σφραγίζονται από τον Πρωτοκολλητή.</a:t>
            </a:r>
          </a:p>
          <a:p>
            <a:pPr marL="469265" lvl="1" algn="just">
              <a:spcBef>
                <a:spcPts val="100"/>
              </a:spcBef>
              <a:buClr>
                <a:srgbClr val="1B75BB"/>
              </a:buClr>
              <a:buSzPct val="93333"/>
              <a:tabLst>
                <a:tab pos="152400" algn="l"/>
              </a:tabLst>
            </a:pPr>
            <a:r>
              <a:rPr lang="el-GR" sz="1600" spc="-35" dirty="0">
                <a:solidFill>
                  <a:schemeClr val="bg1">
                    <a:lumMod val="95000"/>
                  </a:schemeClr>
                </a:solidFill>
                <a:latin typeface="Cambria" panose="02040503050406030204" pitchFamily="18" charset="0"/>
                <a:ea typeface="Cambria" panose="02040503050406030204" pitchFamily="18" charset="0"/>
              </a:rPr>
              <a:t>(β) Επίδοση των σφραγισμένων εντύπων στο δικηγόρο του Ενάγοντα.</a:t>
            </a:r>
          </a:p>
          <a:p>
            <a:pPr marL="297815" indent="-285750" algn="just">
              <a:spcBef>
                <a:spcPts val="100"/>
              </a:spcBef>
              <a:buClr>
                <a:srgbClr val="1B75BB"/>
              </a:buClr>
              <a:buSzPct val="93333"/>
              <a:buFont typeface="Wingdings" panose="05000000000000000000" pitchFamily="2" charset="2"/>
              <a:buChar char="§"/>
              <a:tabLst>
                <a:tab pos="152400" algn="l"/>
              </a:tabLst>
            </a:pPr>
            <a:endParaRPr lang="el-GR" sz="1600" spc="-35" dirty="0">
              <a:solidFill>
                <a:schemeClr val="bg1">
                  <a:lumMod val="95000"/>
                </a:schemeClr>
              </a:solidFill>
              <a:latin typeface="Cambria" panose="02040503050406030204" pitchFamily="18" charset="0"/>
              <a:ea typeface="Cambria" panose="02040503050406030204" pitchFamily="18" charset="0"/>
            </a:endParaRPr>
          </a:p>
          <a:p>
            <a:pPr marL="297815" indent="-285750" algn="just">
              <a:spcBef>
                <a:spcPts val="100"/>
              </a:spcBef>
              <a:buClr>
                <a:srgbClr val="1B75BB"/>
              </a:buClr>
              <a:buSzPct val="93333"/>
              <a:buFont typeface="Wingdings" panose="05000000000000000000" pitchFamily="2" charset="2"/>
              <a:buChar char="§"/>
              <a:tabLst>
                <a:tab pos="152400" algn="l"/>
              </a:tabLst>
            </a:pPr>
            <a:r>
              <a:rPr lang="el-GR" sz="1600" spc="-35" dirty="0">
                <a:solidFill>
                  <a:schemeClr val="bg1">
                    <a:lumMod val="95000"/>
                  </a:schemeClr>
                </a:solidFill>
                <a:latin typeface="Cambria" panose="02040503050406030204" pitchFamily="18" charset="0"/>
                <a:ea typeface="Cambria" panose="02040503050406030204" pitchFamily="18" charset="0"/>
              </a:rPr>
              <a:t>Ο Ενάγοντας μπορεί εντός 4 ημερών από την παραλαβή της ειδοποίησης της Πληρωμής στο Δικαστήριο να  αποδεχθεί το ποσό της Πληρωμής δίδοντας στον Εναγόμενο σχετική ειδοποίηση ως ο Τύπος 16. Σε αυτή την  περίπτωση όσον αφορά τα έξοδα του Ενάγοντα μέχρι την ημερομηνία κατάθεσης του ποσού μπορούν να  ψηφιστούν.</a:t>
            </a:r>
          </a:p>
          <a:p>
            <a:pPr marL="297815" indent="-285750" algn="just">
              <a:spcBef>
                <a:spcPts val="100"/>
              </a:spcBef>
              <a:buClr>
                <a:srgbClr val="1B75BB"/>
              </a:buClr>
              <a:buSzPct val="93333"/>
              <a:buFont typeface="Wingdings" panose="05000000000000000000" pitchFamily="2" charset="2"/>
              <a:buChar char="§"/>
              <a:tabLst>
                <a:tab pos="152400" algn="l"/>
              </a:tabLst>
            </a:pPr>
            <a:endParaRPr lang="el-GR" sz="1600" spc="-35" dirty="0">
              <a:solidFill>
                <a:schemeClr val="bg1">
                  <a:lumMod val="95000"/>
                </a:schemeClr>
              </a:solidFill>
              <a:latin typeface="Cambria" panose="02040503050406030204" pitchFamily="18" charset="0"/>
              <a:ea typeface="Cambria" panose="02040503050406030204" pitchFamily="18" charset="0"/>
            </a:endParaRPr>
          </a:p>
          <a:p>
            <a:pPr marL="297815" indent="-285750" algn="just">
              <a:spcBef>
                <a:spcPts val="100"/>
              </a:spcBef>
              <a:buClr>
                <a:srgbClr val="1B75BB"/>
              </a:buClr>
              <a:buSzPct val="93333"/>
              <a:buFont typeface="Wingdings" panose="05000000000000000000" pitchFamily="2" charset="2"/>
              <a:buChar char="§"/>
              <a:tabLst>
                <a:tab pos="152400" algn="l"/>
              </a:tabLst>
            </a:pPr>
            <a:r>
              <a:rPr lang="el-GR" sz="1600" spc="-35" dirty="0">
                <a:solidFill>
                  <a:schemeClr val="bg1">
                    <a:lumMod val="95000"/>
                  </a:schemeClr>
                </a:solidFill>
                <a:latin typeface="Cambria" panose="02040503050406030204" pitchFamily="18" charset="0"/>
                <a:ea typeface="Cambria" panose="02040503050406030204" pitchFamily="18" charset="0"/>
              </a:rPr>
              <a:t>Σε περίπτωση που ο Ενάγοντας δεν αποδεχθεί το ποσό τότε εάν το ποσό που θα επιδικάσει το Δικαστήριο  κατά την έκδοση της τελικής του απόφασης είναι το ίδιο ή μικρότερο από το ποσό που έχει κατατεθεί τότε ο  εναγόμενος δικαιούται τα έξοδα που προέκυψαν από την ημερομηνία της Πληρωμής [βλ. </a:t>
            </a:r>
            <a:r>
              <a:rPr lang="el-GR" sz="1600" spc="-35" dirty="0" err="1">
                <a:solidFill>
                  <a:schemeClr val="bg1">
                    <a:lumMod val="95000"/>
                  </a:schemeClr>
                </a:solidFill>
                <a:latin typeface="Cambria" panose="02040503050406030204" pitchFamily="18" charset="0"/>
                <a:ea typeface="Cambria" panose="02040503050406030204" pitchFamily="18" charset="0"/>
              </a:rPr>
              <a:t>Hultquist</a:t>
            </a:r>
            <a:r>
              <a:rPr lang="el-GR" sz="1600" spc="-35" dirty="0">
                <a:solidFill>
                  <a:schemeClr val="bg1">
                    <a:lumMod val="95000"/>
                  </a:schemeClr>
                </a:solidFill>
                <a:latin typeface="Cambria" panose="02040503050406030204" pitchFamily="18" charset="0"/>
                <a:ea typeface="Cambria" panose="02040503050406030204" pitchFamily="18" charset="0"/>
              </a:rPr>
              <a:t> v. </a:t>
            </a:r>
            <a:r>
              <a:rPr lang="el-GR" sz="1600" spc="-35" dirty="0" err="1">
                <a:solidFill>
                  <a:schemeClr val="bg1">
                    <a:lumMod val="95000"/>
                  </a:schemeClr>
                </a:solidFill>
                <a:latin typeface="Cambria" panose="02040503050406030204" pitchFamily="18" charset="0"/>
                <a:ea typeface="Cambria" panose="02040503050406030204" pitchFamily="18" charset="0"/>
              </a:rPr>
              <a:t>Univer</a:t>
            </a:r>
            <a:r>
              <a:rPr lang="el-GR" sz="1600" spc="-35" dirty="0">
                <a:solidFill>
                  <a:schemeClr val="bg1">
                    <a:lumMod val="95000"/>
                  </a:schemeClr>
                </a:solidFill>
                <a:latin typeface="Cambria" panose="02040503050406030204" pitchFamily="18" charset="0"/>
                <a:ea typeface="Cambria" panose="02040503050406030204" pitchFamily="18" charset="0"/>
              </a:rPr>
              <a:t>-  </a:t>
            </a:r>
            <a:r>
              <a:rPr lang="el-GR" sz="1600" spc="-35" dirty="0" err="1">
                <a:solidFill>
                  <a:schemeClr val="bg1">
                    <a:lumMod val="95000"/>
                  </a:schemeClr>
                </a:solidFill>
                <a:latin typeface="Cambria" panose="02040503050406030204" pitchFamily="18" charset="0"/>
                <a:ea typeface="Cambria" panose="02040503050406030204" pitchFamily="18" charset="0"/>
              </a:rPr>
              <a:t>sal</a:t>
            </a:r>
            <a:r>
              <a:rPr lang="el-GR" sz="1600" spc="-35" dirty="0">
                <a:solidFill>
                  <a:schemeClr val="bg1">
                    <a:lumMod val="95000"/>
                  </a:schemeClr>
                </a:solidFill>
                <a:latin typeface="Cambria" panose="02040503050406030204" pitchFamily="18" charset="0"/>
                <a:ea typeface="Cambria" panose="02040503050406030204" pitchFamily="18" charset="0"/>
              </a:rPr>
              <a:t> </a:t>
            </a:r>
            <a:r>
              <a:rPr lang="el-GR" sz="1600" spc="-35" dirty="0" err="1">
                <a:solidFill>
                  <a:schemeClr val="bg1">
                    <a:lumMod val="95000"/>
                  </a:schemeClr>
                </a:solidFill>
                <a:latin typeface="Cambria" panose="02040503050406030204" pitchFamily="18" charset="0"/>
                <a:ea typeface="Cambria" panose="02040503050406030204" pitchFamily="18" charset="0"/>
              </a:rPr>
              <a:t>Pattern</a:t>
            </a:r>
            <a:r>
              <a:rPr lang="el-GR" sz="1600" spc="-35" dirty="0">
                <a:solidFill>
                  <a:schemeClr val="bg1">
                    <a:lumMod val="95000"/>
                  </a:schemeClr>
                </a:solidFill>
                <a:latin typeface="Cambria" panose="02040503050406030204" pitchFamily="18" charset="0"/>
                <a:ea typeface="Cambria" panose="02040503050406030204" pitchFamily="18" charset="0"/>
              </a:rPr>
              <a:t> and </a:t>
            </a:r>
            <a:r>
              <a:rPr lang="el-GR" sz="1600" spc="-35" dirty="0" err="1">
                <a:solidFill>
                  <a:schemeClr val="bg1">
                    <a:lumMod val="95000"/>
                  </a:schemeClr>
                </a:solidFill>
                <a:latin typeface="Cambria" panose="02040503050406030204" pitchFamily="18" charset="0"/>
                <a:ea typeface="Cambria" panose="02040503050406030204" pitchFamily="18" charset="0"/>
              </a:rPr>
              <a:t>Precision</a:t>
            </a:r>
            <a:r>
              <a:rPr lang="el-GR" sz="1600" spc="-35" dirty="0">
                <a:solidFill>
                  <a:schemeClr val="bg1">
                    <a:lumMod val="95000"/>
                  </a:schemeClr>
                </a:solidFill>
                <a:latin typeface="Cambria" panose="02040503050406030204" pitchFamily="18" charset="0"/>
                <a:ea typeface="Cambria" panose="02040503050406030204" pitchFamily="18" charset="0"/>
              </a:rPr>
              <a:t> </a:t>
            </a:r>
            <a:r>
              <a:rPr lang="el-GR" sz="1600" spc="-35" dirty="0" err="1">
                <a:solidFill>
                  <a:schemeClr val="bg1">
                    <a:lumMod val="95000"/>
                  </a:schemeClr>
                </a:solidFill>
                <a:latin typeface="Cambria" panose="02040503050406030204" pitchFamily="18" charset="0"/>
                <a:ea typeface="Cambria" panose="02040503050406030204" pitchFamily="18" charset="0"/>
              </a:rPr>
              <a:t>Engineering</a:t>
            </a:r>
            <a:r>
              <a:rPr lang="el-GR" sz="1600" spc="-35" dirty="0">
                <a:solidFill>
                  <a:schemeClr val="bg1">
                    <a:lumMod val="95000"/>
                  </a:schemeClr>
                </a:solidFill>
                <a:latin typeface="Cambria" panose="02040503050406030204" pitchFamily="18" charset="0"/>
                <a:ea typeface="Cambria" panose="02040503050406030204" pitchFamily="18" charset="0"/>
              </a:rPr>
              <a:t> Co Ltd [1960] 2 QB 467, </a:t>
            </a:r>
            <a:r>
              <a:rPr lang="el-GR" sz="1600" spc="-35" dirty="0" err="1">
                <a:solidFill>
                  <a:schemeClr val="bg1">
                    <a:lumMod val="95000"/>
                  </a:schemeClr>
                </a:solidFill>
                <a:latin typeface="Cambria" panose="02040503050406030204" pitchFamily="18" charset="0"/>
                <a:ea typeface="Cambria" panose="02040503050406030204" pitchFamily="18" charset="0"/>
              </a:rPr>
              <a:t>Halsbury’s</a:t>
            </a:r>
            <a:r>
              <a:rPr lang="el-GR" sz="1600" spc="-35" dirty="0">
                <a:solidFill>
                  <a:schemeClr val="bg1">
                    <a:lumMod val="95000"/>
                  </a:schemeClr>
                </a:solidFill>
                <a:latin typeface="Cambria" panose="02040503050406030204" pitchFamily="18" charset="0"/>
                <a:ea typeface="Cambria" panose="02040503050406030204" pitchFamily="18" charset="0"/>
              </a:rPr>
              <a:t> </a:t>
            </a:r>
            <a:r>
              <a:rPr lang="el-GR" sz="1600" spc="-35" dirty="0" err="1">
                <a:solidFill>
                  <a:schemeClr val="bg1">
                    <a:lumMod val="95000"/>
                  </a:schemeClr>
                </a:solidFill>
                <a:latin typeface="Cambria" panose="02040503050406030204" pitchFamily="18" charset="0"/>
                <a:ea typeface="Cambria" panose="02040503050406030204" pitchFamily="18" charset="0"/>
              </a:rPr>
              <a:t>Laws</a:t>
            </a:r>
            <a:r>
              <a:rPr lang="el-GR" sz="1600" spc="-35" dirty="0">
                <a:solidFill>
                  <a:schemeClr val="bg1">
                    <a:lumMod val="95000"/>
                  </a:schemeClr>
                </a:solidFill>
                <a:latin typeface="Cambria" panose="02040503050406030204" pitchFamily="18" charset="0"/>
                <a:ea typeface="Cambria" panose="02040503050406030204" pitchFamily="18" charset="0"/>
              </a:rPr>
              <a:t> of England (1982), </a:t>
            </a:r>
            <a:r>
              <a:rPr lang="el-GR" sz="1600" spc="-35" dirty="0" err="1">
                <a:solidFill>
                  <a:schemeClr val="bg1">
                    <a:lumMod val="95000"/>
                  </a:schemeClr>
                </a:solidFill>
                <a:latin typeface="Cambria" panose="02040503050406030204" pitchFamily="18" charset="0"/>
                <a:ea typeface="Cambria" panose="02040503050406030204" pitchFamily="18" charset="0"/>
              </a:rPr>
              <a:t>Vol</a:t>
            </a:r>
            <a:r>
              <a:rPr lang="el-GR" sz="1600" spc="-35" dirty="0">
                <a:solidFill>
                  <a:schemeClr val="bg1">
                    <a:lumMod val="95000"/>
                  </a:schemeClr>
                </a:solidFill>
                <a:latin typeface="Cambria" panose="02040503050406030204" pitchFamily="18" charset="0"/>
                <a:ea typeface="Cambria" panose="02040503050406030204" pitchFamily="18" charset="0"/>
              </a:rPr>
              <a:t>. 37  par.293]. Σημειώνεται ότι στην Διαταγή 22 δεν υπάρχει ρητή αναφορά για επιδίκαση δικηγορικών εξόδων υπέρ  του Εναγόμενου παρόλο που προβλέπεται ότι το Δικαστήριο μπορεί να λάβει υπόψη το γεγονός ασκώντας τη  διακριτική του ευχέρεια κατά την επιδίκαση των δικηγορικών εξόδων.</a:t>
            </a:r>
          </a:p>
        </p:txBody>
      </p:sp>
    </p:spTree>
    <p:extLst>
      <p:ext uri="{BB962C8B-B14F-4D97-AF65-F5344CB8AC3E}">
        <p14:creationId xmlns:p14="http://schemas.microsoft.com/office/powerpoint/2010/main" val="1144606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CA554CF2-8CED-8FF1-2764-ADF6D1A971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651" y="175867"/>
            <a:ext cx="1712208" cy="1077201"/>
          </a:xfrm>
          <a:prstGeom prst="rect">
            <a:avLst/>
          </a:prstGeom>
        </p:spPr>
      </p:pic>
      <p:pic>
        <p:nvPicPr>
          <p:cNvPr id="8" name="Picture 7" descr="A picture containing building, outdoor&#10;&#10;Description automatically generated">
            <a:extLst>
              <a:ext uri="{FF2B5EF4-FFF2-40B4-BE49-F238E27FC236}">
                <a16:creationId xmlns:a16="http://schemas.microsoft.com/office/drawing/2014/main" id="{E207D06E-51BE-77BE-5B37-152A5825BBEB}"/>
              </a:ext>
            </a:extLst>
          </p:cNvPr>
          <p:cNvPicPr>
            <a:picLocks noChangeAspect="1"/>
          </p:cNvPicPr>
          <p:nvPr/>
        </p:nvPicPr>
        <p:blipFill rotWithShape="1">
          <a:blip r:embed="rId3">
            <a:extLst>
              <a:ext uri="{28A0092B-C50C-407E-A947-70E740481C1C}">
                <a14:useLocalDpi xmlns:a14="http://schemas.microsoft.com/office/drawing/2010/main" val="0"/>
              </a:ext>
            </a:extLst>
          </a:blip>
          <a:srcRect l="686" t="3981" r="591" b="43454"/>
          <a:stretch/>
        </p:blipFill>
        <p:spPr>
          <a:xfrm>
            <a:off x="4162569" y="1"/>
            <a:ext cx="8029433" cy="6413016"/>
          </a:xfrm>
          <a:prstGeom prst="rect">
            <a:avLst/>
          </a:prstGeom>
        </p:spPr>
      </p:pic>
      <p:sp>
        <p:nvSpPr>
          <p:cNvPr id="9" name="Rectangle 8">
            <a:extLst>
              <a:ext uri="{FF2B5EF4-FFF2-40B4-BE49-F238E27FC236}">
                <a16:creationId xmlns:a16="http://schemas.microsoft.com/office/drawing/2014/main" id="{C2F18C14-1995-D4F4-1BAB-E4764B76A49C}"/>
              </a:ext>
            </a:extLst>
          </p:cNvPr>
          <p:cNvSpPr/>
          <p:nvPr/>
        </p:nvSpPr>
        <p:spPr>
          <a:xfrm>
            <a:off x="4162569" y="0"/>
            <a:ext cx="8029431" cy="6413016"/>
          </a:xfrm>
          <a:prstGeom prst="rect">
            <a:avLst/>
          </a:prstGeom>
          <a:solidFill>
            <a:schemeClr val="accent1">
              <a:lumMod val="50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Google Shape;130;p18">
            <a:extLst>
              <a:ext uri="{FF2B5EF4-FFF2-40B4-BE49-F238E27FC236}">
                <a16:creationId xmlns:a16="http://schemas.microsoft.com/office/drawing/2014/main" id="{14D4F396-45D0-CDDC-F5C3-6DB06A164383}"/>
              </a:ext>
            </a:extLst>
          </p:cNvPr>
          <p:cNvSpPr txBox="1">
            <a:spLocks/>
          </p:cNvSpPr>
          <p:nvPr/>
        </p:nvSpPr>
        <p:spPr>
          <a:xfrm>
            <a:off x="51414" y="2623621"/>
            <a:ext cx="4059742" cy="1158875"/>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l-GR" sz="2800" dirty="0">
                <a:solidFill>
                  <a:srgbClr val="1B75BB"/>
                </a:solidFill>
                <a:latin typeface="Cinzel" panose="020B0604020202020204" charset="0"/>
              </a:rPr>
              <a:t>Η πρόταση διακανονισμού</a:t>
            </a:r>
          </a:p>
          <a:p>
            <a:pPr algn="ctr">
              <a:spcBef>
                <a:spcPts val="0"/>
              </a:spcBef>
            </a:pPr>
            <a:r>
              <a:rPr lang="el-GR" sz="2800" dirty="0">
                <a:solidFill>
                  <a:srgbClr val="1B75BB"/>
                </a:solidFill>
                <a:latin typeface="Cinzel" panose="020B0604020202020204" charset="0"/>
              </a:rPr>
              <a:t>του Μέρους 35</a:t>
            </a:r>
            <a:endParaRPr lang="el-GR" sz="3200" dirty="0">
              <a:solidFill>
                <a:srgbClr val="1B75BB"/>
              </a:solidFill>
              <a:latin typeface="Cinzel" panose="020B0604020202020204" charset="0"/>
            </a:endParaRPr>
          </a:p>
        </p:txBody>
      </p:sp>
      <p:sp>
        <p:nvSpPr>
          <p:cNvPr id="24" name="Google Shape;94;p13">
            <a:extLst>
              <a:ext uri="{FF2B5EF4-FFF2-40B4-BE49-F238E27FC236}">
                <a16:creationId xmlns:a16="http://schemas.microsoft.com/office/drawing/2014/main" id="{AB3B64AA-F8C4-8263-540F-1DC9AB687A0F}"/>
              </a:ext>
            </a:extLst>
          </p:cNvPr>
          <p:cNvSpPr txBox="1">
            <a:spLocks/>
          </p:cNvSpPr>
          <p:nvPr/>
        </p:nvSpPr>
        <p:spPr>
          <a:xfrm>
            <a:off x="4814028" y="674481"/>
            <a:ext cx="6854905" cy="5509038"/>
          </a:xfrm>
          <a:prstGeom prst="rect">
            <a:avLst/>
          </a:prstGeom>
        </p:spPr>
        <p:txBody>
          <a:bodyPr spcFirstLastPara="1"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spcBef>
                <a:spcPct val="20000"/>
              </a:spcBef>
              <a:spcAft>
                <a:spcPts val="600"/>
              </a:spcAft>
              <a:buClr>
                <a:schemeClr val="accent1">
                  <a:lumMod val="75000"/>
                </a:schemeClr>
              </a:buClr>
              <a:buSzPct val="145000"/>
              <a:buFont typeface="Arial"/>
              <a:buChar char="•"/>
            </a:pPr>
            <a:endParaRPr lang="en-US" sz="1400" dirty="0">
              <a:solidFill>
                <a:schemeClr val="bg1"/>
              </a:solidFill>
              <a:latin typeface="Cambria" panose="02040503050406030204" pitchFamily="18" charset="0"/>
              <a:ea typeface="Cambria" panose="02040503050406030204" pitchFamily="18" charset="0"/>
            </a:endParaRPr>
          </a:p>
        </p:txBody>
      </p:sp>
      <p:sp>
        <p:nvSpPr>
          <p:cNvPr id="2" name="object 3">
            <a:extLst>
              <a:ext uri="{FF2B5EF4-FFF2-40B4-BE49-F238E27FC236}">
                <a16:creationId xmlns:a16="http://schemas.microsoft.com/office/drawing/2014/main" id="{74114406-C85F-6720-7349-3F288A83075D}"/>
              </a:ext>
            </a:extLst>
          </p:cNvPr>
          <p:cNvSpPr txBox="1"/>
          <p:nvPr/>
        </p:nvSpPr>
        <p:spPr>
          <a:xfrm>
            <a:off x="4762615" y="1131965"/>
            <a:ext cx="6854905" cy="4067780"/>
          </a:xfrm>
          <a:prstGeom prst="rect">
            <a:avLst/>
          </a:prstGeom>
        </p:spPr>
        <p:txBody>
          <a:bodyPr vert="horz" wrap="square" lIns="0" tIns="12700" rIns="0" bIns="0" rtlCol="0">
            <a:spAutoFit/>
          </a:bodyPr>
          <a:lstStyle/>
          <a:p>
            <a:pPr marL="297815" indent="-285750" algn="just">
              <a:spcBef>
                <a:spcPts val="100"/>
              </a:spcBef>
              <a:buClr>
                <a:srgbClr val="1B75BB"/>
              </a:buClr>
              <a:buSzPct val="93333"/>
              <a:buFont typeface="Wingdings" panose="05000000000000000000" pitchFamily="2" charset="2"/>
              <a:buChar char="§"/>
              <a:tabLst>
                <a:tab pos="152400" algn="l"/>
              </a:tabLst>
            </a:pPr>
            <a:r>
              <a:rPr lang="el-GR" sz="1600" spc="-35" dirty="0">
                <a:solidFill>
                  <a:schemeClr val="bg1">
                    <a:lumMod val="95000"/>
                  </a:schemeClr>
                </a:solidFill>
                <a:latin typeface="Cambria" panose="02040503050406030204" pitchFamily="18" charset="0"/>
                <a:ea typeface="Cambria" panose="02040503050406030204" pitchFamily="18" charset="0"/>
              </a:rPr>
              <a:t>Διάδικος δύναται να υποβάλει γραπτή πρόταση για διακανονισμό σε άλλο διάδικο διατυπωμένη ως «άνευ βλάβης»  επιφυλάσσοντας το δικαίωμά του να γνωστοποιήσει τους όρους της πρότασης μετά την έκδοση της απόφασης (Έντυπο 58) (35.3).</a:t>
            </a:r>
          </a:p>
          <a:p>
            <a:pPr marL="297815" indent="-285750" algn="just">
              <a:spcBef>
                <a:spcPts val="100"/>
              </a:spcBef>
              <a:buClr>
                <a:srgbClr val="1B75BB"/>
              </a:buClr>
              <a:buSzPct val="93333"/>
              <a:buFont typeface="Wingdings" panose="05000000000000000000" pitchFamily="2" charset="2"/>
              <a:buChar char="§"/>
              <a:tabLst>
                <a:tab pos="152400" algn="l"/>
              </a:tabLst>
            </a:pPr>
            <a:endParaRPr lang="el-GR" sz="1600" spc="-35" dirty="0">
              <a:solidFill>
                <a:schemeClr val="bg1">
                  <a:lumMod val="95000"/>
                </a:schemeClr>
              </a:solidFill>
              <a:latin typeface="Cambria" panose="02040503050406030204" pitchFamily="18" charset="0"/>
              <a:ea typeface="Cambria" panose="02040503050406030204" pitchFamily="18" charset="0"/>
            </a:endParaRPr>
          </a:p>
          <a:p>
            <a:pPr marL="297815" indent="-285750" algn="just">
              <a:spcBef>
                <a:spcPts val="100"/>
              </a:spcBef>
              <a:buClr>
                <a:srgbClr val="1B75BB"/>
              </a:buClr>
              <a:buSzPct val="93333"/>
              <a:buFont typeface="Wingdings" panose="05000000000000000000" pitchFamily="2" charset="2"/>
              <a:buChar char="§"/>
              <a:tabLst>
                <a:tab pos="152400" algn="l"/>
              </a:tabLst>
            </a:pPr>
            <a:r>
              <a:rPr lang="el-GR" sz="1600" spc="-35" dirty="0">
                <a:solidFill>
                  <a:schemeClr val="bg1">
                    <a:lumMod val="95000"/>
                  </a:schemeClr>
                </a:solidFill>
                <a:latin typeface="Cambria" panose="02040503050406030204" pitchFamily="18" charset="0"/>
                <a:ea typeface="Cambria" panose="02040503050406030204" pitchFamily="18" charset="0"/>
              </a:rPr>
              <a:t>Υποβάλλεται σε οποιοδήποτε χρόνο </a:t>
            </a:r>
            <a:r>
              <a:rPr lang="el-GR" sz="1600" b="1" spc="-35" dirty="0">
                <a:solidFill>
                  <a:schemeClr val="bg1">
                    <a:lumMod val="95000"/>
                  </a:schemeClr>
                </a:solidFill>
                <a:latin typeface="Cambria" panose="02040503050406030204" pitchFamily="18" charset="0"/>
                <a:ea typeface="Cambria" panose="02040503050406030204" pitchFamily="18" charset="0"/>
              </a:rPr>
              <a:t>πριν</a:t>
            </a:r>
            <a:r>
              <a:rPr lang="el-GR" sz="1600" spc="-35" dirty="0">
                <a:solidFill>
                  <a:schemeClr val="bg1">
                    <a:lumMod val="95000"/>
                  </a:schemeClr>
                </a:solidFill>
                <a:latin typeface="Cambria" panose="02040503050406030204" pitchFamily="18" charset="0"/>
                <a:ea typeface="Cambria" panose="02040503050406030204" pitchFamily="18" charset="0"/>
              </a:rPr>
              <a:t> ή και </a:t>
            </a:r>
            <a:r>
              <a:rPr lang="el-GR" sz="1600" b="1" spc="-35" dirty="0">
                <a:solidFill>
                  <a:schemeClr val="bg1">
                    <a:lumMod val="95000"/>
                  </a:schemeClr>
                </a:solidFill>
                <a:latin typeface="Cambria" panose="02040503050406030204" pitchFamily="18" charset="0"/>
                <a:ea typeface="Cambria" panose="02040503050406030204" pitchFamily="18" charset="0"/>
              </a:rPr>
              <a:t>μετά </a:t>
            </a:r>
            <a:r>
              <a:rPr lang="el-GR" sz="1600" spc="-35" dirty="0">
                <a:solidFill>
                  <a:schemeClr val="bg1">
                    <a:lumMod val="95000"/>
                  </a:schemeClr>
                </a:solidFill>
                <a:latin typeface="Cambria" panose="02040503050406030204" pitchFamily="18" charset="0"/>
                <a:ea typeface="Cambria" panose="02040503050406030204" pitchFamily="18" charset="0"/>
              </a:rPr>
              <a:t>την έναρξη της δικαστικής  διαδικασίας αλλά το αργότερο 21 ημέρες πριν την έναρξη της ακροαματικής διαδικασίας (35.4 και 35.13).</a:t>
            </a:r>
          </a:p>
          <a:p>
            <a:pPr marL="297815" indent="-285750" algn="just">
              <a:spcBef>
                <a:spcPts val="100"/>
              </a:spcBef>
              <a:buClr>
                <a:srgbClr val="1B75BB"/>
              </a:buClr>
              <a:buSzPct val="93333"/>
              <a:buFont typeface="Wingdings" panose="05000000000000000000" pitchFamily="2" charset="2"/>
              <a:buChar char="§"/>
              <a:tabLst>
                <a:tab pos="152400" algn="l"/>
              </a:tabLst>
            </a:pPr>
            <a:endParaRPr lang="el-GR" sz="1600" spc="-35" dirty="0">
              <a:solidFill>
                <a:schemeClr val="bg1">
                  <a:lumMod val="95000"/>
                </a:schemeClr>
              </a:solidFill>
              <a:latin typeface="Cambria" panose="02040503050406030204" pitchFamily="18" charset="0"/>
              <a:ea typeface="Cambria" panose="02040503050406030204" pitchFamily="18" charset="0"/>
            </a:endParaRPr>
          </a:p>
          <a:p>
            <a:pPr marL="297815" indent="-285750" algn="just">
              <a:spcBef>
                <a:spcPts val="100"/>
              </a:spcBef>
              <a:buClr>
                <a:srgbClr val="1B75BB"/>
              </a:buClr>
              <a:buSzPct val="93333"/>
              <a:buFont typeface="Wingdings" panose="05000000000000000000" pitchFamily="2" charset="2"/>
              <a:buChar char="§"/>
              <a:tabLst>
                <a:tab pos="152400" algn="l"/>
              </a:tabLst>
            </a:pPr>
            <a:r>
              <a:rPr lang="el-GR" sz="1600" spc="-35" dirty="0">
                <a:solidFill>
                  <a:schemeClr val="bg1">
                    <a:lumMod val="95000"/>
                  </a:schemeClr>
                </a:solidFill>
                <a:latin typeface="Cambria" panose="02040503050406030204" pitchFamily="18" charset="0"/>
                <a:ea typeface="Cambria" panose="02040503050406030204" pitchFamily="18" charset="0"/>
              </a:rPr>
              <a:t>Ο </a:t>
            </a:r>
            <a:r>
              <a:rPr lang="el-GR" sz="1600" spc="-35" dirty="0" err="1">
                <a:solidFill>
                  <a:schemeClr val="bg1">
                    <a:lumMod val="95000"/>
                  </a:schemeClr>
                </a:solidFill>
                <a:latin typeface="Cambria" panose="02040503050406030204" pitchFamily="18" charset="0"/>
                <a:ea typeface="Cambria" panose="02040503050406030204" pitchFamily="18" charset="0"/>
              </a:rPr>
              <a:t>προτείνων</a:t>
            </a:r>
            <a:r>
              <a:rPr lang="el-GR" sz="1600" spc="-35" dirty="0">
                <a:solidFill>
                  <a:schemeClr val="bg1">
                    <a:lumMod val="95000"/>
                  </a:schemeClr>
                </a:solidFill>
                <a:latin typeface="Cambria" panose="02040503050406030204" pitchFamily="18" charset="0"/>
                <a:ea typeface="Cambria" panose="02040503050406030204" pitchFamily="18" charset="0"/>
              </a:rPr>
              <a:t> επιδίδει την πρόταση στον αποδέκτη και αντίγραφο σε όλους τους άλλους διαδίκους (35.5).</a:t>
            </a:r>
          </a:p>
          <a:p>
            <a:pPr marL="297815" indent="-285750" algn="just">
              <a:spcBef>
                <a:spcPts val="100"/>
              </a:spcBef>
              <a:buClr>
                <a:srgbClr val="1B75BB"/>
              </a:buClr>
              <a:buSzPct val="93333"/>
              <a:buFont typeface="Wingdings" panose="05000000000000000000" pitchFamily="2" charset="2"/>
              <a:buChar char="§"/>
              <a:tabLst>
                <a:tab pos="152400" algn="l"/>
              </a:tabLst>
            </a:pPr>
            <a:endParaRPr lang="el-GR" sz="1600" spc="-35" dirty="0">
              <a:solidFill>
                <a:schemeClr val="bg1">
                  <a:lumMod val="95000"/>
                </a:schemeClr>
              </a:solidFill>
              <a:latin typeface="Cambria" panose="02040503050406030204" pitchFamily="18" charset="0"/>
              <a:ea typeface="Cambria" panose="02040503050406030204" pitchFamily="18" charset="0"/>
            </a:endParaRPr>
          </a:p>
          <a:p>
            <a:pPr marL="297815" indent="-285750" algn="just">
              <a:spcBef>
                <a:spcPts val="100"/>
              </a:spcBef>
              <a:buClr>
                <a:srgbClr val="1B75BB"/>
              </a:buClr>
              <a:buSzPct val="93333"/>
              <a:buFont typeface="Wingdings" panose="05000000000000000000" pitchFamily="2" charset="2"/>
              <a:buChar char="§"/>
              <a:tabLst>
                <a:tab pos="152400" algn="l"/>
              </a:tabLst>
            </a:pPr>
            <a:r>
              <a:rPr lang="el-GR" sz="1600" spc="-35" dirty="0">
                <a:solidFill>
                  <a:schemeClr val="bg1">
                    <a:lumMod val="95000"/>
                  </a:schemeClr>
                </a:solidFill>
                <a:latin typeface="Cambria" panose="02040503050406030204" pitchFamily="18" charset="0"/>
                <a:ea typeface="Cambria" panose="02040503050406030204" pitchFamily="18" charset="0"/>
              </a:rPr>
              <a:t>Δεν κοινοποιούνται στο Δικαστήριο μέχρι την έκδοση της τελικής απόφασης</a:t>
            </a:r>
          </a:p>
          <a:p>
            <a:pPr marL="12065" algn="just">
              <a:spcBef>
                <a:spcPts val="100"/>
              </a:spcBef>
              <a:buClr>
                <a:srgbClr val="1B75BB"/>
              </a:buClr>
              <a:buSzPct val="93333"/>
              <a:tabLst>
                <a:tab pos="152400" algn="l"/>
              </a:tabLst>
            </a:pPr>
            <a:r>
              <a:rPr lang="el-GR" sz="1600" spc="-35" dirty="0">
                <a:solidFill>
                  <a:schemeClr val="bg1">
                    <a:lumMod val="95000"/>
                  </a:schemeClr>
                </a:solidFill>
                <a:latin typeface="Cambria" panose="02040503050406030204" pitchFamily="18" charset="0"/>
                <a:ea typeface="Cambria" panose="02040503050406030204" pitchFamily="18" charset="0"/>
              </a:rPr>
              <a:t>(α) το γεγονός της πρότασης</a:t>
            </a:r>
          </a:p>
          <a:p>
            <a:pPr marL="12065" algn="just">
              <a:spcBef>
                <a:spcPts val="100"/>
              </a:spcBef>
              <a:buClr>
                <a:srgbClr val="1B75BB"/>
              </a:buClr>
              <a:buSzPct val="93333"/>
              <a:tabLst>
                <a:tab pos="152400" algn="l"/>
              </a:tabLst>
            </a:pPr>
            <a:r>
              <a:rPr lang="el-GR" sz="1600" spc="-35" dirty="0">
                <a:solidFill>
                  <a:schemeClr val="bg1">
                    <a:lumMod val="95000"/>
                  </a:schemeClr>
                </a:solidFill>
                <a:latin typeface="Cambria" panose="02040503050406030204" pitchFamily="18" charset="0"/>
                <a:ea typeface="Cambria" panose="02040503050406030204" pitchFamily="18" charset="0"/>
              </a:rPr>
              <a:t>(β) το ύψος της πρότασης</a:t>
            </a:r>
          </a:p>
          <a:p>
            <a:pPr marL="12065" algn="just">
              <a:spcBef>
                <a:spcPts val="100"/>
              </a:spcBef>
              <a:buClr>
                <a:srgbClr val="1B75BB"/>
              </a:buClr>
              <a:buSzPct val="93333"/>
              <a:tabLst>
                <a:tab pos="152400" algn="l"/>
              </a:tabLst>
            </a:pPr>
            <a:r>
              <a:rPr lang="el-GR" sz="1600" spc="-35" dirty="0">
                <a:solidFill>
                  <a:schemeClr val="bg1">
                    <a:lumMod val="95000"/>
                  </a:schemeClr>
                </a:solidFill>
                <a:latin typeface="Cambria" panose="02040503050406030204" pitchFamily="18" charset="0"/>
                <a:ea typeface="Cambria" panose="02040503050406030204" pitchFamily="18" charset="0"/>
              </a:rPr>
              <a:t>(γ) οποιαδήποτε Πληρωμή στο Δικαστήριο προς υποστήριξη της πρότασης (35.5)</a:t>
            </a:r>
          </a:p>
        </p:txBody>
      </p:sp>
    </p:spTree>
    <p:extLst>
      <p:ext uri="{BB962C8B-B14F-4D97-AF65-F5344CB8AC3E}">
        <p14:creationId xmlns:p14="http://schemas.microsoft.com/office/powerpoint/2010/main" val="391012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CA554CF2-8CED-8FF1-2764-ADF6D1A971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651" y="175867"/>
            <a:ext cx="1712208" cy="1077201"/>
          </a:xfrm>
          <a:prstGeom prst="rect">
            <a:avLst/>
          </a:prstGeom>
        </p:spPr>
      </p:pic>
      <p:pic>
        <p:nvPicPr>
          <p:cNvPr id="8" name="Picture 7" descr="A picture containing building, outdoor&#10;&#10;Description automatically generated">
            <a:extLst>
              <a:ext uri="{FF2B5EF4-FFF2-40B4-BE49-F238E27FC236}">
                <a16:creationId xmlns:a16="http://schemas.microsoft.com/office/drawing/2014/main" id="{E207D06E-51BE-77BE-5B37-152A5825BBEB}"/>
              </a:ext>
            </a:extLst>
          </p:cNvPr>
          <p:cNvPicPr>
            <a:picLocks noChangeAspect="1"/>
          </p:cNvPicPr>
          <p:nvPr/>
        </p:nvPicPr>
        <p:blipFill rotWithShape="1">
          <a:blip r:embed="rId3">
            <a:extLst>
              <a:ext uri="{28A0092B-C50C-407E-A947-70E740481C1C}">
                <a14:useLocalDpi xmlns:a14="http://schemas.microsoft.com/office/drawing/2010/main" val="0"/>
              </a:ext>
            </a:extLst>
          </a:blip>
          <a:srcRect l="686" t="3981" r="591" b="43454"/>
          <a:stretch/>
        </p:blipFill>
        <p:spPr>
          <a:xfrm>
            <a:off x="4162569" y="1"/>
            <a:ext cx="8029433" cy="6413016"/>
          </a:xfrm>
          <a:prstGeom prst="rect">
            <a:avLst/>
          </a:prstGeom>
        </p:spPr>
      </p:pic>
      <p:sp>
        <p:nvSpPr>
          <p:cNvPr id="9" name="Rectangle 8">
            <a:extLst>
              <a:ext uri="{FF2B5EF4-FFF2-40B4-BE49-F238E27FC236}">
                <a16:creationId xmlns:a16="http://schemas.microsoft.com/office/drawing/2014/main" id="{C2F18C14-1995-D4F4-1BAB-E4764B76A49C}"/>
              </a:ext>
            </a:extLst>
          </p:cNvPr>
          <p:cNvSpPr/>
          <p:nvPr/>
        </p:nvSpPr>
        <p:spPr>
          <a:xfrm>
            <a:off x="4162569" y="0"/>
            <a:ext cx="8029431" cy="6413016"/>
          </a:xfrm>
          <a:prstGeom prst="rect">
            <a:avLst/>
          </a:prstGeom>
          <a:solidFill>
            <a:schemeClr val="accent1">
              <a:lumMod val="50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Google Shape;130;p18">
            <a:extLst>
              <a:ext uri="{FF2B5EF4-FFF2-40B4-BE49-F238E27FC236}">
                <a16:creationId xmlns:a16="http://schemas.microsoft.com/office/drawing/2014/main" id="{14D4F396-45D0-CDDC-F5C3-6DB06A164383}"/>
              </a:ext>
            </a:extLst>
          </p:cNvPr>
          <p:cNvSpPr txBox="1">
            <a:spLocks/>
          </p:cNvSpPr>
          <p:nvPr/>
        </p:nvSpPr>
        <p:spPr>
          <a:xfrm>
            <a:off x="-76515" y="2550109"/>
            <a:ext cx="4010747" cy="1158875"/>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l-GR" sz="2400" dirty="0">
                <a:solidFill>
                  <a:srgbClr val="1B75BB"/>
                </a:solidFill>
                <a:latin typeface="Cinzel" panose="020B0604020202020204" charset="0"/>
              </a:rPr>
              <a:t>Μέρος 3 Ενότητα ΙΙ </a:t>
            </a:r>
            <a:r>
              <a:rPr lang="el-GR" sz="2400" dirty="0" err="1">
                <a:solidFill>
                  <a:srgbClr val="1B75BB"/>
                </a:solidFill>
                <a:latin typeface="Cinzel" panose="020B0604020202020204" charset="0"/>
              </a:rPr>
              <a:t>Προδικαστηριακά</a:t>
            </a:r>
            <a:r>
              <a:rPr lang="el-GR" sz="2400" dirty="0">
                <a:solidFill>
                  <a:srgbClr val="1B75BB"/>
                </a:solidFill>
                <a:latin typeface="Cinzel" panose="020B0604020202020204" charset="0"/>
              </a:rPr>
              <a:t> Πρωτόκολλα (</a:t>
            </a:r>
            <a:r>
              <a:rPr lang="en-GB" sz="2400" dirty="0">
                <a:solidFill>
                  <a:srgbClr val="1B75BB"/>
                </a:solidFill>
                <a:latin typeface="Cinzel" panose="020B0604020202020204" charset="0"/>
              </a:rPr>
              <a:t>2</a:t>
            </a:r>
            <a:r>
              <a:rPr lang="el-GR" sz="2400" dirty="0">
                <a:solidFill>
                  <a:srgbClr val="1B75BB"/>
                </a:solidFill>
                <a:latin typeface="Cinzel" panose="020B0604020202020204" charset="0"/>
              </a:rPr>
              <a:t>)</a:t>
            </a:r>
            <a:endParaRPr lang="el-GR" sz="3200" dirty="0">
              <a:solidFill>
                <a:srgbClr val="1B75BB"/>
              </a:solidFill>
              <a:latin typeface="Cinzel" panose="020B0604020202020204" charset="0"/>
            </a:endParaRPr>
          </a:p>
        </p:txBody>
      </p:sp>
      <p:sp>
        <p:nvSpPr>
          <p:cNvPr id="14" name="Google Shape;94;p13">
            <a:extLst>
              <a:ext uri="{FF2B5EF4-FFF2-40B4-BE49-F238E27FC236}">
                <a16:creationId xmlns:a16="http://schemas.microsoft.com/office/drawing/2014/main" id="{28C10155-8523-981A-0120-3DE03FEA587F}"/>
              </a:ext>
            </a:extLst>
          </p:cNvPr>
          <p:cNvSpPr txBox="1">
            <a:spLocks/>
          </p:cNvSpPr>
          <p:nvPr/>
        </p:nvSpPr>
        <p:spPr>
          <a:xfrm>
            <a:off x="4814028" y="788781"/>
            <a:ext cx="6854905" cy="5509038"/>
          </a:xfrm>
          <a:prstGeom prst="rect">
            <a:avLst/>
          </a:prstGeom>
        </p:spPr>
        <p:txBody>
          <a:bodyPr spcFirstLastPara="1"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82600" indent="-342900">
              <a:buFont typeface="+mj-lt"/>
              <a:buAutoNum type="arabicPeriod"/>
            </a:pPr>
            <a:endParaRPr lang="en-GB" sz="2000" dirty="0">
              <a:solidFill>
                <a:schemeClr val="bg1"/>
              </a:solidFill>
              <a:latin typeface="Cambria" panose="02040503050406030204" pitchFamily="18" charset="0"/>
              <a:ea typeface="Cambria" panose="02040503050406030204" pitchFamily="18" charset="0"/>
            </a:endParaRPr>
          </a:p>
          <a:p>
            <a:pPr marL="596900" indent="-457200">
              <a:buFont typeface="+mj-lt"/>
              <a:buAutoNum type="arabicPeriod" startAt="5"/>
            </a:pPr>
            <a:r>
              <a:rPr lang="el-GR" sz="2000" dirty="0">
                <a:solidFill>
                  <a:schemeClr val="bg1"/>
                </a:solidFill>
                <a:latin typeface="Cambria" panose="02040503050406030204" pitchFamily="18" charset="0"/>
                <a:ea typeface="Cambria" panose="02040503050406030204" pitchFamily="18" charset="0"/>
              </a:rPr>
              <a:t>Στην αποτελεσματική διαχείριση της υπόθεσης όταν η δικαστική διαδικασία δεν μπορεί να αποφευχθεί</a:t>
            </a:r>
          </a:p>
          <a:p>
            <a:pPr marL="596900" indent="-457200">
              <a:buFont typeface="+mj-lt"/>
              <a:buAutoNum type="arabicPeriod" startAt="5"/>
            </a:pPr>
            <a:endParaRPr lang="en-GB" sz="2000" dirty="0">
              <a:solidFill>
                <a:schemeClr val="bg1"/>
              </a:solidFill>
              <a:latin typeface="Cambria" panose="02040503050406030204" pitchFamily="18" charset="0"/>
              <a:ea typeface="Cambria" panose="02040503050406030204" pitchFamily="18" charset="0"/>
            </a:endParaRPr>
          </a:p>
          <a:p>
            <a:pPr marL="596900" indent="-457200">
              <a:buFont typeface="+mj-lt"/>
              <a:buAutoNum type="arabicPeriod" startAt="5"/>
            </a:pPr>
            <a:r>
              <a:rPr lang="el-GR" sz="2000" dirty="0">
                <a:solidFill>
                  <a:schemeClr val="bg1"/>
                </a:solidFill>
                <a:latin typeface="Cambria" panose="02040503050406030204" pitchFamily="18" charset="0"/>
                <a:ea typeface="Cambria" panose="02040503050406030204" pitchFamily="18" charset="0"/>
              </a:rPr>
              <a:t>Βέλτιστη κατανόηση, ο ένας των θέσεων του άλλου </a:t>
            </a:r>
          </a:p>
          <a:p>
            <a:pPr marL="596900" indent="-457200">
              <a:buFont typeface="+mj-lt"/>
              <a:buAutoNum type="arabicPeriod" startAt="5"/>
            </a:pPr>
            <a:endParaRPr lang="el-GR" sz="2000" dirty="0">
              <a:solidFill>
                <a:schemeClr val="bg1"/>
              </a:solidFill>
              <a:latin typeface="Cambria" panose="02040503050406030204" pitchFamily="18" charset="0"/>
              <a:ea typeface="Cambria" panose="02040503050406030204" pitchFamily="18" charset="0"/>
            </a:endParaRPr>
          </a:p>
          <a:p>
            <a:pPr marL="596900" indent="-457200">
              <a:buFont typeface="+mj-lt"/>
              <a:buAutoNum type="arabicPeriod" startAt="5"/>
            </a:pPr>
            <a:r>
              <a:rPr lang="el-GR" sz="2000" dirty="0">
                <a:solidFill>
                  <a:schemeClr val="bg1"/>
                </a:solidFill>
                <a:latin typeface="Cambria" panose="02040503050406030204" pitchFamily="18" charset="0"/>
                <a:ea typeface="Cambria" panose="02040503050406030204" pitchFamily="18" charset="0"/>
              </a:rPr>
              <a:t>Λήψη αποφάσεων αναφορικά με το πώς θα προχωρήσει η διαδικασία </a:t>
            </a:r>
          </a:p>
          <a:p>
            <a:pPr marL="596900" indent="-457200">
              <a:buFont typeface="+mj-lt"/>
              <a:buAutoNum type="arabicPeriod" startAt="5"/>
            </a:pPr>
            <a:endParaRPr lang="el-GR" sz="2000" dirty="0">
              <a:solidFill>
                <a:schemeClr val="bg1"/>
              </a:solidFill>
              <a:latin typeface="Cambria" panose="02040503050406030204" pitchFamily="18" charset="0"/>
              <a:ea typeface="Cambria" panose="02040503050406030204" pitchFamily="18" charset="0"/>
            </a:endParaRPr>
          </a:p>
          <a:p>
            <a:pPr marL="596900" indent="-457200">
              <a:buFont typeface="+mj-lt"/>
              <a:buAutoNum type="arabicPeriod" startAt="5"/>
            </a:pPr>
            <a:r>
              <a:rPr lang="el-GR" sz="2000" dirty="0">
                <a:solidFill>
                  <a:schemeClr val="bg1"/>
                </a:solidFill>
                <a:latin typeface="Cambria" panose="02040503050406030204" pitchFamily="18" charset="0"/>
                <a:ea typeface="Cambria" panose="02040503050406030204" pitchFamily="18" charset="0"/>
              </a:rPr>
              <a:t>Μείωση των εξόδων διαδικασίας επίλυσης διαφορών ( δεδομένης και της δουλειάς που γίνεται στο </a:t>
            </a:r>
            <a:r>
              <a:rPr lang="el-GR" sz="2000" dirty="0" err="1">
                <a:solidFill>
                  <a:schemeClr val="bg1"/>
                </a:solidFill>
                <a:latin typeface="Cambria" panose="02040503050406030204" pitchFamily="18" charset="0"/>
                <a:ea typeface="Cambria" panose="02040503050406030204" pitchFamily="18" charset="0"/>
              </a:rPr>
              <a:t>προδικαστηριακό</a:t>
            </a:r>
            <a:r>
              <a:rPr lang="el-GR" sz="2000" dirty="0">
                <a:solidFill>
                  <a:schemeClr val="bg1"/>
                </a:solidFill>
                <a:latin typeface="Cambria" panose="02040503050406030204" pitchFamily="18" charset="0"/>
                <a:ea typeface="Cambria" panose="02040503050406030204" pitchFamily="18" charset="0"/>
              </a:rPr>
              <a:t> στάδιο ) </a:t>
            </a:r>
          </a:p>
          <a:p>
            <a:pPr marL="0" indent="0">
              <a:buNone/>
            </a:pPr>
            <a:endParaRPr lang="el-GR" sz="1600" dirty="0">
              <a:solidFill>
                <a:schemeClr val="bg1"/>
              </a:solidFill>
              <a:latin typeface="Cambria" panose="02040503050406030204" pitchFamily="18" charset="0"/>
              <a:ea typeface="Cambria" panose="02040503050406030204" pitchFamily="18" charset="0"/>
            </a:endParaRPr>
          </a:p>
          <a:p>
            <a:pPr marL="0" indent="0">
              <a:buNone/>
            </a:pPr>
            <a:endParaRPr lang="en-US" sz="1600"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76316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CA554CF2-8CED-8FF1-2764-ADF6D1A971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651" y="175867"/>
            <a:ext cx="1712208" cy="1077201"/>
          </a:xfrm>
          <a:prstGeom prst="rect">
            <a:avLst/>
          </a:prstGeom>
        </p:spPr>
      </p:pic>
      <p:pic>
        <p:nvPicPr>
          <p:cNvPr id="8" name="Picture 7" descr="A picture containing building, outdoor&#10;&#10;Description automatically generated">
            <a:extLst>
              <a:ext uri="{FF2B5EF4-FFF2-40B4-BE49-F238E27FC236}">
                <a16:creationId xmlns:a16="http://schemas.microsoft.com/office/drawing/2014/main" id="{E207D06E-51BE-77BE-5B37-152A5825BBEB}"/>
              </a:ext>
            </a:extLst>
          </p:cNvPr>
          <p:cNvPicPr>
            <a:picLocks noChangeAspect="1"/>
          </p:cNvPicPr>
          <p:nvPr/>
        </p:nvPicPr>
        <p:blipFill rotWithShape="1">
          <a:blip r:embed="rId3">
            <a:extLst>
              <a:ext uri="{28A0092B-C50C-407E-A947-70E740481C1C}">
                <a14:useLocalDpi xmlns:a14="http://schemas.microsoft.com/office/drawing/2010/main" val="0"/>
              </a:ext>
            </a:extLst>
          </a:blip>
          <a:srcRect l="686" t="3981" r="591" b="43454"/>
          <a:stretch/>
        </p:blipFill>
        <p:spPr>
          <a:xfrm>
            <a:off x="4162569" y="1"/>
            <a:ext cx="8029433" cy="6413016"/>
          </a:xfrm>
          <a:prstGeom prst="rect">
            <a:avLst/>
          </a:prstGeom>
        </p:spPr>
      </p:pic>
      <p:sp>
        <p:nvSpPr>
          <p:cNvPr id="9" name="Rectangle 8">
            <a:extLst>
              <a:ext uri="{FF2B5EF4-FFF2-40B4-BE49-F238E27FC236}">
                <a16:creationId xmlns:a16="http://schemas.microsoft.com/office/drawing/2014/main" id="{C2F18C14-1995-D4F4-1BAB-E4764B76A49C}"/>
              </a:ext>
            </a:extLst>
          </p:cNvPr>
          <p:cNvSpPr/>
          <p:nvPr/>
        </p:nvSpPr>
        <p:spPr>
          <a:xfrm>
            <a:off x="4162569" y="0"/>
            <a:ext cx="8029431" cy="6413016"/>
          </a:xfrm>
          <a:prstGeom prst="rect">
            <a:avLst/>
          </a:prstGeom>
          <a:solidFill>
            <a:schemeClr val="accent1">
              <a:lumMod val="50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Google Shape;130;p18">
            <a:extLst>
              <a:ext uri="{FF2B5EF4-FFF2-40B4-BE49-F238E27FC236}">
                <a16:creationId xmlns:a16="http://schemas.microsoft.com/office/drawing/2014/main" id="{14D4F396-45D0-CDDC-F5C3-6DB06A164383}"/>
              </a:ext>
            </a:extLst>
          </p:cNvPr>
          <p:cNvSpPr txBox="1">
            <a:spLocks/>
          </p:cNvSpPr>
          <p:nvPr/>
        </p:nvSpPr>
        <p:spPr>
          <a:xfrm>
            <a:off x="51414" y="2623621"/>
            <a:ext cx="4059742" cy="1158875"/>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l-GR" sz="2800" dirty="0">
                <a:solidFill>
                  <a:srgbClr val="1B75BB"/>
                </a:solidFill>
                <a:latin typeface="Cinzel" panose="020B0604020202020204" charset="0"/>
              </a:rPr>
              <a:t>Η πρόταση διακανονισμού</a:t>
            </a:r>
            <a:endParaRPr lang="el-GR" sz="3200" dirty="0">
              <a:solidFill>
                <a:srgbClr val="1B75BB"/>
              </a:solidFill>
              <a:latin typeface="Cinzel" panose="020B0604020202020204" charset="0"/>
            </a:endParaRPr>
          </a:p>
        </p:txBody>
      </p:sp>
      <p:sp>
        <p:nvSpPr>
          <p:cNvPr id="24" name="Google Shape;94;p13">
            <a:extLst>
              <a:ext uri="{FF2B5EF4-FFF2-40B4-BE49-F238E27FC236}">
                <a16:creationId xmlns:a16="http://schemas.microsoft.com/office/drawing/2014/main" id="{AB3B64AA-F8C4-8263-540F-1DC9AB687A0F}"/>
              </a:ext>
            </a:extLst>
          </p:cNvPr>
          <p:cNvSpPr txBox="1">
            <a:spLocks/>
          </p:cNvSpPr>
          <p:nvPr/>
        </p:nvSpPr>
        <p:spPr>
          <a:xfrm>
            <a:off x="4814028" y="674481"/>
            <a:ext cx="6854905" cy="5509038"/>
          </a:xfrm>
          <a:prstGeom prst="rect">
            <a:avLst/>
          </a:prstGeom>
        </p:spPr>
        <p:txBody>
          <a:bodyPr spcFirstLastPara="1"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spcBef>
                <a:spcPct val="20000"/>
              </a:spcBef>
              <a:spcAft>
                <a:spcPts val="600"/>
              </a:spcAft>
              <a:buClr>
                <a:schemeClr val="accent1">
                  <a:lumMod val="75000"/>
                </a:schemeClr>
              </a:buClr>
              <a:buSzPct val="145000"/>
              <a:buFont typeface="Arial"/>
              <a:buChar char="•"/>
            </a:pPr>
            <a:endParaRPr lang="en-US" sz="1400" dirty="0">
              <a:solidFill>
                <a:schemeClr val="bg1"/>
              </a:solidFill>
              <a:latin typeface="Cambria" panose="02040503050406030204" pitchFamily="18" charset="0"/>
              <a:ea typeface="Cambria" panose="02040503050406030204" pitchFamily="18" charset="0"/>
            </a:endParaRPr>
          </a:p>
        </p:txBody>
      </p:sp>
      <p:sp>
        <p:nvSpPr>
          <p:cNvPr id="2" name="object 3">
            <a:extLst>
              <a:ext uri="{FF2B5EF4-FFF2-40B4-BE49-F238E27FC236}">
                <a16:creationId xmlns:a16="http://schemas.microsoft.com/office/drawing/2014/main" id="{74114406-C85F-6720-7349-3F288A83075D}"/>
              </a:ext>
            </a:extLst>
          </p:cNvPr>
          <p:cNvSpPr txBox="1"/>
          <p:nvPr/>
        </p:nvSpPr>
        <p:spPr>
          <a:xfrm>
            <a:off x="4687847" y="1647503"/>
            <a:ext cx="6854905" cy="3111108"/>
          </a:xfrm>
          <a:prstGeom prst="rect">
            <a:avLst/>
          </a:prstGeom>
        </p:spPr>
        <p:txBody>
          <a:bodyPr vert="horz" wrap="square" lIns="0" tIns="12700" rIns="0" bIns="0" rtlCol="0">
            <a:spAutoFit/>
          </a:bodyPr>
          <a:lstStyle/>
          <a:p>
            <a:pPr marL="297815" indent="-285750" algn="just">
              <a:spcBef>
                <a:spcPts val="100"/>
              </a:spcBef>
              <a:buClr>
                <a:srgbClr val="1B75BB"/>
              </a:buClr>
              <a:buSzPct val="93333"/>
              <a:buFont typeface="Wingdings" panose="05000000000000000000" pitchFamily="2" charset="2"/>
              <a:buChar char="§"/>
              <a:tabLst>
                <a:tab pos="152400" algn="l"/>
              </a:tabLst>
            </a:pPr>
            <a:r>
              <a:rPr lang="el-GR" spc="-35" dirty="0">
                <a:solidFill>
                  <a:schemeClr val="bg1">
                    <a:lumMod val="95000"/>
                  </a:schemeClr>
                </a:solidFill>
                <a:latin typeface="Cambria" panose="02040503050406030204" pitchFamily="18" charset="0"/>
                <a:ea typeface="Cambria" panose="02040503050406030204" pitchFamily="18" charset="0"/>
              </a:rPr>
              <a:t>Η πρόταση διακανονισμού αναφέρει κατά πόσο το προτεινόμενο ποσό περιλαμβάνει τόκο ή έξοδα. Αν περιλαμβάνει  τόκο ή έξοδα θα πρέπει να αναφέρεται το ποσό στο οποίο αντιστοιχεί το καθένα (35.6). </a:t>
            </a:r>
          </a:p>
          <a:p>
            <a:pPr marL="297815" indent="-285750" algn="just">
              <a:spcBef>
                <a:spcPts val="100"/>
              </a:spcBef>
              <a:buClr>
                <a:srgbClr val="1B75BB"/>
              </a:buClr>
              <a:buSzPct val="93333"/>
              <a:buFont typeface="Wingdings" panose="05000000000000000000" pitchFamily="2" charset="2"/>
              <a:buChar char="§"/>
              <a:tabLst>
                <a:tab pos="152400" algn="l"/>
              </a:tabLst>
            </a:pPr>
            <a:r>
              <a:rPr lang="el-GR" spc="-35" dirty="0">
                <a:solidFill>
                  <a:schemeClr val="bg1">
                    <a:lumMod val="95000"/>
                  </a:schemeClr>
                </a:solidFill>
                <a:latin typeface="Cambria" panose="02040503050406030204" pitchFamily="18" charset="0"/>
                <a:ea typeface="Cambria" panose="02040503050406030204" pitchFamily="18" charset="0"/>
              </a:rPr>
              <a:t>Όταν υπάρχει ανταπαίτηση η πρόταση διακανονισμού θα πρέπει να αναφέρει κατά πόσο αυτή λαμβάνει υπόψη και την ανταπαίτηση. </a:t>
            </a:r>
          </a:p>
          <a:p>
            <a:pPr marL="297815" indent="-285750" algn="just">
              <a:spcBef>
                <a:spcPts val="100"/>
              </a:spcBef>
              <a:buClr>
                <a:srgbClr val="1B75BB"/>
              </a:buClr>
              <a:buSzPct val="93333"/>
              <a:buFont typeface="Wingdings" panose="05000000000000000000" pitchFamily="2" charset="2"/>
              <a:buChar char="§"/>
              <a:tabLst>
                <a:tab pos="152400" algn="l"/>
              </a:tabLst>
            </a:pPr>
            <a:r>
              <a:rPr lang="el-GR" spc="-35" dirty="0">
                <a:solidFill>
                  <a:schemeClr val="bg1">
                    <a:lumMod val="95000"/>
                  </a:schemeClr>
                </a:solidFill>
                <a:latin typeface="Cambria" panose="02040503050406030204" pitchFamily="18" charset="0"/>
                <a:ea typeface="Cambria" panose="02040503050406030204" pitchFamily="18" charset="0"/>
              </a:rPr>
              <a:t>Ο </a:t>
            </a:r>
            <a:r>
              <a:rPr lang="el-GR" spc="-35" dirty="0" err="1">
                <a:solidFill>
                  <a:schemeClr val="bg1">
                    <a:lumMod val="95000"/>
                  </a:schemeClr>
                </a:solidFill>
                <a:latin typeface="Cambria" panose="02040503050406030204" pitchFamily="18" charset="0"/>
                <a:ea typeface="Cambria" panose="02040503050406030204" pitchFamily="18" charset="0"/>
              </a:rPr>
              <a:t>προτείνων</a:t>
            </a:r>
            <a:r>
              <a:rPr lang="el-GR" spc="-35" dirty="0">
                <a:solidFill>
                  <a:schemeClr val="bg1">
                    <a:lumMod val="95000"/>
                  </a:schemeClr>
                </a:solidFill>
                <a:latin typeface="Cambria" panose="02040503050406030204" pitchFamily="18" charset="0"/>
                <a:ea typeface="Cambria" panose="02040503050406030204" pitchFamily="18" charset="0"/>
              </a:rPr>
              <a:t> μπορεί να δηλώσει στην πρόταση προθεσμία αποδοχής η οποία δεν επιτρέπεται να είναι κατώτερη  των 21 ημερών (35.9).</a:t>
            </a:r>
          </a:p>
          <a:p>
            <a:pPr marL="297815" indent="-285750" algn="just">
              <a:spcBef>
                <a:spcPts val="100"/>
              </a:spcBef>
              <a:buClr>
                <a:srgbClr val="1B75BB"/>
              </a:buClr>
              <a:buSzPct val="93333"/>
              <a:buFont typeface="Wingdings" panose="05000000000000000000" pitchFamily="2" charset="2"/>
              <a:buChar char="§"/>
              <a:tabLst>
                <a:tab pos="152400" algn="l"/>
              </a:tabLst>
            </a:pPr>
            <a:endParaRPr lang="el-GR" spc="-35" dirty="0">
              <a:solidFill>
                <a:schemeClr val="bg1">
                  <a:lumMod val="95000"/>
                </a:schemeClr>
              </a:solidFill>
              <a:latin typeface="Cambria" panose="02040503050406030204" pitchFamily="18" charset="0"/>
              <a:ea typeface="Cambria" panose="02040503050406030204" pitchFamily="18" charset="0"/>
            </a:endParaRPr>
          </a:p>
          <a:p>
            <a:pPr marL="297815" indent="-285750" algn="just">
              <a:spcBef>
                <a:spcPts val="100"/>
              </a:spcBef>
              <a:buClr>
                <a:srgbClr val="1B75BB"/>
              </a:buClr>
              <a:buSzPct val="93333"/>
              <a:buFont typeface="Wingdings" panose="05000000000000000000" pitchFamily="2" charset="2"/>
              <a:buChar char="§"/>
              <a:tabLst>
                <a:tab pos="152400" algn="l"/>
              </a:tabLst>
            </a:pPr>
            <a:r>
              <a:rPr lang="el-GR" spc="-35" dirty="0">
                <a:solidFill>
                  <a:schemeClr val="bg1">
                    <a:lumMod val="95000"/>
                  </a:schemeClr>
                </a:solidFill>
                <a:latin typeface="Cambria" panose="02040503050406030204" pitchFamily="18" charset="0"/>
                <a:ea typeface="Cambria" panose="02040503050406030204" pitchFamily="18" charset="0"/>
              </a:rPr>
              <a:t>Δεν έχει καμία βαρύτητα η αποδοχή πρότασης μετά την έναρξη της ακροαματικής διαδικασίας.</a:t>
            </a:r>
          </a:p>
        </p:txBody>
      </p:sp>
    </p:spTree>
    <p:extLst>
      <p:ext uri="{BB962C8B-B14F-4D97-AF65-F5344CB8AC3E}">
        <p14:creationId xmlns:p14="http://schemas.microsoft.com/office/powerpoint/2010/main" val="3548689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CA554CF2-8CED-8FF1-2764-ADF6D1A971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651" y="175867"/>
            <a:ext cx="1712208" cy="1077201"/>
          </a:xfrm>
          <a:prstGeom prst="rect">
            <a:avLst/>
          </a:prstGeom>
        </p:spPr>
      </p:pic>
      <p:pic>
        <p:nvPicPr>
          <p:cNvPr id="8" name="Picture 7" descr="A picture containing building, outdoor&#10;&#10;Description automatically generated">
            <a:extLst>
              <a:ext uri="{FF2B5EF4-FFF2-40B4-BE49-F238E27FC236}">
                <a16:creationId xmlns:a16="http://schemas.microsoft.com/office/drawing/2014/main" id="{E207D06E-51BE-77BE-5B37-152A5825BBEB}"/>
              </a:ext>
            </a:extLst>
          </p:cNvPr>
          <p:cNvPicPr>
            <a:picLocks noChangeAspect="1"/>
          </p:cNvPicPr>
          <p:nvPr/>
        </p:nvPicPr>
        <p:blipFill rotWithShape="1">
          <a:blip r:embed="rId3">
            <a:extLst>
              <a:ext uri="{28A0092B-C50C-407E-A947-70E740481C1C}">
                <a14:useLocalDpi xmlns:a14="http://schemas.microsoft.com/office/drawing/2010/main" val="0"/>
              </a:ext>
            </a:extLst>
          </a:blip>
          <a:srcRect l="686" t="3981" r="591" b="43454"/>
          <a:stretch/>
        </p:blipFill>
        <p:spPr>
          <a:xfrm>
            <a:off x="4162569" y="1"/>
            <a:ext cx="8029433" cy="6413016"/>
          </a:xfrm>
          <a:prstGeom prst="rect">
            <a:avLst/>
          </a:prstGeom>
        </p:spPr>
      </p:pic>
      <p:sp>
        <p:nvSpPr>
          <p:cNvPr id="9" name="Rectangle 8">
            <a:extLst>
              <a:ext uri="{FF2B5EF4-FFF2-40B4-BE49-F238E27FC236}">
                <a16:creationId xmlns:a16="http://schemas.microsoft.com/office/drawing/2014/main" id="{C2F18C14-1995-D4F4-1BAB-E4764B76A49C}"/>
              </a:ext>
            </a:extLst>
          </p:cNvPr>
          <p:cNvSpPr/>
          <p:nvPr/>
        </p:nvSpPr>
        <p:spPr>
          <a:xfrm>
            <a:off x="4162569" y="0"/>
            <a:ext cx="8029431" cy="6413016"/>
          </a:xfrm>
          <a:prstGeom prst="rect">
            <a:avLst/>
          </a:prstGeom>
          <a:solidFill>
            <a:schemeClr val="accent1">
              <a:lumMod val="50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Google Shape;94;p13">
            <a:extLst>
              <a:ext uri="{FF2B5EF4-FFF2-40B4-BE49-F238E27FC236}">
                <a16:creationId xmlns:a16="http://schemas.microsoft.com/office/drawing/2014/main" id="{AB3B64AA-F8C4-8263-540F-1DC9AB687A0F}"/>
              </a:ext>
            </a:extLst>
          </p:cNvPr>
          <p:cNvSpPr txBox="1">
            <a:spLocks/>
          </p:cNvSpPr>
          <p:nvPr/>
        </p:nvSpPr>
        <p:spPr>
          <a:xfrm>
            <a:off x="4814028" y="674481"/>
            <a:ext cx="6854905" cy="5509038"/>
          </a:xfrm>
          <a:prstGeom prst="rect">
            <a:avLst/>
          </a:prstGeom>
        </p:spPr>
        <p:txBody>
          <a:bodyPr spcFirstLastPara="1"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spcBef>
                <a:spcPct val="20000"/>
              </a:spcBef>
              <a:spcAft>
                <a:spcPts val="600"/>
              </a:spcAft>
              <a:buClr>
                <a:schemeClr val="accent1">
                  <a:lumMod val="75000"/>
                </a:schemeClr>
              </a:buClr>
              <a:buSzPct val="145000"/>
              <a:buFont typeface="Arial"/>
              <a:buChar char="•"/>
            </a:pPr>
            <a:endParaRPr lang="en-US" sz="1400" dirty="0">
              <a:solidFill>
                <a:schemeClr val="bg1"/>
              </a:solidFill>
              <a:latin typeface="Cambria" panose="02040503050406030204" pitchFamily="18" charset="0"/>
              <a:ea typeface="Cambria" panose="02040503050406030204" pitchFamily="18" charset="0"/>
            </a:endParaRPr>
          </a:p>
        </p:txBody>
      </p:sp>
      <p:pic>
        <p:nvPicPr>
          <p:cNvPr id="3" name="Picture 2" descr="Table&#10;&#10;Description automatically generated">
            <a:extLst>
              <a:ext uri="{FF2B5EF4-FFF2-40B4-BE49-F238E27FC236}">
                <a16:creationId xmlns:a16="http://schemas.microsoft.com/office/drawing/2014/main" id="{812F5E87-A94C-AC04-32E5-68FCB85822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7267" y="1228260"/>
            <a:ext cx="3506558" cy="5194647"/>
          </a:xfrm>
          <a:prstGeom prst="rect">
            <a:avLst/>
          </a:prstGeom>
        </p:spPr>
      </p:pic>
      <p:pic>
        <p:nvPicPr>
          <p:cNvPr id="5" name="Picture 4" descr="Graphical user interface&#10;&#10;Description automatically generated with medium confidence">
            <a:extLst>
              <a:ext uri="{FF2B5EF4-FFF2-40B4-BE49-F238E27FC236}">
                <a16:creationId xmlns:a16="http://schemas.microsoft.com/office/drawing/2014/main" id="{B780A0F2-A30B-68F7-94E3-3BC09D427E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66760" y="1213224"/>
            <a:ext cx="3808589" cy="5199792"/>
          </a:xfrm>
          <a:prstGeom prst="rect">
            <a:avLst/>
          </a:prstGeom>
        </p:spPr>
      </p:pic>
    </p:spTree>
    <p:extLst>
      <p:ext uri="{BB962C8B-B14F-4D97-AF65-F5344CB8AC3E}">
        <p14:creationId xmlns:p14="http://schemas.microsoft.com/office/powerpoint/2010/main" val="1134943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CA554CF2-8CED-8FF1-2764-ADF6D1A971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651" y="175867"/>
            <a:ext cx="1712208" cy="1077201"/>
          </a:xfrm>
          <a:prstGeom prst="rect">
            <a:avLst/>
          </a:prstGeom>
        </p:spPr>
      </p:pic>
      <p:pic>
        <p:nvPicPr>
          <p:cNvPr id="8" name="Picture 7" descr="A picture containing building, outdoor&#10;&#10;Description automatically generated">
            <a:extLst>
              <a:ext uri="{FF2B5EF4-FFF2-40B4-BE49-F238E27FC236}">
                <a16:creationId xmlns:a16="http://schemas.microsoft.com/office/drawing/2014/main" id="{E207D06E-51BE-77BE-5B37-152A5825BBEB}"/>
              </a:ext>
            </a:extLst>
          </p:cNvPr>
          <p:cNvPicPr>
            <a:picLocks noChangeAspect="1"/>
          </p:cNvPicPr>
          <p:nvPr/>
        </p:nvPicPr>
        <p:blipFill rotWithShape="1">
          <a:blip r:embed="rId3">
            <a:extLst>
              <a:ext uri="{28A0092B-C50C-407E-A947-70E740481C1C}">
                <a14:useLocalDpi xmlns:a14="http://schemas.microsoft.com/office/drawing/2010/main" val="0"/>
              </a:ext>
            </a:extLst>
          </a:blip>
          <a:srcRect l="686" t="3981" r="591" b="43454"/>
          <a:stretch/>
        </p:blipFill>
        <p:spPr>
          <a:xfrm>
            <a:off x="4162569" y="1"/>
            <a:ext cx="8029433" cy="6413016"/>
          </a:xfrm>
          <a:prstGeom prst="rect">
            <a:avLst/>
          </a:prstGeom>
        </p:spPr>
      </p:pic>
      <p:sp>
        <p:nvSpPr>
          <p:cNvPr id="9" name="Rectangle 8">
            <a:extLst>
              <a:ext uri="{FF2B5EF4-FFF2-40B4-BE49-F238E27FC236}">
                <a16:creationId xmlns:a16="http://schemas.microsoft.com/office/drawing/2014/main" id="{C2F18C14-1995-D4F4-1BAB-E4764B76A49C}"/>
              </a:ext>
            </a:extLst>
          </p:cNvPr>
          <p:cNvSpPr/>
          <p:nvPr/>
        </p:nvSpPr>
        <p:spPr>
          <a:xfrm>
            <a:off x="4162569" y="0"/>
            <a:ext cx="8029431" cy="6413016"/>
          </a:xfrm>
          <a:prstGeom prst="rect">
            <a:avLst/>
          </a:prstGeom>
          <a:solidFill>
            <a:schemeClr val="accent1">
              <a:lumMod val="50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Google Shape;130;p18">
            <a:extLst>
              <a:ext uri="{FF2B5EF4-FFF2-40B4-BE49-F238E27FC236}">
                <a16:creationId xmlns:a16="http://schemas.microsoft.com/office/drawing/2014/main" id="{14D4F396-45D0-CDDC-F5C3-6DB06A164383}"/>
              </a:ext>
            </a:extLst>
          </p:cNvPr>
          <p:cNvSpPr txBox="1">
            <a:spLocks/>
          </p:cNvSpPr>
          <p:nvPr/>
        </p:nvSpPr>
        <p:spPr>
          <a:xfrm>
            <a:off x="51414" y="2623621"/>
            <a:ext cx="4059742" cy="1158875"/>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l-GR" sz="2800" dirty="0">
                <a:solidFill>
                  <a:srgbClr val="1B75BB"/>
                </a:solidFill>
                <a:latin typeface="Cinzel" panose="020B0604020202020204" charset="0"/>
              </a:rPr>
              <a:t>Η διαδικασία και η ισχύς της αποδοχής</a:t>
            </a:r>
            <a:endParaRPr lang="el-GR" sz="3200" dirty="0">
              <a:solidFill>
                <a:srgbClr val="1B75BB"/>
              </a:solidFill>
              <a:latin typeface="Cinzel" panose="020B0604020202020204" charset="0"/>
            </a:endParaRPr>
          </a:p>
        </p:txBody>
      </p:sp>
      <p:sp>
        <p:nvSpPr>
          <p:cNvPr id="24" name="Google Shape;94;p13">
            <a:extLst>
              <a:ext uri="{FF2B5EF4-FFF2-40B4-BE49-F238E27FC236}">
                <a16:creationId xmlns:a16="http://schemas.microsoft.com/office/drawing/2014/main" id="{AB3B64AA-F8C4-8263-540F-1DC9AB687A0F}"/>
              </a:ext>
            </a:extLst>
          </p:cNvPr>
          <p:cNvSpPr txBox="1">
            <a:spLocks/>
          </p:cNvSpPr>
          <p:nvPr/>
        </p:nvSpPr>
        <p:spPr>
          <a:xfrm>
            <a:off x="4814028" y="674481"/>
            <a:ext cx="6854905" cy="5509038"/>
          </a:xfrm>
          <a:prstGeom prst="rect">
            <a:avLst/>
          </a:prstGeom>
        </p:spPr>
        <p:txBody>
          <a:bodyPr spcFirstLastPara="1"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spcBef>
                <a:spcPct val="20000"/>
              </a:spcBef>
              <a:spcAft>
                <a:spcPts val="600"/>
              </a:spcAft>
              <a:buClr>
                <a:schemeClr val="accent1">
                  <a:lumMod val="75000"/>
                </a:schemeClr>
              </a:buClr>
              <a:buSzPct val="145000"/>
              <a:buFont typeface="Arial"/>
              <a:buChar char="•"/>
            </a:pPr>
            <a:endParaRPr lang="en-US" sz="1400" dirty="0">
              <a:solidFill>
                <a:schemeClr val="bg1"/>
              </a:solidFill>
              <a:latin typeface="Cambria" panose="02040503050406030204" pitchFamily="18" charset="0"/>
              <a:ea typeface="Cambria" panose="02040503050406030204" pitchFamily="18" charset="0"/>
            </a:endParaRPr>
          </a:p>
        </p:txBody>
      </p:sp>
      <p:sp>
        <p:nvSpPr>
          <p:cNvPr id="2" name="object 3">
            <a:extLst>
              <a:ext uri="{FF2B5EF4-FFF2-40B4-BE49-F238E27FC236}">
                <a16:creationId xmlns:a16="http://schemas.microsoft.com/office/drawing/2014/main" id="{74114406-C85F-6720-7349-3F288A83075D}"/>
              </a:ext>
            </a:extLst>
          </p:cNvPr>
          <p:cNvSpPr txBox="1"/>
          <p:nvPr/>
        </p:nvSpPr>
        <p:spPr>
          <a:xfrm>
            <a:off x="4687847" y="1647503"/>
            <a:ext cx="6854905" cy="3677930"/>
          </a:xfrm>
          <a:prstGeom prst="rect">
            <a:avLst/>
          </a:prstGeom>
        </p:spPr>
        <p:txBody>
          <a:bodyPr vert="horz" wrap="square" lIns="0" tIns="12700" rIns="0" bIns="0" rtlCol="0">
            <a:spAutoFit/>
          </a:bodyPr>
          <a:lstStyle/>
          <a:p>
            <a:pPr marL="297815" indent="-285750" algn="just">
              <a:spcBef>
                <a:spcPts val="100"/>
              </a:spcBef>
              <a:buClr>
                <a:srgbClr val="1B75BB"/>
              </a:buClr>
              <a:buSzPct val="93333"/>
              <a:buFont typeface="Wingdings" panose="05000000000000000000" pitchFamily="2" charset="2"/>
              <a:buChar char="§"/>
              <a:tabLst>
                <a:tab pos="152400" algn="l"/>
              </a:tabLst>
            </a:pPr>
            <a:r>
              <a:rPr lang="el-GR" spc="-35" dirty="0">
                <a:solidFill>
                  <a:schemeClr val="bg1">
                    <a:lumMod val="95000"/>
                  </a:schemeClr>
                </a:solidFill>
                <a:latin typeface="Cambria" panose="02040503050406030204" pitchFamily="18" charset="0"/>
                <a:ea typeface="Cambria" panose="02040503050406030204" pitchFamily="18" charset="0"/>
              </a:rPr>
              <a:t>Ο διάδικος που αποδέχεται την πρόταση διακανονισμού επιδίδει γραπτή ειδοποίηση αποδοχής στον </a:t>
            </a:r>
            <a:r>
              <a:rPr lang="el-GR" spc="-35" dirty="0" err="1">
                <a:solidFill>
                  <a:schemeClr val="bg1">
                    <a:lumMod val="95000"/>
                  </a:schemeClr>
                </a:solidFill>
                <a:latin typeface="Cambria" panose="02040503050406030204" pitchFamily="18" charset="0"/>
                <a:ea typeface="Cambria" panose="02040503050406030204" pitchFamily="18" charset="0"/>
              </a:rPr>
              <a:t>προτείνοντα</a:t>
            </a:r>
            <a:r>
              <a:rPr lang="el-GR" spc="-35" dirty="0">
                <a:solidFill>
                  <a:schemeClr val="bg1">
                    <a:lumMod val="95000"/>
                  </a:schemeClr>
                </a:solidFill>
                <a:latin typeface="Cambria" panose="02040503050406030204" pitchFamily="18" charset="0"/>
                <a:ea typeface="Cambria" panose="02040503050406030204" pitchFamily="18" charset="0"/>
              </a:rPr>
              <a:t>  και αντίγραφο στους άλλους διαδίκους (Έντυπο 58) (35.10).</a:t>
            </a:r>
          </a:p>
          <a:p>
            <a:pPr marL="297815" indent="-285750" algn="just">
              <a:spcBef>
                <a:spcPts val="100"/>
              </a:spcBef>
              <a:buClr>
                <a:srgbClr val="1B75BB"/>
              </a:buClr>
              <a:buSzPct val="93333"/>
              <a:buFont typeface="Wingdings" panose="05000000000000000000" pitchFamily="2" charset="2"/>
              <a:buChar char="§"/>
              <a:tabLst>
                <a:tab pos="152400" algn="l"/>
              </a:tabLst>
            </a:pPr>
            <a:endParaRPr lang="el-GR" spc="-35" dirty="0">
              <a:solidFill>
                <a:schemeClr val="bg1">
                  <a:lumMod val="95000"/>
                </a:schemeClr>
              </a:solidFill>
              <a:latin typeface="Cambria" panose="02040503050406030204" pitchFamily="18" charset="0"/>
              <a:ea typeface="Cambria" panose="02040503050406030204" pitchFamily="18" charset="0"/>
            </a:endParaRPr>
          </a:p>
          <a:p>
            <a:pPr marL="297815" indent="-285750" algn="just">
              <a:spcBef>
                <a:spcPts val="100"/>
              </a:spcBef>
              <a:buClr>
                <a:srgbClr val="1B75BB"/>
              </a:buClr>
              <a:buSzPct val="93333"/>
              <a:buFont typeface="Wingdings" panose="05000000000000000000" pitchFamily="2" charset="2"/>
              <a:buChar char="§"/>
              <a:tabLst>
                <a:tab pos="152400" algn="l"/>
              </a:tabLst>
            </a:pPr>
            <a:r>
              <a:rPr lang="el-GR" spc="-35" dirty="0">
                <a:solidFill>
                  <a:schemeClr val="bg1">
                    <a:lumMod val="95000"/>
                  </a:schemeClr>
                </a:solidFill>
                <a:latin typeface="Cambria" panose="02040503050406030204" pitchFamily="18" charset="0"/>
                <a:ea typeface="Cambria" panose="02040503050406030204" pitchFamily="18" charset="0"/>
              </a:rPr>
              <a:t>Η αποδοχή της πρότασης διακανονισμού θεωρείται ότι επέρχεται με την επίδοση της ειδοποίησης αποδοχής στον  </a:t>
            </a:r>
            <a:r>
              <a:rPr lang="el-GR" spc="-35" dirty="0" err="1">
                <a:solidFill>
                  <a:schemeClr val="bg1">
                    <a:lumMod val="95000"/>
                  </a:schemeClr>
                </a:solidFill>
                <a:latin typeface="Cambria" panose="02040503050406030204" pitchFamily="18" charset="0"/>
                <a:ea typeface="Cambria" panose="02040503050406030204" pitchFamily="18" charset="0"/>
              </a:rPr>
              <a:t>προτείνοντα</a:t>
            </a:r>
            <a:r>
              <a:rPr lang="el-GR" spc="-35" dirty="0">
                <a:solidFill>
                  <a:schemeClr val="bg1">
                    <a:lumMod val="95000"/>
                  </a:schemeClr>
                </a:solidFill>
                <a:latin typeface="Cambria" panose="02040503050406030204" pitchFamily="18" charset="0"/>
                <a:ea typeface="Cambria" panose="02040503050406030204" pitchFamily="18" charset="0"/>
              </a:rPr>
              <a:t> (35.10).</a:t>
            </a:r>
          </a:p>
          <a:p>
            <a:pPr marL="297815" indent="-285750" algn="just">
              <a:spcBef>
                <a:spcPts val="100"/>
              </a:spcBef>
              <a:buClr>
                <a:srgbClr val="1B75BB"/>
              </a:buClr>
              <a:buSzPct val="93333"/>
              <a:buFont typeface="Wingdings" panose="05000000000000000000" pitchFamily="2" charset="2"/>
              <a:buChar char="§"/>
              <a:tabLst>
                <a:tab pos="152400" algn="l"/>
              </a:tabLst>
            </a:pPr>
            <a:endParaRPr lang="el-GR" spc="-35" dirty="0">
              <a:solidFill>
                <a:schemeClr val="bg1">
                  <a:lumMod val="95000"/>
                </a:schemeClr>
              </a:solidFill>
              <a:latin typeface="Cambria" panose="02040503050406030204" pitchFamily="18" charset="0"/>
              <a:ea typeface="Cambria" panose="02040503050406030204" pitchFamily="18" charset="0"/>
            </a:endParaRPr>
          </a:p>
          <a:p>
            <a:pPr marL="297815" indent="-285750" algn="just">
              <a:spcBef>
                <a:spcPts val="100"/>
              </a:spcBef>
              <a:buClr>
                <a:srgbClr val="1B75BB"/>
              </a:buClr>
              <a:buSzPct val="93333"/>
              <a:buFont typeface="Wingdings" panose="05000000000000000000" pitchFamily="2" charset="2"/>
              <a:buChar char="§"/>
              <a:tabLst>
                <a:tab pos="152400" algn="l"/>
              </a:tabLst>
            </a:pPr>
            <a:r>
              <a:rPr lang="el-GR" spc="-35" dirty="0">
                <a:solidFill>
                  <a:schemeClr val="bg1">
                    <a:lumMod val="95000"/>
                  </a:schemeClr>
                </a:solidFill>
                <a:latin typeface="Cambria" panose="02040503050406030204" pitchFamily="18" charset="0"/>
                <a:ea typeface="Cambria" panose="02040503050406030204" pitchFamily="18" charset="0"/>
              </a:rPr>
              <a:t>Μετά την αποδοχή οι διάδικοι αιτούνται οδηγίες από το Δικαστήριο το συντομότερο (35.10).</a:t>
            </a:r>
          </a:p>
          <a:p>
            <a:pPr marL="297815" indent="-285750" algn="just">
              <a:spcBef>
                <a:spcPts val="100"/>
              </a:spcBef>
              <a:buClr>
                <a:srgbClr val="1B75BB"/>
              </a:buClr>
              <a:buSzPct val="93333"/>
              <a:buFont typeface="Wingdings" panose="05000000000000000000" pitchFamily="2" charset="2"/>
              <a:buChar char="§"/>
              <a:tabLst>
                <a:tab pos="152400" algn="l"/>
              </a:tabLst>
            </a:pPr>
            <a:r>
              <a:rPr lang="el-GR" spc="-35" dirty="0">
                <a:solidFill>
                  <a:schemeClr val="bg1">
                    <a:lumMod val="95000"/>
                  </a:schemeClr>
                </a:solidFill>
                <a:latin typeface="Cambria" panose="02040503050406030204" pitchFamily="18" charset="0"/>
                <a:ea typeface="Cambria" panose="02040503050406030204" pitchFamily="18" charset="0"/>
              </a:rPr>
              <a:t>Όταν η πρόταση γίνεται αποδεκτή και αφορά το σύνολο της απαίτησης, η απαίτηση αναστέλλεται. Νοείται ότι η  αναστολή της διαδικασίας δεν επηρεάζει το ζήτημα των εξόδων εάν αυτά δεν περιλαμβάνονταν στην πρόταση  διακανονισμού (35.12).</a:t>
            </a:r>
          </a:p>
        </p:txBody>
      </p:sp>
    </p:spTree>
    <p:extLst>
      <p:ext uri="{BB962C8B-B14F-4D97-AF65-F5344CB8AC3E}">
        <p14:creationId xmlns:p14="http://schemas.microsoft.com/office/powerpoint/2010/main" val="439524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CA554CF2-8CED-8FF1-2764-ADF6D1A971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651" y="175867"/>
            <a:ext cx="1712208" cy="1077201"/>
          </a:xfrm>
          <a:prstGeom prst="rect">
            <a:avLst/>
          </a:prstGeom>
        </p:spPr>
      </p:pic>
      <p:pic>
        <p:nvPicPr>
          <p:cNvPr id="8" name="Picture 7" descr="A picture containing building, outdoor&#10;&#10;Description automatically generated">
            <a:extLst>
              <a:ext uri="{FF2B5EF4-FFF2-40B4-BE49-F238E27FC236}">
                <a16:creationId xmlns:a16="http://schemas.microsoft.com/office/drawing/2014/main" id="{E207D06E-51BE-77BE-5B37-152A5825BBEB}"/>
              </a:ext>
            </a:extLst>
          </p:cNvPr>
          <p:cNvPicPr>
            <a:picLocks noChangeAspect="1"/>
          </p:cNvPicPr>
          <p:nvPr/>
        </p:nvPicPr>
        <p:blipFill rotWithShape="1">
          <a:blip r:embed="rId3">
            <a:extLst>
              <a:ext uri="{28A0092B-C50C-407E-A947-70E740481C1C}">
                <a14:useLocalDpi xmlns:a14="http://schemas.microsoft.com/office/drawing/2010/main" val="0"/>
              </a:ext>
            </a:extLst>
          </a:blip>
          <a:srcRect l="686" t="3981" r="591" b="43454"/>
          <a:stretch/>
        </p:blipFill>
        <p:spPr>
          <a:xfrm>
            <a:off x="4162569" y="1"/>
            <a:ext cx="8029433" cy="6413016"/>
          </a:xfrm>
          <a:prstGeom prst="rect">
            <a:avLst/>
          </a:prstGeom>
        </p:spPr>
      </p:pic>
      <p:sp>
        <p:nvSpPr>
          <p:cNvPr id="9" name="Rectangle 8">
            <a:extLst>
              <a:ext uri="{FF2B5EF4-FFF2-40B4-BE49-F238E27FC236}">
                <a16:creationId xmlns:a16="http://schemas.microsoft.com/office/drawing/2014/main" id="{C2F18C14-1995-D4F4-1BAB-E4764B76A49C}"/>
              </a:ext>
            </a:extLst>
          </p:cNvPr>
          <p:cNvSpPr/>
          <p:nvPr/>
        </p:nvSpPr>
        <p:spPr>
          <a:xfrm>
            <a:off x="4162569" y="0"/>
            <a:ext cx="8029431" cy="6413016"/>
          </a:xfrm>
          <a:prstGeom prst="rect">
            <a:avLst/>
          </a:prstGeom>
          <a:solidFill>
            <a:schemeClr val="accent1">
              <a:lumMod val="50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Google Shape;130;p18">
            <a:extLst>
              <a:ext uri="{FF2B5EF4-FFF2-40B4-BE49-F238E27FC236}">
                <a16:creationId xmlns:a16="http://schemas.microsoft.com/office/drawing/2014/main" id="{14D4F396-45D0-CDDC-F5C3-6DB06A164383}"/>
              </a:ext>
            </a:extLst>
          </p:cNvPr>
          <p:cNvSpPr txBox="1">
            <a:spLocks/>
          </p:cNvSpPr>
          <p:nvPr/>
        </p:nvSpPr>
        <p:spPr>
          <a:xfrm>
            <a:off x="230476" y="2769945"/>
            <a:ext cx="3588088" cy="1158875"/>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l-GR" sz="2800" dirty="0">
                <a:solidFill>
                  <a:srgbClr val="1B75BB"/>
                </a:solidFill>
                <a:latin typeface="Cinzel" panose="020B0604020202020204" charset="0"/>
              </a:rPr>
              <a:t>Η διαδικασία και η ισχύς της αποδοχής (35.10 και 35.12)</a:t>
            </a:r>
            <a:endParaRPr lang="el-GR" sz="3200" dirty="0">
              <a:solidFill>
                <a:srgbClr val="1B75BB"/>
              </a:solidFill>
              <a:latin typeface="Cinzel" panose="020B0604020202020204" charset="0"/>
            </a:endParaRPr>
          </a:p>
        </p:txBody>
      </p:sp>
      <p:sp>
        <p:nvSpPr>
          <p:cNvPr id="24" name="Google Shape;94;p13">
            <a:extLst>
              <a:ext uri="{FF2B5EF4-FFF2-40B4-BE49-F238E27FC236}">
                <a16:creationId xmlns:a16="http://schemas.microsoft.com/office/drawing/2014/main" id="{AB3B64AA-F8C4-8263-540F-1DC9AB687A0F}"/>
              </a:ext>
            </a:extLst>
          </p:cNvPr>
          <p:cNvSpPr txBox="1">
            <a:spLocks/>
          </p:cNvSpPr>
          <p:nvPr/>
        </p:nvSpPr>
        <p:spPr>
          <a:xfrm>
            <a:off x="4814028" y="674481"/>
            <a:ext cx="6854905" cy="5509038"/>
          </a:xfrm>
          <a:prstGeom prst="rect">
            <a:avLst/>
          </a:prstGeom>
        </p:spPr>
        <p:txBody>
          <a:bodyPr spcFirstLastPara="1"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spcBef>
                <a:spcPct val="20000"/>
              </a:spcBef>
              <a:spcAft>
                <a:spcPts val="600"/>
              </a:spcAft>
              <a:buClr>
                <a:schemeClr val="accent1">
                  <a:lumMod val="75000"/>
                </a:schemeClr>
              </a:buClr>
              <a:buSzPct val="145000"/>
              <a:buFont typeface="Arial"/>
              <a:buChar char="•"/>
            </a:pPr>
            <a:endParaRPr lang="en-US" sz="1400" dirty="0">
              <a:solidFill>
                <a:schemeClr val="bg1"/>
              </a:solidFill>
              <a:latin typeface="Cambria" panose="02040503050406030204" pitchFamily="18" charset="0"/>
              <a:ea typeface="Cambria" panose="02040503050406030204" pitchFamily="18" charset="0"/>
            </a:endParaRPr>
          </a:p>
        </p:txBody>
      </p:sp>
      <p:sp>
        <p:nvSpPr>
          <p:cNvPr id="2" name="object 3">
            <a:extLst>
              <a:ext uri="{FF2B5EF4-FFF2-40B4-BE49-F238E27FC236}">
                <a16:creationId xmlns:a16="http://schemas.microsoft.com/office/drawing/2014/main" id="{74114406-C85F-6720-7349-3F288A83075D}"/>
              </a:ext>
            </a:extLst>
          </p:cNvPr>
          <p:cNvSpPr txBox="1"/>
          <p:nvPr/>
        </p:nvSpPr>
        <p:spPr>
          <a:xfrm>
            <a:off x="4687847" y="1023213"/>
            <a:ext cx="6854905" cy="4811574"/>
          </a:xfrm>
          <a:prstGeom prst="rect">
            <a:avLst/>
          </a:prstGeom>
        </p:spPr>
        <p:txBody>
          <a:bodyPr vert="horz" wrap="square" lIns="0" tIns="12700" rIns="0" bIns="0" rtlCol="0">
            <a:spAutoFit/>
          </a:bodyPr>
          <a:lstStyle/>
          <a:p>
            <a:pPr marL="297815" indent="-285750" algn="just">
              <a:spcBef>
                <a:spcPts val="100"/>
              </a:spcBef>
              <a:buClr>
                <a:srgbClr val="1B75BB"/>
              </a:buClr>
              <a:buSzPct val="93333"/>
              <a:buFont typeface="Wingdings" panose="05000000000000000000" pitchFamily="2" charset="2"/>
              <a:buChar char="§"/>
              <a:tabLst>
                <a:tab pos="152400" algn="l"/>
              </a:tabLst>
            </a:pPr>
            <a:r>
              <a:rPr lang="el-GR" spc="-35" dirty="0">
                <a:solidFill>
                  <a:schemeClr val="bg1">
                    <a:lumMod val="95000"/>
                  </a:schemeClr>
                </a:solidFill>
                <a:latin typeface="Cambria" panose="02040503050406030204" pitchFamily="18" charset="0"/>
                <a:ea typeface="Cambria" panose="02040503050406030204" pitchFamily="18" charset="0"/>
              </a:rPr>
              <a:t>Ο διάδικος που αποδέχεται την πρόταση διακανονισμού επιδίδει γραπτή ειδοποίηση αποδοχής στον </a:t>
            </a:r>
            <a:r>
              <a:rPr lang="el-GR" spc="-35" dirty="0" err="1">
                <a:solidFill>
                  <a:schemeClr val="bg1">
                    <a:lumMod val="95000"/>
                  </a:schemeClr>
                </a:solidFill>
                <a:latin typeface="Cambria" panose="02040503050406030204" pitchFamily="18" charset="0"/>
                <a:ea typeface="Cambria" panose="02040503050406030204" pitchFamily="18" charset="0"/>
              </a:rPr>
              <a:t>προτείνοντα</a:t>
            </a:r>
            <a:r>
              <a:rPr lang="el-GR" spc="-35" dirty="0">
                <a:solidFill>
                  <a:schemeClr val="bg1">
                    <a:lumMod val="95000"/>
                  </a:schemeClr>
                </a:solidFill>
                <a:latin typeface="Cambria" panose="02040503050406030204" pitchFamily="18" charset="0"/>
                <a:ea typeface="Cambria" panose="02040503050406030204" pitchFamily="18" charset="0"/>
              </a:rPr>
              <a:t>  και αντίγραφο στους άλλους διαδίκους (Έντυπο 58) (35.10).</a:t>
            </a:r>
          </a:p>
          <a:p>
            <a:pPr marL="297815" indent="-285750" algn="just">
              <a:spcBef>
                <a:spcPts val="100"/>
              </a:spcBef>
              <a:buClr>
                <a:srgbClr val="1B75BB"/>
              </a:buClr>
              <a:buSzPct val="93333"/>
              <a:buFont typeface="Wingdings" panose="05000000000000000000" pitchFamily="2" charset="2"/>
              <a:buChar char="§"/>
              <a:tabLst>
                <a:tab pos="152400" algn="l"/>
              </a:tabLst>
            </a:pPr>
            <a:endParaRPr lang="el-GR" spc="-35" dirty="0">
              <a:solidFill>
                <a:schemeClr val="bg1">
                  <a:lumMod val="95000"/>
                </a:schemeClr>
              </a:solidFill>
              <a:latin typeface="Cambria" panose="02040503050406030204" pitchFamily="18" charset="0"/>
              <a:ea typeface="Cambria" panose="02040503050406030204" pitchFamily="18" charset="0"/>
            </a:endParaRPr>
          </a:p>
          <a:p>
            <a:pPr marL="297815" indent="-285750" algn="just">
              <a:spcBef>
                <a:spcPts val="100"/>
              </a:spcBef>
              <a:buClr>
                <a:srgbClr val="1B75BB"/>
              </a:buClr>
              <a:buSzPct val="93333"/>
              <a:buFont typeface="Wingdings" panose="05000000000000000000" pitchFamily="2" charset="2"/>
              <a:buChar char="§"/>
              <a:tabLst>
                <a:tab pos="152400" algn="l"/>
              </a:tabLst>
            </a:pPr>
            <a:r>
              <a:rPr lang="el-GR" spc="-35" dirty="0">
                <a:solidFill>
                  <a:schemeClr val="bg1">
                    <a:lumMod val="95000"/>
                  </a:schemeClr>
                </a:solidFill>
                <a:latin typeface="Cambria" panose="02040503050406030204" pitchFamily="18" charset="0"/>
                <a:ea typeface="Cambria" panose="02040503050406030204" pitchFamily="18" charset="0"/>
              </a:rPr>
              <a:t>Η αποδοχή της πρότασης διακανονισμού θεωρείται ότι επέρχεται με την επίδοση της ειδοποίησης αποδοχής στον  </a:t>
            </a:r>
            <a:r>
              <a:rPr lang="el-GR" spc="-35" dirty="0" err="1">
                <a:solidFill>
                  <a:schemeClr val="bg1">
                    <a:lumMod val="95000"/>
                  </a:schemeClr>
                </a:solidFill>
                <a:latin typeface="Cambria" panose="02040503050406030204" pitchFamily="18" charset="0"/>
                <a:ea typeface="Cambria" panose="02040503050406030204" pitchFamily="18" charset="0"/>
              </a:rPr>
              <a:t>προτείνοντα</a:t>
            </a:r>
            <a:r>
              <a:rPr lang="el-GR" spc="-35" dirty="0">
                <a:solidFill>
                  <a:schemeClr val="bg1">
                    <a:lumMod val="95000"/>
                  </a:schemeClr>
                </a:solidFill>
                <a:latin typeface="Cambria" panose="02040503050406030204" pitchFamily="18" charset="0"/>
                <a:ea typeface="Cambria" panose="02040503050406030204" pitchFamily="18" charset="0"/>
              </a:rPr>
              <a:t> (35.10).</a:t>
            </a:r>
          </a:p>
          <a:p>
            <a:pPr marL="297815" indent="-285750" algn="just">
              <a:spcBef>
                <a:spcPts val="100"/>
              </a:spcBef>
              <a:buClr>
                <a:srgbClr val="1B75BB"/>
              </a:buClr>
              <a:buSzPct val="93333"/>
              <a:buFont typeface="Wingdings" panose="05000000000000000000" pitchFamily="2" charset="2"/>
              <a:buChar char="§"/>
              <a:tabLst>
                <a:tab pos="152400" algn="l"/>
              </a:tabLst>
            </a:pPr>
            <a:endParaRPr lang="el-GR" spc="-35" dirty="0">
              <a:solidFill>
                <a:schemeClr val="bg1">
                  <a:lumMod val="95000"/>
                </a:schemeClr>
              </a:solidFill>
              <a:latin typeface="Cambria" panose="02040503050406030204" pitchFamily="18" charset="0"/>
              <a:ea typeface="Cambria" panose="02040503050406030204" pitchFamily="18" charset="0"/>
            </a:endParaRPr>
          </a:p>
          <a:p>
            <a:pPr marL="297815" indent="-285750" algn="just">
              <a:spcBef>
                <a:spcPts val="100"/>
              </a:spcBef>
              <a:buClr>
                <a:srgbClr val="1B75BB"/>
              </a:buClr>
              <a:buSzPct val="93333"/>
              <a:buFont typeface="Wingdings" panose="05000000000000000000" pitchFamily="2" charset="2"/>
              <a:buChar char="§"/>
              <a:tabLst>
                <a:tab pos="152400" algn="l"/>
              </a:tabLst>
            </a:pPr>
            <a:r>
              <a:rPr lang="el-GR" spc="-35" dirty="0">
                <a:solidFill>
                  <a:schemeClr val="bg1">
                    <a:lumMod val="95000"/>
                  </a:schemeClr>
                </a:solidFill>
                <a:latin typeface="Cambria" panose="02040503050406030204" pitchFamily="18" charset="0"/>
                <a:ea typeface="Cambria" panose="02040503050406030204" pitchFamily="18" charset="0"/>
              </a:rPr>
              <a:t>Μετά την αποδοχή οι διάδικοι αιτούνται οδηγίες από το Δικαστήριο το συντομότερο (35.10).</a:t>
            </a:r>
          </a:p>
          <a:p>
            <a:pPr marL="297815" indent="-285750" algn="just">
              <a:spcBef>
                <a:spcPts val="100"/>
              </a:spcBef>
              <a:buClr>
                <a:srgbClr val="1B75BB"/>
              </a:buClr>
              <a:buSzPct val="93333"/>
              <a:buFont typeface="Wingdings" panose="05000000000000000000" pitchFamily="2" charset="2"/>
              <a:buChar char="§"/>
              <a:tabLst>
                <a:tab pos="152400" algn="l"/>
              </a:tabLst>
            </a:pPr>
            <a:r>
              <a:rPr lang="el-GR" spc="-35" dirty="0">
                <a:solidFill>
                  <a:schemeClr val="bg1">
                    <a:lumMod val="95000"/>
                  </a:schemeClr>
                </a:solidFill>
                <a:latin typeface="Cambria" panose="02040503050406030204" pitchFamily="18" charset="0"/>
                <a:ea typeface="Cambria" panose="02040503050406030204" pitchFamily="18" charset="0"/>
              </a:rPr>
              <a:t>Όταν η πρόταση γίνεται αποδεκτή και αφορά το σύνολο της απαίτησης, η απαίτηση αναστέλλεται. Νοείται ότι η  αναστολή της διαδικασίας δεν επηρεάζει το ζήτημα των εξόδων εάν αυτά δεν περιλαμβάνονταν στην πρόταση  διακανονισμού (35.12).</a:t>
            </a:r>
          </a:p>
          <a:p>
            <a:pPr marL="297815" indent="-285750" algn="just">
              <a:spcBef>
                <a:spcPts val="100"/>
              </a:spcBef>
              <a:buClr>
                <a:srgbClr val="1B75BB"/>
              </a:buClr>
              <a:buSzPct val="93333"/>
              <a:buFont typeface="Wingdings" panose="05000000000000000000" pitchFamily="2" charset="2"/>
              <a:buChar char="§"/>
              <a:tabLst>
                <a:tab pos="152400" algn="l"/>
              </a:tabLst>
            </a:pPr>
            <a:r>
              <a:rPr lang="el-GR" spc="-35" dirty="0">
                <a:solidFill>
                  <a:schemeClr val="bg1">
                    <a:lumMod val="95000"/>
                  </a:schemeClr>
                </a:solidFill>
                <a:latin typeface="Cambria" panose="02040503050406030204" pitchFamily="18" charset="0"/>
                <a:ea typeface="Cambria" panose="02040503050406030204" pitchFamily="18" charset="0"/>
              </a:rPr>
              <a:t>Όταν η πρόταση αφορά απαίτηση και ανταπαίτηση τότε αναστέλλονται και οι δύο (35.12).</a:t>
            </a:r>
          </a:p>
          <a:p>
            <a:pPr marL="297815" indent="-285750" algn="just">
              <a:spcBef>
                <a:spcPts val="100"/>
              </a:spcBef>
              <a:buClr>
                <a:srgbClr val="1B75BB"/>
              </a:buClr>
              <a:buSzPct val="93333"/>
              <a:buFont typeface="Wingdings" panose="05000000000000000000" pitchFamily="2" charset="2"/>
              <a:buChar char="§"/>
              <a:tabLst>
                <a:tab pos="152400" algn="l"/>
              </a:tabLst>
            </a:pPr>
            <a:r>
              <a:rPr lang="el-GR" spc="-35" dirty="0">
                <a:solidFill>
                  <a:schemeClr val="bg1">
                    <a:lumMod val="95000"/>
                  </a:schemeClr>
                </a:solidFill>
                <a:latin typeface="Cambria" panose="02040503050406030204" pitchFamily="18" charset="0"/>
                <a:ea typeface="Cambria" panose="02040503050406030204" pitchFamily="18" charset="0"/>
              </a:rPr>
              <a:t>Σε κάθε άλλη περίπτωση η διαδικασία αναστέλλεται στην έκταση που καλύπτεται από τους όρους της πρότασης (35.12).</a:t>
            </a:r>
          </a:p>
        </p:txBody>
      </p:sp>
    </p:spTree>
    <p:extLst>
      <p:ext uri="{BB962C8B-B14F-4D97-AF65-F5344CB8AC3E}">
        <p14:creationId xmlns:p14="http://schemas.microsoft.com/office/powerpoint/2010/main" val="2394946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CA554CF2-8CED-8FF1-2764-ADF6D1A971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651" y="175867"/>
            <a:ext cx="1712208" cy="1077201"/>
          </a:xfrm>
          <a:prstGeom prst="rect">
            <a:avLst/>
          </a:prstGeom>
        </p:spPr>
      </p:pic>
      <p:pic>
        <p:nvPicPr>
          <p:cNvPr id="8" name="Picture 7" descr="A picture containing building, outdoor&#10;&#10;Description automatically generated">
            <a:extLst>
              <a:ext uri="{FF2B5EF4-FFF2-40B4-BE49-F238E27FC236}">
                <a16:creationId xmlns:a16="http://schemas.microsoft.com/office/drawing/2014/main" id="{E207D06E-51BE-77BE-5B37-152A5825BBEB}"/>
              </a:ext>
            </a:extLst>
          </p:cNvPr>
          <p:cNvPicPr>
            <a:picLocks noChangeAspect="1"/>
          </p:cNvPicPr>
          <p:nvPr/>
        </p:nvPicPr>
        <p:blipFill rotWithShape="1">
          <a:blip r:embed="rId3">
            <a:extLst>
              <a:ext uri="{28A0092B-C50C-407E-A947-70E740481C1C}">
                <a14:useLocalDpi xmlns:a14="http://schemas.microsoft.com/office/drawing/2010/main" val="0"/>
              </a:ext>
            </a:extLst>
          </a:blip>
          <a:srcRect l="686" t="3981" r="591" b="43454"/>
          <a:stretch/>
        </p:blipFill>
        <p:spPr>
          <a:xfrm>
            <a:off x="4162569" y="1"/>
            <a:ext cx="8029433" cy="6413016"/>
          </a:xfrm>
          <a:prstGeom prst="rect">
            <a:avLst/>
          </a:prstGeom>
        </p:spPr>
      </p:pic>
      <p:sp>
        <p:nvSpPr>
          <p:cNvPr id="9" name="Rectangle 8">
            <a:extLst>
              <a:ext uri="{FF2B5EF4-FFF2-40B4-BE49-F238E27FC236}">
                <a16:creationId xmlns:a16="http://schemas.microsoft.com/office/drawing/2014/main" id="{C2F18C14-1995-D4F4-1BAB-E4764B76A49C}"/>
              </a:ext>
            </a:extLst>
          </p:cNvPr>
          <p:cNvSpPr/>
          <p:nvPr/>
        </p:nvSpPr>
        <p:spPr>
          <a:xfrm>
            <a:off x="4162569" y="0"/>
            <a:ext cx="8029431" cy="6413016"/>
          </a:xfrm>
          <a:prstGeom prst="rect">
            <a:avLst/>
          </a:prstGeom>
          <a:solidFill>
            <a:schemeClr val="accent1">
              <a:lumMod val="50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Google Shape;94;p13">
            <a:extLst>
              <a:ext uri="{FF2B5EF4-FFF2-40B4-BE49-F238E27FC236}">
                <a16:creationId xmlns:a16="http://schemas.microsoft.com/office/drawing/2014/main" id="{AB3B64AA-F8C4-8263-540F-1DC9AB687A0F}"/>
              </a:ext>
            </a:extLst>
          </p:cNvPr>
          <p:cNvSpPr txBox="1">
            <a:spLocks/>
          </p:cNvSpPr>
          <p:nvPr/>
        </p:nvSpPr>
        <p:spPr>
          <a:xfrm>
            <a:off x="4814028" y="674481"/>
            <a:ext cx="6854905" cy="5509038"/>
          </a:xfrm>
          <a:prstGeom prst="rect">
            <a:avLst/>
          </a:prstGeom>
        </p:spPr>
        <p:txBody>
          <a:bodyPr spcFirstLastPara="1"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spcBef>
                <a:spcPct val="20000"/>
              </a:spcBef>
              <a:spcAft>
                <a:spcPts val="600"/>
              </a:spcAft>
              <a:buClr>
                <a:schemeClr val="accent1">
                  <a:lumMod val="75000"/>
                </a:schemeClr>
              </a:buClr>
              <a:buSzPct val="145000"/>
              <a:buFont typeface="Arial"/>
              <a:buChar char="•"/>
            </a:pPr>
            <a:endParaRPr lang="en-US" sz="1400" dirty="0">
              <a:solidFill>
                <a:schemeClr val="bg1"/>
              </a:solidFill>
              <a:latin typeface="Cambria" panose="02040503050406030204" pitchFamily="18" charset="0"/>
              <a:ea typeface="Cambria" panose="02040503050406030204" pitchFamily="18" charset="0"/>
            </a:endParaRPr>
          </a:p>
        </p:txBody>
      </p:sp>
      <p:pic>
        <p:nvPicPr>
          <p:cNvPr id="3" name="Picture 2" descr="Graphical user interface, table&#10;&#10;Description automatically generated">
            <a:extLst>
              <a:ext uri="{FF2B5EF4-FFF2-40B4-BE49-F238E27FC236}">
                <a16:creationId xmlns:a16="http://schemas.microsoft.com/office/drawing/2014/main" id="{6D99A123-8D7D-9469-1D86-E464BA88C1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5359" y="288827"/>
            <a:ext cx="4368800" cy="6114665"/>
          </a:xfrm>
          <a:prstGeom prst="rect">
            <a:avLst/>
          </a:prstGeom>
        </p:spPr>
      </p:pic>
    </p:spTree>
    <p:extLst>
      <p:ext uri="{BB962C8B-B14F-4D97-AF65-F5344CB8AC3E}">
        <p14:creationId xmlns:p14="http://schemas.microsoft.com/office/powerpoint/2010/main" val="2937027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CA554CF2-8CED-8FF1-2764-ADF6D1A971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651" y="175867"/>
            <a:ext cx="1712208" cy="1077201"/>
          </a:xfrm>
          <a:prstGeom prst="rect">
            <a:avLst/>
          </a:prstGeom>
        </p:spPr>
      </p:pic>
      <p:pic>
        <p:nvPicPr>
          <p:cNvPr id="8" name="Picture 7" descr="A picture containing building, outdoor&#10;&#10;Description automatically generated">
            <a:extLst>
              <a:ext uri="{FF2B5EF4-FFF2-40B4-BE49-F238E27FC236}">
                <a16:creationId xmlns:a16="http://schemas.microsoft.com/office/drawing/2014/main" id="{E207D06E-51BE-77BE-5B37-152A5825BBEB}"/>
              </a:ext>
            </a:extLst>
          </p:cNvPr>
          <p:cNvPicPr>
            <a:picLocks noChangeAspect="1"/>
          </p:cNvPicPr>
          <p:nvPr/>
        </p:nvPicPr>
        <p:blipFill rotWithShape="1">
          <a:blip r:embed="rId3">
            <a:extLst>
              <a:ext uri="{28A0092B-C50C-407E-A947-70E740481C1C}">
                <a14:useLocalDpi xmlns:a14="http://schemas.microsoft.com/office/drawing/2010/main" val="0"/>
              </a:ext>
            </a:extLst>
          </a:blip>
          <a:srcRect l="686" t="3981" r="591" b="43454"/>
          <a:stretch/>
        </p:blipFill>
        <p:spPr>
          <a:xfrm>
            <a:off x="4162569" y="1"/>
            <a:ext cx="8029433" cy="6413016"/>
          </a:xfrm>
          <a:prstGeom prst="rect">
            <a:avLst/>
          </a:prstGeom>
        </p:spPr>
      </p:pic>
      <p:sp>
        <p:nvSpPr>
          <p:cNvPr id="9" name="Rectangle 8">
            <a:extLst>
              <a:ext uri="{FF2B5EF4-FFF2-40B4-BE49-F238E27FC236}">
                <a16:creationId xmlns:a16="http://schemas.microsoft.com/office/drawing/2014/main" id="{C2F18C14-1995-D4F4-1BAB-E4764B76A49C}"/>
              </a:ext>
            </a:extLst>
          </p:cNvPr>
          <p:cNvSpPr/>
          <p:nvPr/>
        </p:nvSpPr>
        <p:spPr>
          <a:xfrm>
            <a:off x="4162569" y="0"/>
            <a:ext cx="8029431" cy="6413016"/>
          </a:xfrm>
          <a:prstGeom prst="rect">
            <a:avLst/>
          </a:prstGeom>
          <a:solidFill>
            <a:schemeClr val="accent1">
              <a:lumMod val="50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Google Shape;130;p18">
            <a:extLst>
              <a:ext uri="{FF2B5EF4-FFF2-40B4-BE49-F238E27FC236}">
                <a16:creationId xmlns:a16="http://schemas.microsoft.com/office/drawing/2014/main" id="{14D4F396-45D0-CDDC-F5C3-6DB06A164383}"/>
              </a:ext>
            </a:extLst>
          </p:cNvPr>
          <p:cNvSpPr txBox="1">
            <a:spLocks/>
          </p:cNvSpPr>
          <p:nvPr/>
        </p:nvSpPr>
        <p:spPr>
          <a:xfrm>
            <a:off x="230476" y="2769945"/>
            <a:ext cx="3588088" cy="1158875"/>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l-GR" sz="2800" dirty="0">
                <a:solidFill>
                  <a:srgbClr val="1B75BB"/>
                </a:solidFill>
                <a:latin typeface="Cinzel" panose="020B0604020202020204" charset="0"/>
              </a:rPr>
              <a:t>Δικαίωμα απόσυρσης πρότασης διακανονισμού (35.11)</a:t>
            </a:r>
            <a:endParaRPr lang="el-GR" sz="3200" dirty="0">
              <a:solidFill>
                <a:srgbClr val="1B75BB"/>
              </a:solidFill>
              <a:latin typeface="Cinzel" panose="020B0604020202020204" charset="0"/>
            </a:endParaRPr>
          </a:p>
        </p:txBody>
      </p:sp>
      <p:sp>
        <p:nvSpPr>
          <p:cNvPr id="24" name="Google Shape;94;p13">
            <a:extLst>
              <a:ext uri="{FF2B5EF4-FFF2-40B4-BE49-F238E27FC236}">
                <a16:creationId xmlns:a16="http://schemas.microsoft.com/office/drawing/2014/main" id="{AB3B64AA-F8C4-8263-540F-1DC9AB687A0F}"/>
              </a:ext>
            </a:extLst>
          </p:cNvPr>
          <p:cNvSpPr txBox="1">
            <a:spLocks/>
          </p:cNvSpPr>
          <p:nvPr/>
        </p:nvSpPr>
        <p:spPr>
          <a:xfrm>
            <a:off x="4814028" y="674481"/>
            <a:ext cx="6854905" cy="5509038"/>
          </a:xfrm>
          <a:prstGeom prst="rect">
            <a:avLst/>
          </a:prstGeom>
        </p:spPr>
        <p:txBody>
          <a:bodyPr spcFirstLastPara="1"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spcBef>
                <a:spcPct val="20000"/>
              </a:spcBef>
              <a:spcAft>
                <a:spcPts val="600"/>
              </a:spcAft>
              <a:buClr>
                <a:schemeClr val="accent1">
                  <a:lumMod val="75000"/>
                </a:schemeClr>
              </a:buClr>
              <a:buSzPct val="145000"/>
              <a:buFont typeface="Arial"/>
              <a:buChar char="•"/>
            </a:pPr>
            <a:endParaRPr lang="en-US" sz="1400" dirty="0">
              <a:solidFill>
                <a:schemeClr val="bg1"/>
              </a:solidFill>
              <a:latin typeface="Cambria" panose="02040503050406030204" pitchFamily="18" charset="0"/>
              <a:ea typeface="Cambria" panose="02040503050406030204" pitchFamily="18" charset="0"/>
            </a:endParaRPr>
          </a:p>
        </p:txBody>
      </p:sp>
      <p:sp>
        <p:nvSpPr>
          <p:cNvPr id="2" name="object 3">
            <a:extLst>
              <a:ext uri="{FF2B5EF4-FFF2-40B4-BE49-F238E27FC236}">
                <a16:creationId xmlns:a16="http://schemas.microsoft.com/office/drawing/2014/main" id="{74114406-C85F-6720-7349-3F288A83075D}"/>
              </a:ext>
            </a:extLst>
          </p:cNvPr>
          <p:cNvSpPr txBox="1"/>
          <p:nvPr/>
        </p:nvSpPr>
        <p:spPr>
          <a:xfrm>
            <a:off x="4687847" y="1924502"/>
            <a:ext cx="6854905" cy="2557110"/>
          </a:xfrm>
          <a:prstGeom prst="rect">
            <a:avLst/>
          </a:prstGeom>
        </p:spPr>
        <p:txBody>
          <a:bodyPr vert="horz" wrap="square" lIns="0" tIns="12700" rIns="0" bIns="0" rtlCol="0">
            <a:spAutoFit/>
          </a:bodyPr>
          <a:lstStyle/>
          <a:p>
            <a:pPr marL="297815" indent="-285750" algn="just">
              <a:spcBef>
                <a:spcPts val="100"/>
              </a:spcBef>
              <a:buClr>
                <a:srgbClr val="1B75BB"/>
              </a:buClr>
              <a:buSzPct val="93333"/>
              <a:buFont typeface="Wingdings" panose="05000000000000000000" pitchFamily="2" charset="2"/>
              <a:buChar char="§"/>
              <a:tabLst>
                <a:tab pos="152400" algn="l"/>
              </a:tabLst>
            </a:pPr>
            <a:r>
              <a:rPr lang="el-GR" spc="-35" dirty="0">
                <a:solidFill>
                  <a:schemeClr val="bg1">
                    <a:lumMod val="95000"/>
                  </a:schemeClr>
                </a:solidFill>
                <a:latin typeface="Cambria" panose="02040503050406030204" pitchFamily="18" charset="0"/>
                <a:ea typeface="Cambria" panose="02040503050406030204" pitchFamily="18" charset="0"/>
              </a:rPr>
              <a:t>Η πρόταση διακανονισμού μπορεί να αποσυρθεί μόνο αν ο αποδέκτης δεν έχει προηγουμένως επιδώσει στον  </a:t>
            </a:r>
            <a:r>
              <a:rPr lang="el-GR" spc="-35" dirty="0" err="1">
                <a:solidFill>
                  <a:schemeClr val="bg1">
                    <a:lumMod val="95000"/>
                  </a:schemeClr>
                </a:solidFill>
                <a:latin typeface="Cambria" panose="02040503050406030204" pitchFamily="18" charset="0"/>
                <a:ea typeface="Cambria" panose="02040503050406030204" pitchFamily="18" charset="0"/>
              </a:rPr>
              <a:t>προτείνοντα</a:t>
            </a:r>
            <a:r>
              <a:rPr lang="el-GR" spc="-35" dirty="0">
                <a:solidFill>
                  <a:schemeClr val="bg1">
                    <a:lumMod val="95000"/>
                  </a:schemeClr>
                </a:solidFill>
                <a:latin typeface="Cambria" panose="02040503050406030204" pitchFamily="18" charset="0"/>
                <a:ea typeface="Cambria" panose="02040503050406030204" pitchFamily="18" charset="0"/>
              </a:rPr>
              <a:t> ειδοποίηση αποδοχής.</a:t>
            </a:r>
          </a:p>
          <a:p>
            <a:pPr marL="297815" indent="-285750" algn="just">
              <a:spcBef>
                <a:spcPts val="100"/>
              </a:spcBef>
              <a:buClr>
                <a:srgbClr val="1B75BB"/>
              </a:buClr>
              <a:buSzPct val="93333"/>
              <a:buFont typeface="Wingdings" panose="05000000000000000000" pitchFamily="2" charset="2"/>
              <a:buChar char="§"/>
              <a:tabLst>
                <a:tab pos="152400" algn="l"/>
              </a:tabLst>
            </a:pPr>
            <a:endParaRPr lang="el-GR" spc="-35" dirty="0">
              <a:solidFill>
                <a:schemeClr val="bg1">
                  <a:lumMod val="95000"/>
                </a:schemeClr>
              </a:solidFill>
              <a:latin typeface="Cambria" panose="02040503050406030204" pitchFamily="18" charset="0"/>
              <a:ea typeface="Cambria" panose="02040503050406030204" pitchFamily="18" charset="0"/>
            </a:endParaRPr>
          </a:p>
          <a:p>
            <a:pPr marL="297815" indent="-285750" algn="just">
              <a:spcBef>
                <a:spcPts val="100"/>
              </a:spcBef>
              <a:buClr>
                <a:srgbClr val="1B75BB"/>
              </a:buClr>
              <a:buSzPct val="93333"/>
              <a:buFont typeface="Wingdings" panose="05000000000000000000" pitchFamily="2" charset="2"/>
              <a:buChar char="§"/>
              <a:tabLst>
                <a:tab pos="152400" algn="l"/>
              </a:tabLst>
            </a:pPr>
            <a:r>
              <a:rPr lang="el-GR" spc="-35" dirty="0">
                <a:solidFill>
                  <a:schemeClr val="bg1">
                    <a:lumMod val="95000"/>
                  </a:schemeClr>
                </a:solidFill>
                <a:latin typeface="Cambria" panose="02040503050406030204" pitchFamily="18" charset="0"/>
                <a:ea typeface="Cambria" panose="02040503050406030204" pitchFamily="18" charset="0"/>
              </a:rPr>
              <a:t>Ο </a:t>
            </a:r>
            <a:r>
              <a:rPr lang="el-GR" spc="-35" dirty="0" err="1">
                <a:solidFill>
                  <a:schemeClr val="bg1">
                    <a:lumMod val="95000"/>
                  </a:schemeClr>
                </a:solidFill>
                <a:latin typeface="Cambria" panose="02040503050406030204" pitchFamily="18" charset="0"/>
                <a:ea typeface="Cambria" panose="02040503050406030204" pitchFamily="18" charset="0"/>
              </a:rPr>
              <a:t>προτείνων</a:t>
            </a:r>
            <a:r>
              <a:rPr lang="el-GR" spc="-35" dirty="0">
                <a:solidFill>
                  <a:schemeClr val="bg1">
                    <a:lumMod val="95000"/>
                  </a:schemeClr>
                </a:solidFill>
                <a:latin typeface="Cambria" panose="02040503050406030204" pitchFamily="18" charset="0"/>
                <a:ea typeface="Cambria" panose="02040503050406030204" pitchFamily="18" charset="0"/>
              </a:rPr>
              <a:t> αποσύρει την πρόταση επιδίδοντας γραπτή ειδοποίηση στον αποδέκτη (δεν υπάρχει συγκεκριμένος  τύπος).</a:t>
            </a:r>
          </a:p>
          <a:p>
            <a:pPr marL="297815" indent="-285750" algn="just">
              <a:spcBef>
                <a:spcPts val="100"/>
              </a:spcBef>
              <a:buClr>
                <a:srgbClr val="1B75BB"/>
              </a:buClr>
              <a:buSzPct val="93333"/>
              <a:buFont typeface="Wingdings" panose="05000000000000000000" pitchFamily="2" charset="2"/>
              <a:buChar char="§"/>
              <a:tabLst>
                <a:tab pos="152400" algn="l"/>
              </a:tabLst>
            </a:pPr>
            <a:endParaRPr lang="el-GR" spc="-35" dirty="0">
              <a:solidFill>
                <a:schemeClr val="bg1">
                  <a:lumMod val="95000"/>
                </a:schemeClr>
              </a:solidFill>
              <a:latin typeface="Cambria" panose="02040503050406030204" pitchFamily="18" charset="0"/>
              <a:ea typeface="Cambria" panose="02040503050406030204" pitchFamily="18" charset="0"/>
            </a:endParaRPr>
          </a:p>
          <a:p>
            <a:pPr marL="297815" indent="-285750" algn="just">
              <a:spcBef>
                <a:spcPts val="100"/>
              </a:spcBef>
              <a:buClr>
                <a:srgbClr val="1B75BB"/>
              </a:buClr>
              <a:buSzPct val="93333"/>
              <a:buFont typeface="Wingdings" panose="05000000000000000000" pitchFamily="2" charset="2"/>
              <a:buChar char="§"/>
              <a:tabLst>
                <a:tab pos="152400" algn="l"/>
              </a:tabLst>
            </a:pPr>
            <a:r>
              <a:rPr lang="el-GR" spc="-35" dirty="0">
                <a:solidFill>
                  <a:schemeClr val="bg1">
                    <a:lumMod val="95000"/>
                  </a:schemeClr>
                </a:solidFill>
                <a:latin typeface="Cambria" panose="02040503050406030204" pitchFamily="18" charset="0"/>
                <a:ea typeface="Cambria" panose="02040503050406030204" pitchFamily="18" charset="0"/>
              </a:rPr>
              <a:t>Η απόσυρση της πρότασης διακανονισμού θεωρείται ότι επέρχεται με την επίδοση της ειδοποίησης απόσυρσης  στον αποδέκτη.</a:t>
            </a:r>
          </a:p>
        </p:txBody>
      </p:sp>
    </p:spTree>
    <p:extLst>
      <p:ext uri="{BB962C8B-B14F-4D97-AF65-F5344CB8AC3E}">
        <p14:creationId xmlns:p14="http://schemas.microsoft.com/office/powerpoint/2010/main" val="3119182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CA554CF2-8CED-8FF1-2764-ADF6D1A971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651" y="175867"/>
            <a:ext cx="1712208" cy="1077201"/>
          </a:xfrm>
          <a:prstGeom prst="rect">
            <a:avLst/>
          </a:prstGeom>
        </p:spPr>
      </p:pic>
      <p:pic>
        <p:nvPicPr>
          <p:cNvPr id="8" name="Picture 7" descr="A picture containing building, outdoor&#10;&#10;Description automatically generated">
            <a:extLst>
              <a:ext uri="{FF2B5EF4-FFF2-40B4-BE49-F238E27FC236}">
                <a16:creationId xmlns:a16="http://schemas.microsoft.com/office/drawing/2014/main" id="{E207D06E-51BE-77BE-5B37-152A5825BBEB}"/>
              </a:ext>
            </a:extLst>
          </p:cNvPr>
          <p:cNvPicPr>
            <a:picLocks noChangeAspect="1"/>
          </p:cNvPicPr>
          <p:nvPr/>
        </p:nvPicPr>
        <p:blipFill rotWithShape="1">
          <a:blip r:embed="rId3">
            <a:extLst>
              <a:ext uri="{28A0092B-C50C-407E-A947-70E740481C1C}">
                <a14:useLocalDpi xmlns:a14="http://schemas.microsoft.com/office/drawing/2010/main" val="0"/>
              </a:ext>
            </a:extLst>
          </a:blip>
          <a:srcRect l="686" t="3981" r="591" b="43454"/>
          <a:stretch/>
        </p:blipFill>
        <p:spPr>
          <a:xfrm>
            <a:off x="4162569" y="1"/>
            <a:ext cx="8029433" cy="6413016"/>
          </a:xfrm>
          <a:prstGeom prst="rect">
            <a:avLst/>
          </a:prstGeom>
        </p:spPr>
      </p:pic>
      <p:sp>
        <p:nvSpPr>
          <p:cNvPr id="9" name="Rectangle 8">
            <a:extLst>
              <a:ext uri="{FF2B5EF4-FFF2-40B4-BE49-F238E27FC236}">
                <a16:creationId xmlns:a16="http://schemas.microsoft.com/office/drawing/2014/main" id="{C2F18C14-1995-D4F4-1BAB-E4764B76A49C}"/>
              </a:ext>
            </a:extLst>
          </p:cNvPr>
          <p:cNvSpPr/>
          <p:nvPr/>
        </p:nvSpPr>
        <p:spPr>
          <a:xfrm>
            <a:off x="4162569" y="0"/>
            <a:ext cx="8029431" cy="6413016"/>
          </a:xfrm>
          <a:prstGeom prst="rect">
            <a:avLst/>
          </a:prstGeom>
          <a:solidFill>
            <a:schemeClr val="accent1">
              <a:lumMod val="50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Google Shape;130;p18">
            <a:extLst>
              <a:ext uri="{FF2B5EF4-FFF2-40B4-BE49-F238E27FC236}">
                <a16:creationId xmlns:a16="http://schemas.microsoft.com/office/drawing/2014/main" id="{14D4F396-45D0-CDDC-F5C3-6DB06A164383}"/>
              </a:ext>
            </a:extLst>
          </p:cNvPr>
          <p:cNvSpPr txBox="1">
            <a:spLocks/>
          </p:cNvSpPr>
          <p:nvPr/>
        </p:nvSpPr>
        <p:spPr>
          <a:xfrm>
            <a:off x="178329" y="3322737"/>
            <a:ext cx="3805912" cy="1158875"/>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l-GR" sz="2800" dirty="0">
                <a:solidFill>
                  <a:srgbClr val="1B75BB"/>
                </a:solidFill>
                <a:latin typeface="Cinzel" panose="020B0604020202020204" charset="0"/>
              </a:rPr>
              <a:t>Μέτρα που λαμβάνονται σε περιπτώσεις μη συμμόρφωσης με τους όρους της συμφωνίας (35.12)</a:t>
            </a:r>
            <a:endParaRPr lang="el-GR" sz="3200" dirty="0">
              <a:solidFill>
                <a:srgbClr val="1B75BB"/>
              </a:solidFill>
              <a:latin typeface="Cinzel" panose="020B0604020202020204" charset="0"/>
            </a:endParaRPr>
          </a:p>
        </p:txBody>
      </p:sp>
      <p:sp>
        <p:nvSpPr>
          <p:cNvPr id="24" name="Google Shape;94;p13">
            <a:extLst>
              <a:ext uri="{FF2B5EF4-FFF2-40B4-BE49-F238E27FC236}">
                <a16:creationId xmlns:a16="http://schemas.microsoft.com/office/drawing/2014/main" id="{AB3B64AA-F8C4-8263-540F-1DC9AB687A0F}"/>
              </a:ext>
            </a:extLst>
          </p:cNvPr>
          <p:cNvSpPr txBox="1">
            <a:spLocks/>
          </p:cNvSpPr>
          <p:nvPr/>
        </p:nvSpPr>
        <p:spPr>
          <a:xfrm>
            <a:off x="4814028" y="674481"/>
            <a:ext cx="6854905" cy="5509038"/>
          </a:xfrm>
          <a:prstGeom prst="rect">
            <a:avLst/>
          </a:prstGeom>
        </p:spPr>
        <p:txBody>
          <a:bodyPr spcFirstLastPara="1"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spcBef>
                <a:spcPct val="20000"/>
              </a:spcBef>
              <a:spcAft>
                <a:spcPts val="600"/>
              </a:spcAft>
              <a:buClr>
                <a:schemeClr val="accent1">
                  <a:lumMod val="75000"/>
                </a:schemeClr>
              </a:buClr>
              <a:buSzPct val="145000"/>
              <a:buFont typeface="Arial"/>
              <a:buChar char="•"/>
            </a:pPr>
            <a:endParaRPr lang="en-US" sz="1400" dirty="0">
              <a:solidFill>
                <a:schemeClr val="bg1"/>
              </a:solidFill>
              <a:latin typeface="Cambria" panose="02040503050406030204" pitchFamily="18" charset="0"/>
              <a:ea typeface="Cambria" panose="02040503050406030204" pitchFamily="18" charset="0"/>
            </a:endParaRPr>
          </a:p>
        </p:txBody>
      </p:sp>
      <p:sp>
        <p:nvSpPr>
          <p:cNvPr id="2" name="object 3">
            <a:extLst>
              <a:ext uri="{FF2B5EF4-FFF2-40B4-BE49-F238E27FC236}">
                <a16:creationId xmlns:a16="http://schemas.microsoft.com/office/drawing/2014/main" id="{74114406-C85F-6720-7349-3F288A83075D}"/>
              </a:ext>
            </a:extLst>
          </p:cNvPr>
          <p:cNvSpPr txBox="1"/>
          <p:nvPr/>
        </p:nvSpPr>
        <p:spPr>
          <a:xfrm>
            <a:off x="4687847" y="582737"/>
            <a:ext cx="6854905" cy="5378395"/>
          </a:xfrm>
          <a:prstGeom prst="rect">
            <a:avLst/>
          </a:prstGeom>
        </p:spPr>
        <p:txBody>
          <a:bodyPr vert="horz" wrap="square" lIns="0" tIns="12700" rIns="0" bIns="0" rtlCol="0">
            <a:spAutoFit/>
          </a:bodyPr>
          <a:lstStyle/>
          <a:p>
            <a:pPr marL="297815" indent="-285750" algn="just">
              <a:spcBef>
                <a:spcPts val="100"/>
              </a:spcBef>
              <a:buClr>
                <a:srgbClr val="1B75BB"/>
              </a:buClr>
              <a:buSzPct val="93333"/>
              <a:buFont typeface="Wingdings" panose="05000000000000000000" pitchFamily="2" charset="2"/>
              <a:buChar char="§"/>
              <a:tabLst>
                <a:tab pos="152400" algn="l"/>
              </a:tabLst>
            </a:pPr>
            <a:r>
              <a:rPr lang="el-GR" spc="-35" dirty="0">
                <a:solidFill>
                  <a:schemeClr val="bg1">
                    <a:lumMod val="95000"/>
                  </a:schemeClr>
                </a:solidFill>
                <a:latin typeface="Cambria" panose="02040503050406030204" pitchFamily="18" charset="0"/>
                <a:ea typeface="Cambria" panose="02040503050406030204" pitchFamily="18" charset="0"/>
              </a:rPr>
              <a:t>Όταν πρόταση γίνεται αποδεκτή, αλλά δεν υπάρχει συμμόρφωση με τους όρους της, οποιοσδήποτε από τους  διάδικους δύναται να αιτηθεί από το Δικαστήριο την έκδοση διατάγματος:</a:t>
            </a:r>
          </a:p>
          <a:p>
            <a:pPr marL="297815" indent="-285750" algn="just">
              <a:spcBef>
                <a:spcPts val="100"/>
              </a:spcBef>
              <a:buClr>
                <a:srgbClr val="1B75BB"/>
              </a:buClr>
              <a:buSzPct val="93333"/>
              <a:buFont typeface="Wingdings" panose="05000000000000000000" pitchFamily="2" charset="2"/>
              <a:buChar char="§"/>
              <a:tabLst>
                <a:tab pos="152400" algn="l"/>
              </a:tabLst>
            </a:pPr>
            <a:endParaRPr lang="el-GR" spc="-35" dirty="0">
              <a:solidFill>
                <a:schemeClr val="bg1">
                  <a:lumMod val="95000"/>
                </a:schemeClr>
              </a:solidFill>
              <a:latin typeface="Cambria" panose="02040503050406030204" pitchFamily="18" charset="0"/>
              <a:ea typeface="Cambria" panose="02040503050406030204" pitchFamily="18" charset="0"/>
            </a:endParaRPr>
          </a:p>
          <a:p>
            <a:pPr marL="469265" lvl="1" algn="just">
              <a:spcBef>
                <a:spcPts val="100"/>
              </a:spcBef>
              <a:buClr>
                <a:srgbClr val="1B75BB"/>
              </a:buClr>
              <a:buSzPct val="93333"/>
              <a:tabLst>
                <a:tab pos="152400" algn="l"/>
              </a:tabLst>
            </a:pPr>
            <a:r>
              <a:rPr lang="el-GR" spc="-35" dirty="0">
                <a:solidFill>
                  <a:schemeClr val="bg1">
                    <a:lumMod val="95000"/>
                  </a:schemeClr>
                </a:solidFill>
                <a:latin typeface="Cambria" panose="02040503050406030204" pitchFamily="18" charset="0"/>
                <a:ea typeface="Cambria" panose="02040503050406030204" pitchFamily="18" charset="0"/>
              </a:rPr>
              <a:t>(α) άρσης της αναστολής ώστε να μπορεί να διεκπεραιωθεί η διαδικασία· </a:t>
            </a:r>
          </a:p>
          <a:p>
            <a:pPr marL="469265" lvl="1" algn="just">
              <a:spcBef>
                <a:spcPts val="100"/>
              </a:spcBef>
              <a:buClr>
                <a:srgbClr val="1B75BB"/>
              </a:buClr>
              <a:buSzPct val="93333"/>
              <a:tabLst>
                <a:tab pos="152400" algn="l"/>
              </a:tabLst>
            </a:pPr>
            <a:r>
              <a:rPr lang="el-GR" spc="-35" dirty="0">
                <a:solidFill>
                  <a:schemeClr val="bg1">
                    <a:lumMod val="95000"/>
                  </a:schemeClr>
                </a:solidFill>
                <a:latin typeface="Cambria" panose="02040503050406030204" pitchFamily="18" charset="0"/>
                <a:ea typeface="Cambria" panose="02040503050406030204" pitchFamily="18" charset="0"/>
              </a:rPr>
              <a:t> (β) επιβολής των όρων της συμφωνίας διακανονισμού· ή</a:t>
            </a:r>
          </a:p>
          <a:p>
            <a:pPr marL="469265" lvl="1" algn="just">
              <a:spcBef>
                <a:spcPts val="100"/>
              </a:spcBef>
              <a:buClr>
                <a:srgbClr val="1B75BB"/>
              </a:buClr>
              <a:buSzPct val="93333"/>
              <a:tabLst>
                <a:tab pos="152400" algn="l"/>
              </a:tabLst>
            </a:pPr>
            <a:r>
              <a:rPr lang="el-GR" spc="-35" dirty="0">
                <a:solidFill>
                  <a:schemeClr val="bg1">
                    <a:lumMod val="95000"/>
                  </a:schemeClr>
                </a:solidFill>
                <a:latin typeface="Cambria" panose="02040503050406030204" pitchFamily="18" charset="0"/>
                <a:ea typeface="Cambria" panose="02040503050406030204" pitchFamily="18" charset="0"/>
              </a:rPr>
              <a:t>(γ) χορήγησης τέτοιας άλλης θεραπείας ως κρίνεται κατάλληλο.</a:t>
            </a:r>
          </a:p>
          <a:p>
            <a:pPr marL="297815" indent="-285750" algn="just">
              <a:spcBef>
                <a:spcPts val="100"/>
              </a:spcBef>
              <a:buClr>
                <a:srgbClr val="1B75BB"/>
              </a:buClr>
              <a:buSzPct val="93333"/>
              <a:buFont typeface="Wingdings" panose="05000000000000000000" pitchFamily="2" charset="2"/>
              <a:buChar char="§"/>
              <a:tabLst>
                <a:tab pos="152400" algn="l"/>
              </a:tabLst>
            </a:pPr>
            <a:endParaRPr lang="el-GR" spc="-35" dirty="0">
              <a:solidFill>
                <a:schemeClr val="bg1">
                  <a:lumMod val="95000"/>
                </a:schemeClr>
              </a:solidFill>
              <a:latin typeface="Cambria" panose="02040503050406030204" pitchFamily="18" charset="0"/>
              <a:ea typeface="Cambria" panose="02040503050406030204" pitchFamily="18" charset="0"/>
            </a:endParaRPr>
          </a:p>
          <a:p>
            <a:pPr marL="297815" indent="-285750" algn="just">
              <a:spcBef>
                <a:spcPts val="100"/>
              </a:spcBef>
              <a:buClr>
                <a:srgbClr val="1B75BB"/>
              </a:buClr>
              <a:buSzPct val="93333"/>
              <a:buFont typeface="Wingdings" panose="05000000000000000000" pitchFamily="2" charset="2"/>
              <a:buChar char="§"/>
              <a:tabLst>
                <a:tab pos="152400" algn="l"/>
              </a:tabLst>
            </a:pPr>
            <a:r>
              <a:rPr lang="el-GR" spc="-35" dirty="0">
                <a:solidFill>
                  <a:schemeClr val="bg1">
                    <a:lumMod val="95000"/>
                  </a:schemeClr>
                </a:solidFill>
                <a:latin typeface="Cambria" panose="02040503050406030204" pitchFamily="18" charset="0"/>
                <a:ea typeface="Cambria" panose="02040503050406030204" pitchFamily="18" charset="0"/>
              </a:rPr>
              <a:t>Όταν διάδικος αξιώνει αποζημιώσεις για παράβαση της συμφωνίας η οποία προκύπτει λόγω κατ’ ισχυρισμό  παράλειψης άλλου διαδίκου να εφαρμόσει τους όρους της αποδειχθείσας πρότασης, η αξίωση αυτή μπορεί να  υποβληθεί με αίτηση στο Δικαστήριο χωρίς να χρειάζεται η έναρξη νέας δικαστικής διαδικασίας.</a:t>
            </a:r>
          </a:p>
          <a:p>
            <a:pPr marL="297815" indent="-285750" algn="just">
              <a:spcBef>
                <a:spcPts val="100"/>
              </a:spcBef>
              <a:buClr>
                <a:srgbClr val="1B75BB"/>
              </a:buClr>
              <a:buSzPct val="93333"/>
              <a:buFont typeface="Wingdings" panose="05000000000000000000" pitchFamily="2" charset="2"/>
              <a:buChar char="§"/>
              <a:tabLst>
                <a:tab pos="152400" algn="l"/>
              </a:tabLst>
            </a:pPr>
            <a:endParaRPr lang="el-GR" spc="-35" dirty="0">
              <a:solidFill>
                <a:schemeClr val="bg1">
                  <a:lumMod val="95000"/>
                </a:schemeClr>
              </a:solidFill>
              <a:latin typeface="Cambria" panose="02040503050406030204" pitchFamily="18" charset="0"/>
              <a:ea typeface="Cambria" panose="02040503050406030204" pitchFamily="18" charset="0"/>
            </a:endParaRPr>
          </a:p>
          <a:p>
            <a:pPr marL="297815" indent="-285750" algn="just">
              <a:spcBef>
                <a:spcPts val="100"/>
              </a:spcBef>
              <a:buClr>
                <a:srgbClr val="1B75BB"/>
              </a:buClr>
              <a:buSzPct val="93333"/>
              <a:buFont typeface="Wingdings" panose="05000000000000000000" pitchFamily="2" charset="2"/>
              <a:buChar char="§"/>
              <a:tabLst>
                <a:tab pos="152400" algn="l"/>
              </a:tabLst>
            </a:pPr>
            <a:r>
              <a:rPr lang="el-GR" spc="-35" dirty="0">
                <a:solidFill>
                  <a:schemeClr val="bg1">
                    <a:lumMod val="95000"/>
                  </a:schemeClr>
                </a:solidFill>
                <a:latin typeface="Cambria" panose="02040503050406030204" pitchFamily="18" charset="0"/>
                <a:ea typeface="Cambria" panose="02040503050406030204" pitchFamily="18" charset="0"/>
              </a:rPr>
              <a:t>Δεν υπάρχει σχετική πρόβλεψη της προθεσμίας εντός της οποίας πρέπει να εκπληρωθεί η συμφωνία διακανονισμού στις περιπτώσεις που ο χρόνος εκπλήρωσης της συμφωνίας δεν αποτελεί αντικείμενο  αυτής.</a:t>
            </a:r>
          </a:p>
        </p:txBody>
      </p:sp>
    </p:spTree>
    <p:extLst>
      <p:ext uri="{BB962C8B-B14F-4D97-AF65-F5344CB8AC3E}">
        <p14:creationId xmlns:p14="http://schemas.microsoft.com/office/powerpoint/2010/main" val="1695513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CA554CF2-8CED-8FF1-2764-ADF6D1A971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651" y="175867"/>
            <a:ext cx="1712208" cy="1077201"/>
          </a:xfrm>
          <a:prstGeom prst="rect">
            <a:avLst/>
          </a:prstGeom>
        </p:spPr>
      </p:pic>
      <p:pic>
        <p:nvPicPr>
          <p:cNvPr id="8" name="Picture 7" descr="A picture containing building, outdoor&#10;&#10;Description automatically generated">
            <a:extLst>
              <a:ext uri="{FF2B5EF4-FFF2-40B4-BE49-F238E27FC236}">
                <a16:creationId xmlns:a16="http://schemas.microsoft.com/office/drawing/2014/main" id="{E207D06E-51BE-77BE-5B37-152A5825BBEB}"/>
              </a:ext>
            </a:extLst>
          </p:cNvPr>
          <p:cNvPicPr>
            <a:picLocks noChangeAspect="1"/>
          </p:cNvPicPr>
          <p:nvPr/>
        </p:nvPicPr>
        <p:blipFill rotWithShape="1">
          <a:blip r:embed="rId3">
            <a:extLst>
              <a:ext uri="{28A0092B-C50C-407E-A947-70E740481C1C}">
                <a14:useLocalDpi xmlns:a14="http://schemas.microsoft.com/office/drawing/2010/main" val="0"/>
              </a:ext>
            </a:extLst>
          </a:blip>
          <a:srcRect l="686" t="3981" r="591" b="43454"/>
          <a:stretch/>
        </p:blipFill>
        <p:spPr>
          <a:xfrm>
            <a:off x="4162569" y="1"/>
            <a:ext cx="8029433" cy="6413016"/>
          </a:xfrm>
          <a:prstGeom prst="rect">
            <a:avLst/>
          </a:prstGeom>
        </p:spPr>
      </p:pic>
      <p:sp>
        <p:nvSpPr>
          <p:cNvPr id="9" name="Rectangle 8">
            <a:extLst>
              <a:ext uri="{FF2B5EF4-FFF2-40B4-BE49-F238E27FC236}">
                <a16:creationId xmlns:a16="http://schemas.microsoft.com/office/drawing/2014/main" id="{C2F18C14-1995-D4F4-1BAB-E4764B76A49C}"/>
              </a:ext>
            </a:extLst>
          </p:cNvPr>
          <p:cNvSpPr/>
          <p:nvPr/>
        </p:nvSpPr>
        <p:spPr>
          <a:xfrm>
            <a:off x="4162569" y="0"/>
            <a:ext cx="8029431" cy="6413016"/>
          </a:xfrm>
          <a:prstGeom prst="rect">
            <a:avLst/>
          </a:prstGeom>
          <a:solidFill>
            <a:schemeClr val="accent1">
              <a:lumMod val="50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Google Shape;130;p18">
            <a:extLst>
              <a:ext uri="{FF2B5EF4-FFF2-40B4-BE49-F238E27FC236}">
                <a16:creationId xmlns:a16="http://schemas.microsoft.com/office/drawing/2014/main" id="{14D4F396-45D0-CDDC-F5C3-6DB06A164383}"/>
              </a:ext>
            </a:extLst>
          </p:cNvPr>
          <p:cNvSpPr txBox="1">
            <a:spLocks/>
          </p:cNvSpPr>
          <p:nvPr/>
        </p:nvSpPr>
        <p:spPr>
          <a:xfrm>
            <a:off x="216651" y="2979837"/>
            <a:ext cx="3805912" cy="1158875"/>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l-GR" sz="2800" dirty="0">
                <a:solidFill>
                  <a:srgbClr val="1B75BB"/>
                </a:solidFill>
                <a:latin typeface="Cinzel" panose="020B0604020202020204" charset="0"/>
              </a:rPr>
              <a:t>Συνέπειες απόρριψης πρότασης διακανονισμού (35.13)</a:t>
            </a:r>
            <a:endParaRPr lang="el-GR" sz="3200" dirty="0">
              <a:solidFill>
                <a:srgbClr val="1B75BB"/>
              </a:solidFill>
              <a:latin typeface="Cinzel" panose="020B0604020202020204" charset="0"/>
            </a:endParaRPr>
          </a:p>
        </p:txBody>
      </p:sp>
      <p:sp>
        <p:nvSpPr>
          <p:cNvPr id="24" name="Google Shape;94;p13">
            <a:extLst>
              <a:ext uri="{FF2B5EF4-FFF2-40B4-BE49-F238E27FC236}">
                <a16:creationId xmlns:a16="http://schemas.microsoft.com/office/drawing/2014/main" id="{AB3B64AA-F8C4-8263-540F-1DC9AB687A0F}"/>
              </a:ext>
            </a:extLst>
          </p:cNvPr>
          <p:cNvSpPr txBox="1">
            <a:spLocks/>
          </p:cNvSpPr>
          <p:nvPr/>
        </p:nvSpPr>
        <p:spPr>
          <a:xfrm>
            <a:off x="4814028" y="674481"/>
            <a:ext cx="6854905" cy="5509038"/>
          </a:xfrm>
          <a:prstGeom prst="rect">
            <a:avLst/>
          </a:prstGeom>
        </p:spPr>
        <p:txBody>
          <a:bodyPr spcFirstLastPara="1"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spcBef>
                <a:spcPct val="20000"/>
              </a:spcBef>
              <a:spcAft>
                <a:spcPts val="600"/>
              </a:spcAft>
              <a:buClr>
                <a:schemeClr val="accent1">
                  <a:lumMod val="75000"/>
                </a:schemeClr>
              </a:buClr>
              <a:buSzPct val="145000"/>
              <a:buFont typeface="Arial"/>
              <a:buChar char="•"/>
            </a:pPr>
            <a:endParaRPr lang="en-US" sz="1400" dirty="0">
              <a:solidFill>
                <a:schemeClr val="bg1"/>
              </a:solidFill>
              <a:latin typeface="Cambria" panose="02040503050406030204" pitchFamily="18" charset="0"/>
              <a:ea typeface="Cambria" panose="02040503050406030204" pitchFamily="18" charset="0"/>
            </a:endParaRPr>
          </a:p>
        </p:txBody>
      </p:sp>
      <p:sp>
        <p:nvSpPr>
          <p:cNvPr id="2" name="object 3">
            <a:extLst>
              <a:ext uri="{FF2B5EF4-FFF2-40B4-BE49-F238E27FC236}">
                <a16:creationId xmlns:a16="http://schemas.microsoft.com/office/drawing/2014/main" id="{74114406-C85F-6720-7349-3F288A83075D}"/>
              </a:ext>
            </a:extLst>
          </p:cNvPr>
          <p:cNvSpPr txBox="1"/>
          <p:nvPr/>
        </p:nvSpPr>
        <p:spPr>
          <a:xfrm>
            <a:off x="4674022" y="1369328"/>
            <a:ext cx="6854905" cy="3362459"/>
          </a:xfrm>
          <a:prstGeom prst="rect">
            <a:avLst/>
          </a:prstGeom>
        </p:spPr>
        <p:txBody>
          <a:bodyPr vert="horz" wrap="square" lIns="0" tIns="12700" rIns="0" bIns="0" rtlCol="0">
            <a:spAutoFit/>
          </a:bodyPr>
          <a:lstStyle/>
          <a:p>
            <a:pPr marL="297815" indent="-285750" algn="just">
              <a:spcBef>
                <a:spcPts val="100"/>
              </a:spcBef>
              <a:buClr>
                <a:srgbClr val="1B75BB"/>
              </a:buClr>
              <a:buSzPct val="93333"/>
              <a:buFont typeface="Wingdings" panose="05000000000000000000" pitchFamily="2" charset="2"/>
              <a:buChar char="§"/>
              <a:tabLst>
                <a:tab pos="152400" algn="l"/>
              </a:tabLst>
            </a:pPr>
            <a:r>
              <a:rPr lang="el-GR" spc="-35" dirty="0">
                <a:solidFill>
                  <a:srgbClr val="1B75BB"/>
                </a:solidFill>
                <a:latin typeface="Cambria" panose="02040503050406030204" pitchFamily="18" charset="0"/>
                <a:ea typeface="Cambria" panose="02040503050406030204" pitchFamily="18" charset="0"/>
              </a:rPr>
              <a:t>Α. Πρόταση από τον Εναγόμενο ► </a:t>
            </a:r>
            <a:r>
              <a:rPr lang="el-GR" spc="-35" dirty="0">
                <a:solidFill>
                  <a:schemeClr val="bg1">
                    <a:lumMod val="95000"/>
                  </a:schemeClr>
                </a:solidFill>
                <a:latin typeface="Cambria" panose="02040503050406030204" pitchFamily="18" charset="0"/>
                <a:ea typeface="Cambria" panose="02040503050406030204" pitchFamily="18" charset="0"/>
              </a:rPr>
              <a:t>Αν το Δικαστήριο επιδικάσει ποσό μικρότερο του συνολικού ποσού της πρότασης  του Εναγόμενου, ο Ενάγοντας καταβάλλει οποιαδήποτε έξοδα επωμίστηκε ο Εναγόμενος μετά την τελευταία ημερομηνία  κατά την οποία η πρόταση θα μπορούσε να γίνει αποδεκτή.</a:t>
            </a:r>
          </a:p>
          <a:p>
            <a:pPr marL="297815" indent="-285750" algn="just">
              <a:spcBef>
                <a:spcPts val="100"/>
              </a:spcBef>
              <a:buClr>
                <a:srgbClr val="1B75BB"/>
              </a:buClr>
              <a:buSzPct val="93333"/>
              <a:buFont typeface="Wingdings" panose="05000000000000000000" pitchFamily="2" charset="2"/>
              <a:buChar char="§"/>
              <a:tabLst>
                <a:tab pos="152400" algn="l"/>
              </a:tabLst>
            </a:pPr>
            <a:endParaRPr lang="el-GR" spc="-35" dirty="0">
              <a:solidFill>
                <a:schemeClr val="bg1">
                  <a:lumMod val="95000"/>
                </a:schemeClr>
              </a:solidFill>
              <a:latin typeface="Cambria" panose="02040503050406030204" pitchFamily="18" charset="0"/>
              <a:ea typeface="Cambria" panose="02040503050406030204" pitchFamily="18" charset="0"/>
            </a:endParaRPr>
          </a:p>
          <a:p>
            <a:pPr marL="297815" indent="-285750" algn="just">
              <a:spcBef>
                <a:spcPts val="100"/>
              </a:spcBef>
              <a:buClr>
                <a:srgbClr val="1B75BB"/>
              </a:buClr>
              <a:buSzPct val="93333"/>
              <a:buFont typeface="Wingdings" panose="05000000000000000000" pitchFamily="2" charset="2"/>
              <a:buChar char="§"/>
              <a:tabLst>
                <a:tab pos="152400" algn="l"/>
              </a:tabLst>
            </a:pPr>
            <a:r>
              <a:rPr lang="el-GR" spc="-35" dirty="0">
                <a:solidFill>
                  <a:srgbClr val="1B75BB"/>
                </a:solidFill>
                <a:latin typeface="Cambria" panose="02040503050406030204" pitchFamily="18" charset="0"/>
                <a:ea typeface="Cambria" panose="02040503050406030204" pitchFamily="18" charset="0"/>
              </a:rPr>
              <a:t>Β. Πρόταση από τον Ενάγοντα ► </a:t>
            </a:r>
            <a:r>
              <a:rPr lang="el-GR" spc="-35" dirty="0">
                <a:solidFill>
                  <a:schemeClr val="bg1">
                    <a:lumMod val="95000"/>
                  </a:schemeClr>
                </a:solidFill>
                <a:latin typeface="Cambria" panose="02040503050406030204" pitchFamily="18" charset="0"/>
                <a:ea typeface="Cambria" panose="02040503050406030204" pitchFamily="18" charset="0"/>
              </a:rPr>
              <a:t>Αν το Δικαστήριο επιδικάσει ποσό ίσο ή μεγαλύτερο του συνολικού ποσού της πρότασης του Ενάγοντα, το Δικαστήριο δύναται κατά την άσκηση της διακριτικής του ευχέρειας αναφορικά με το ζήτημα  της επιδίκασης τόκου, να λάβει υπόψη του την άρνηση του Εναγόμενου να αποδεχτεί την πρόταση του Ενάγοντα.</a:t>
            </a:r>
          </a:p>
        </p:txBody>
      </p:sp>
    </p:spTree>
    <p:extLst>
      <p:ext uri="{BB962C8B-B14F-4D97-AF65-F5344CB8AC3E}">
        <p14:creationId xmlns:p14="http://schemas.microsoft.com/office/powerpoint/2010/main" val="1251834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CA554CF2-8CED-8FF1-2764-ADF6D1A971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651" y="175867"/>
            <a:ext cx="1712208" cy="1077201"/>
          </a:xfrm>
          <a:prstGeom prst="rect">
            <a:avLst/>
          </a:prstGeom>
        </p:spPr>
      </p:pic>
      <p:pic>
        <p:nvPicPr>
          <p:cNvPr id="8" name="Picture 7" descr="A picture containing building, outdoor&#10;&#10;Description automatically generated">
            <a:extLst>
              <a:ext uri="{FF2B5EF4-FFF2-40B4-BE49-F238E27FC236}">
                <a16:creationId xmlns:a16="http://schemas.microsoft.com/office/drawing/2014/main" id="{E207D06E-51BE-77BE-5B37-152A5825BBEB}"/>
              </a:ext>
            </a:extLst>
          </p:cNvPr>
          <p:cNvPicPr>
            <a:picLocks noChangeAspect="1"/>
          </p:cNvPicPr>
          <p:nvPr/>
        </p:nvPicPr>
        <p:blipFill rotWithShape="1">
          <a:blip r:embed="rId3">
            <a:extLst>
              <a:ext uri="{28A0092B-C50C-407E-A947-70E740481C1C}">
                <a14:useLocalDpi xmlns:a14="http://schemas.microsoft.com/office/drawing/2010/main" val="0"/>
              </a:ext>
            </a:extLst>
          </a:blip>
          <a:srcRect l="686" t="3981" r="591" b="43454"/>
          <a:stretch/>
        </p:blipFill>
        <p:spPr>
          <a:xfrm>
            <a:off x="4162569" y="1"/>
            <a:ext cx="8029433" cy="6413016"/>
          </a:xfrm>
          <a:prstGeom prst="rect">
            <a:avLst/>
          </a:prstGeom>
        </p:spPr>
      </p:pic>
      <p:sp>
        <p:nvSpPr>
          <p:cNvPr id="9" name="Rectangle 8">
            <a:extLst>
              <a:ext uri="{FF2B5EF4-FFF2-40B4-BE49-F238E27FC236}">
                <a16:creationId xmlns:a16="http://schemas.microsoft.com/office/drawing/2014/main" id="{C2F18C14-1995-D4F4-1BAB-E4764B76A49C}"/>
              </a:ext>
            </a:extLst>
          </p:cNvPr>
          <p:cNvSpPr/>
          <p:nvPr/>
        </p:nvSpPr>
        <p:spPr>
          <a:xfrm>
            <a:off x="4162569" y="0"/>
            <a:ext cx="8029431" cy="6413016"/>
          </a:xfrm>
          <a:prstGeom prst="rect">
            <a:avLst/>
          </a:prstGeom>
          <a:solidFill>
            <a:schemeClr val="accent1">
              <a:lumMod val="50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Google Shape;130;p18">
            <a:extLst>
              <a:ext uri="{FF2B5EF4-FFF2-40B4-BE49-F238E27FC236}">
                <a16:creationId xmlns:a16="http://schemas.microsoft.com/office/drawing/2014/main" id="{14D4F396-45D0-CDDC-F5C3-6DB06A164383}"/>
              </a:ext>
            </a:extLst>
          </p:cNvPr>
          <p:cNvSpPr txBox="1">
            <a:spLocks/>
          </p:cNvSpPr>
          <p:nvPr/>
        </p:nvSpPr>
        <p:spPr>
          <a:xfrm>
            <a:off x="216651" y="2979837"/>
            <a:ext cx="3805912" cy="1158875"/>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l-GR" sz="2800" dirty="0">
                <a:solidFill>
                  <a:srgbClr val="1B75BB"/>
                </a:solidFill>
                <a:latin typeface="Cinzel" panose="020B0604020202020204" charset="0"/>
              </a:rPr>
              <a:t>Διακριτική ευχέρεια Δικαστηρίου σε σχέση με τα έξοδα και τον τόκο (35.13)</a:t>
            </a:r>
            <a:endParaRPr lang="el-GR" sz="3200" dirty="0">
              <a:solidFill>
                <a:srgbClr val="1B75BB"/>
              </a:solidFill>
              <a:latin typeface="Cinzel" panose="020B0604020202020204" charset="0"/>
            </a:endParaRPr>
          </a:p>
        </p:txBody>
      </p:sp>
      <p:sp>
        <p:nvSpPr>
          <p:cNvPr id="24" name="Google Shape;94;p13">
            <a:extLst>
              <a:ext uri="{FF2B5EF4-FFF2-40B4-BE49-F238E27FC236}">
                <a16:creationId xmlns:a16="http://schemas.microsoft.com/office/drawing/2014/main" id="{AB3B64AA-F8C4-8263-540F-1DC9AB687A0F}"/>
              </a:ext>
            </a:extLst>
          </p:cNvPr>
          <p:cNvSpPr txBox="1">
            <a:spLocks/>
          </p:cNvSpPr>
          <p:nvPr/>
        </p:nvSpPr>
        <p:spPr>
          <a:xfrm>
            <a:off x="4814028" y="674481"/>
            <a:ext cx="6854905" cy="5509038"/>
          </a:xfrm>
          <a:prstGeom prst="rect">
            <a:avLst/>
          </a:prstGeom>
        </p:spPr>
        <p:txBody>
          <a:bodyPr spcFirstLastPara="1"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spcBef>
                <a:spcPct val="20000"/>
              </a:spcBef>
              <a:spcAft>
                <a:spcPts val="600"/>
              </a:spcAft>
              <a:buClr>
                <a:schemeClr val="accent1">
                  <a:lumMod val="75000"/>
                </a:schemeClr>
              </a:buClr>
              <a:buSzPct val="145000"/>
              <a:buFont typeface="Arial"/>
              <a:buChar char="•"/>
            </a:pPr>
            <a:endParaRPr lang="en-US" sz="1400" dirty="0">
              <a:solidFill>
                <a:schemeClr val="bg1"/>
              </a:solidFill>
              <a:latin typeface="Cambria" panose="02040503050406030204" pitchFamily="18" charset="0"/>
              <a:ea typeface="Cambria" panose="02040503050406030204" pitchFamily="18" charset="0"/>
            </a:endParaRPr>
          </a:p>
        </p:txBody>
      </p:sp>
      <p:sp>
        <p:nvSpPr>
          <p:cNvPr id="2" name="object 3">
            <a:extLst>
              <a:ext uri="{FF2B5EF4-FFF2-40B4-BE49-F238E27FC236}">
                <a16:creationId xmlns:a16="http://schemas.microsoft.com/office/drawing/2014/main" id="{74114406-C85F-6720-7349-3F288A83075D}"/>
              </a:ext>
            </a:extLst>
          </p:cNvPr>
          <p:cNvSpPr txBox="1"/>
          <p:nvPr/>
        </p:nvSpPr>
        <p:spPr>
          <a:xfrm>
            <a:off x="4607347" y="671857"/>
            <a:ext cx="6854905" cy="5298886"/>
          </a:xfrm>
          <a:prstGeom prst="rect">
            <a:avLst/>
          </a:prstGeom>
        </p:spPr>
        <p:txBody>
          <a:bodyPr vert="horz" wrap="square" lIns="0" tIns="12700" rIns="0" bIns="0" rtlCol="0">
            <a:spAutoFit/>
          </a:bodyPr>
          <a:lstStyle/>
          <a:p>
            <a:pPr marL="297815" indent="-285750" algn="just">
              <a:spcBef>
                <a:spcPts val="100"/>
              </a:spcBef>
              <a:buClr>
                <a:srgbClr val="1B75BB"/>
              </a:buClr>
              <a:buSzPct val="93333"/>
              <a:buFont typeface="Wingdings" panose="05000000000000000000" pitchFamily="2" charset="2"/>
              <a:buChar char="§"/>
              <a:tabLst>
                <a:tab pos="152400" algn="l"/>
              </a:tabLst>
            </a:pPr>
            <a:r>
              <a:rPr lang="el-GR" sz="1600" spc="-35" dirty="0">
                <a:solidFill>
                  <a:schemeClr val="bg1">
                    <a:lumMod val="95000"/>
                  </a:schemeClr>
                </a:solidFill>
                <a:latin typeface="Cambria" panose="02040503050406030204" pitchFamily="18" charset="0"/>
                <a:ea typeface="Cambria" panose="02040503050406030204" pitchFamily="18" charset="0"/>
              </a:rPr>
              <a:t>Αν το Δικαστήριο, παρά το γεγονός ότι εξέδωσε απόφαση ευνοϊκότερη από πρόταση που έχει υποβληθεί, κρίνει ότι ένας εκ των διαδίκων ενήργησε κατά μη εύλογο τρόπο μη αποδεχόμενος την πρόταση, μπορεί να διατάξει να εφαρμοστούν οι πιο πάνω συνέπειες ως προς τα έξοδα και τον τόκο.</a:t>
            </a:r>
          </a:p>
          <a:p>
            <a:pPr marL="297815" indent="-285750" algn="just">
              <a:spcBef>
                <a:spcPts val="100"/>
              </a:spcBef>
              <a:buClr>
                <a:srgbClr val="1B75BB"/>
              </a:buClr>
              <a:buSzPct val="93333"/>
              <a:buFont typeface="Wingdings" panose="05000000000000000000" pitchFamily="2" charset="2"/>
              <a:buChar char="§"/>
              <a:tabLst>
                <a:tab pos="152400" algn="l"/>
              </a:tabLst>
            </a:pPr>
            <a:endParaRPr lang="el-GR" sz="1600" spc="-35" dirty="0">
              <a:solidFill>
                <a:schemeClr val="bg1">
                  <a:lumMod val="95000"/>
                </a:schemeClr>
              </a:solidFill>
              <a:latin typeface="Cambria" panose="02040503050406030204" pitchFamily="18" charset="0"/>
              <a:ea typeface="Cambria" panose="02040503050406030204" pitchFamily="18" charset="0"/>
            </a:endParaRPr>
          </a:p>
          <a:p>
            <a:pPr marL="297815" indent="-285750" algn="just">
              <a:spcBef>
                <a:spcPts val="100"/>
              </a:spcBef>
              <a:buClr>
                <a:srgbClr val="1B75BB"/>
              </a:buClr>
              <a:buSzPct val="93333"/>
              <a:buFont typeface="Wingdings" panose="05000000000000000000" pitchFamily="2" charset="2"/>
              <a:buChar char="§"/>
              <a:tabLst>
                <a:tab pos="152400" algn="l"/>
              </a:tabLst>
            </a:pPr>
            <a:r>
              <a:rPr lang="el-GR" sz="1600" spc="-35" dirty="0">
                <a:solidFill>
                  <a:schemeClr val="bg1">
                    <a:lumMod val="95000"/>
                  </a:schemeClr>
                </a:solidFill>
                <a:latin typeface="Cambria" panose="02040503050406030204" pitchFamily="18" charset="0"/>
                <a:ea typeface="Cambria" panose="02040503050406030204" pitchFamily="18" charset="0"/>
              </a:rPr>
              <a:t>Συγκεκριμένα κατά την άσκηση της διακριτικής του εξουσίας, το Δικαστήριο δύναται να λάβει υπόψη:  </a:t>
            </a:r>
          </a:p>
          <a:p>
            <a:pPr marL="297815" indent="-285750" algn="just">
              <a:spcBef>
                <a:spcPts val="100"/>
              </a:spcBef>
              <a:buClr>
                <a:srgbClr val="1B75BB"/>
              </a:buClr>
              <a:buSzPct val="93333"/>
              <a:buFont typeface="Wingdings" panose="05000000000000000000" pitchFamily="2" charset="2"/>
              <a:buChar char="§"/>
              <a:tabLst>
                <a:tab pos="152400" algn="l"/>
              </a:tabLst>
            </a:pPr>
            <a:endParaRPr lang="el-GR" sz="1600" spc="-35" dirty="0">
              <a:solidFill>
                <a:schemeClr val="bg1">
                  <a:lumMod val="95000"/>
                </a:schemeClr>
              </a:solidFill>
              <a:latin typeface="Cambria" panose="02040503050406030204" pitchFamily="18" charset="0"/>
              <a:ea typeface="Cambria" panose="02040503050406030204" pitchFamily="18" charset="0"/>
            </a:endParaRPr>
          </a:p>
          <a:p>
            <a:pPr marL="469265" lvl="1" algn="just">
              <a:spcBef>
                <a:spcPts val="100"/>
              </a:spcBef>
              <a:buClr>
                <a:srgbClr val="1B75BB"/>
              </a:buClr>
              <a:buSzPct val="93333"/>
              <a:tabLst>
                <a:tab pos="152400" algn="l"/>
              </a:tabLst>
            </a:pPr>
            <a:r>
              <a:rPr lang="el-GR" sz="1600" spc="-35" dirty="0">
                <a:solidFill>
                  <a:schemeClr val="bg1">
                    <a:lumMod val="95000"/>
                  </a:schemeClr>
                </a:solidFill>
                <a:latin typeface="Cambria" panose="02040503050406030204" pitchFamily="18" charset="0"/>
                <a:ea typeface="Cambria" panose="02040503050406030204" pitchFamily="18" charset="0"/>
              </a:rPr>
              <a:t>(α) τους όρους οποιασδήποτε πρότασης</a:t>
            </a:r>
          </a:p>
          <a:p>
            <a:pPr marL="469265" lvl="1" algn="just">
              <a:spcBef>
                <a:spcPts val="100"/>
              </a:spcBef>
              <a:buClr>
                <a:srgbClr val="1B75BB"/>
              </a:buClr>
              <a:buSzPct val="93333"/>
              <a:tabLst>
                <a:tab pos="152400" algn="l"/>
              </a:tabLst>
            </a:pPr>
            <a:r>
              <a:rPr lang="el-GR" sz="1600" spc="-35" dirty="0">
                <a:solidFill>
                  <a:schemeClr val="bg1">
                    <a:lumMod val="95000"/>
                  </a:schemeClr>
                </a:solidFill>
                <a:latin typeface="Cambria" panose="02040503050406030204" pitchFamily="18" charset="0"/>
                <a:ea typeface="Cambria" panose="02040503050406030204" pitchFamily="18" charset="0"/>
              </a:rPr>
              <a:t>(β) το στάδιο της διαδικασίας κατά το οποίο έγινε η πρόταση·</a:t>
            </a:r>
          </a:p>
          <a:p>
            <a:pPr marL="469265" lvl="1" algn="just">
              <a:spcBef>
                <a:spcPts val="100"/>
              </a:spcBef>
              <a:buClr>
                <a:srgbClr val="1B75BB"/>
              </a:buClr>
              <a:buSzPct val="93333"/>
              <a:tabLst>
                <a:tab pos="152400" algn="l"/>
              </a:tabLst>
            </a:pPr>
            <a:r>
              <a:rPr lang="el-GR" sz="1600" spc="-35" dirty="0">
                <a:solidFill>
                  <a:schemeClr val="bg1">
                    <a:lumMod val="95000"/>
                  </a:schemeClr>
                </a:solidFill>
                <a:latin typeface="Cambria" panose="02040503050406030204" pitchFamily="18" charset="0"/>
                <a:ea typeface="Cambria" panose="02040503050406030204" pitchFamily="18" charset="0"/>
              </a:rPr>
              <a:t>(γ) τις πληροφορίες οι οποίες ήταν διαθέσιμες στον </a:t>
            </a:r>
            <a:r>
              <a:rPr lang="el-GR" sz="1600" spc="-35" dirty="0" err="1">
                <a:solidFill>
                  <a:schemeClr val="bg1">
                    <a:lumMod val="95000"/>
                  </a:schemeClr>
                </a:solidFill>
                <a:latin typeface="Cambria" panose="02040503050406030204" pitchFamily="18" charset="0"/>
                <a:ea typeface="Cambria" panose="02040503050406030204" pitchFamily="18" charset="0"/>
              </a:rPr>
              <a:t>προτείνοντα</a:t>
            </a:r>
            <a:r>
              <a:rPr lang="el-GR" sz="1600" spc="-35" dirty="0">
                <a:solidFill>
                  <a:schemeClr val="bg1">
                    <a:lumMod val="95000"/>
                  </a:schemeClr>
                </a:solidFill>
                <a:latin typeface="Cambria" panose="02040503050406030204" pitchFamily="18" charset="0"/>
                <a:ea typeface="Cambria" panose="02040503050406030204" pitchFamily="18" charset="0"/>
              </a:rPr>
              <a:t> και στον αποδέκτη κατά τον χρόνο που ο  </a:t>
            </a:r>
            <a:r>
              <a:rPr lang="el-GR" sz="1600" spc="-35" dirty="0" err="1">
                <a:solidFill>
                  <a:schemeClr val="bg1">
                    <a:lumMod val="95000"/>
                  </a:schemeClr>
                </a:solidFill>
                <a:latin typeface="Cambria" panose="02040503050406030204" pitchFamily="18" charset="0"/>
                <a:ea typeface="Cambria" panose="02040503050406030204" pitchFamily="18" charset="0"/>
              </a:rPr>
              <a:t>προτείνων</a:t>
            </a:r>
            <a:r>
              <a:rPr lang="el-GR" sz="1600" spc="-35" dirty="0">
                <a:solidFill>
                  <a:schemeClr val="bg1">
                    <a:lumMod val="95000"/>
                  </a:schemeClr>
                </a:solidFill>
                <a:latin typeface="Cambria" panose="02040503050406030204" pitchFamily="18" charset="0"/>
                <a:ea typeface="Cambria" panose="02040503050406030204" pitchFamily="18" charset="0"/>
              </a:rPr>
              <a:t> υπέβαλε την πρόταση· και</a:t>
            </a:r>
          </a:p>
          <a:p>
            <a:pPr marL="469265" lvl="1" algn="just">
              <a:spcBef>
                <a:spcPts val="100"/>
              </a:spcBef>
              <a:buClr>
                <a:srgbClr val="1B75BB"/>
              </a:buClr>
              <a:buSzPct val="93333"/>
              <a:tabLst>
                <a:tab pos="152400" algn="l"/>
              </a:tabLst>
            </a:pPr>
            <a:r>
              <a:rPr lang="el-GR" sz="1600" spc="-35" dirty="0">
                <a:solidFill>
                  <a:schemeClr val="bg1">
                    <a:lumMod val="95000"/>
                  </a:schemeClr>
                </a:solidFill>
                <a:latin typeface="Cambria" panose="02040503050406030204" pitchFamily="18" charset="0"/>
                <a:ea typeface="Cambria" panose="02040503050406030204" pitchFamily="18" charset="0"/>
              </a:rPr>
              <a:t>(δ) τη συμπεριφορά του </a:t>
            </a:r>
            <a:r>
              <a:rPr lang="el-GR" sz="1600" spc="-35" dirty="0" err="1">
                <a:solidFill>
                  <a:schemeClr val="bg1">
                    <a:lumMod val="95000"/>
                  </a:schemeClr>
                </a:solidFill>
                <a:latin typeface="Cambria" panose="02040503050406030204" pitchFamily="18" charset="0"/>
                <a:ea typeface="Cambria" panose="02040503050406030204" pitchFamily="18" charset="0"/>
              </a:rPr>
              <a:t>προτείνοντα</a:t>
            </a:r>
            <a:r>
              <a:rPr lang="el-GR" sz="1600" spc="-35" dirty="0">
                <a:solidFill>
                  <a:schemeClr val="bg1">
                    <a:lumMod val="95000"/>
                  </a:schemeClr>
                </a:solidFill>
                <a:latin typeface="Cambria" panose="02040503050406030204" pitchFamily="18" charset="0"/>
                <a:ea typeface="Cambria" panose="02040503050406030204" pitchFamily="18" charset="0"/>
              </a:rPr>
              <a:t> και του αποδέκτη σε σχέση με την παροχή ή άρνηση παροχής πληροφοριών  προκειμένου η πρόταση να μπορεί να υποβληθεί ή να αξιολογηθεί.</a:t>
            </a:r>
          </a:p>
          <a:p>
            <a:pPr marL="297815" indent="-285750" algn="just">
              <a:spcBef>
                <a:spcPts val="100"/>
              </a:spcBef>
              <a:buClr>
                <a:srgbClr val="1B75BB"/>
              </a:buClr>
              <a:buSzPct val="93333"/>
              <a:buFont typeface="Wingdings" panose="05000000000000000000" pitchFamily="2" charset="2"/>
              <a:buChar char="§"/>
              <a:tabLst>
                <a:tab pos="152400" algn="l"/>
              </a:tabLst>
            </a:pPr>
            <a:endParaRPr lang="el-GR" sz="1600" spc="-35" dirty="0">
              <a:solidFill>
                <a:schemeClr val="bg1">
                  <a:lumMod val="95000"/>
                </a:schemeClr>
              </a:solidFill>
              <a:latin typeface="Cambria" panose="02040503050406030204" pitchFamily="18" charset="0"/>
              <a:ea typeface="Cambria" panose="02040503050406030204" pitchFamily="18" charset="0"/>
            </a:endParaRPr>
          </a:p>
          <a:p>
            <a:pPr marL="297815" indent="-285750" algn="just">
              <a:spcBef>
                <a:spcPts val="100"/>
              </a:spcBef>
              <a:buClr>
                <a:srgbClr val="1B75BB"/>
              </a:buClr>
              <a:buSzPct val="93333"/>
              <a:buFont typeface="Wingdings" panose="05000000000000000000" pitchFamily="2" charset="2"/>
              <a:buChar char="§"/>
              <a:tabLst>
                <a:tab pos="152400" algn="l"/>
              </a:tabLst>
            </a:pPr>
            <a:r>
              <a:rPr lang="el-GR" sz="1600" spc="-35" dirty="0">
                <a:solidFill>
                  <a:schemeClr val="bg1">
                    <a:lumMod val="95000"/>
                  </a:schemeClr>
                </a:solidFill>
                <a:latin typeface="Cambria" panose="02040503050406030204" pitchFamily="18" charset="0"/>
                <a:ea typeface="Cambria" panose="02040503050406030204" pitchFamily="18" charset="0"/>
              </a:rPr>
              <a:t>Ωστόσο σύμφωνα με την απόφαση </a:t>
            </a:r>
            <a:r>
              <a:rPr lang="el-GR" sz="1600" spc="-35" dirty="0" err="1">
                <a:solidFill>
                  <a:schemeClr val="bg1">
                    <a:lumMod val="95000"/>
                  </a:schemeClr>
                </a:solidFill>
                <a:latin typeface="Cambria" panose="02040503050406030204" pitchFamily="18" charset="0"/>
                <a:ea typeface="Cambria" panose="02040503050406030204" pitchFamily="18" charset="0"/>
              </a:rPr>
              <a:t>Johnsey</a:t>
            </a:r>
            <a:r>
              <a:rPr lang="el-GR" sz="1600" spc="-35" dirty="0">
                <a:solidFill>
                  <a:schemeClr val="bg1">
                    <a:lumMod val="95000"/>
                  </a:schemeClr>
                </a:solidFill>
                <a:latin typeface="Cambria" panose="02040503050406030204" pitchFamily="18" charset="0"/>
                <a:ea typeface="Cambria" panose="02040503050406030204" pitchFamily="18" charset="0"/>
              </a:rPr>
              <a:t> </a:t>
            </a:r>
            <a:r>
              <a:rPr lang="el-GR" sz="1600" spc="-35" dirty="0" err="1">
                <a:solidFill>
                  <a:schemeClr val="bg1">
                    <a:lumMod val="95000"/>
                  </a:schemeClr>
                </a:solidFill>
                <a:latin typeface="Cambria" panose="02040503050406030204" pitchFamily="18" charset="0"/>
                <a:ea typeface="Cambria" panose="02040503050406030204" pitchFamily="18" charset="0"/>
              </a:rPr>
              <a:t>Estates</a:t>
            </a:r>
            <a:r>
              <a:rPr lang="el-GR" sz="1600" spc="-35" dirty="0">
                <a:solidFill>
                  <a:schemeClr val="bg1">
                    <a:lumMod val="95000"/>
                  </a:schemeClr>
                </a:solidFill>
                <a:latin typeface="Cambria" panose="02040503050406030204" pitchFamily="18" charset="0"/>
                <a:ea typeface="Cambria" panose="02040503050406030204" pitchFamily="18" charset="0"/>
              </a:rPr>
              <a:t> (1990) Ltd v </a:t>
            </a:r>
            <a:r>
              <a:rPr lang="el-GR" sz="1600" spc="-35" dirty="0" err="1">
                <a:solidFill>
                  <a:schemeClr val="bg1">
                    <a:lumMod val="95000"/>
                  </a:schemeClr>
                </a:solidFill>
                <a:latin typeface="Cambria" panose="02040503050406030204" pitchFamily="18" charset="0"/>
                <a:ea typeface="Cambria" panose="02040503050406030204" pitchFamily="18" charset="0"/>
              </a:rPr>
              <a:t>Secretary</a:t>
            </a:r>
            <a:r>
              <a:rPr lang="el-GR" sz="1600" spc="-35" dirty="0">
                <a:solidFill>
                  <a:schemeClr val="bg1">
                    <a:lumMod val="95000"/>
                  </a:schemeClr>
                </a:solidFill>
                <a:latin typeface="Cambria" panose="02040503050406030204" pitchFamily="18" charset="0"/>
                <a:ea typeface="Cambria" panose="02040503050406030204" pitchFamily="18" charset="0"/>
              </a:rPr>
              <a:t> of </a:t>
            </a:r>
            <a:r>
              <a:rPr lang="el-GR" sz="1600" spc="-35" dirty="0" err="1">
                <a:solidFill>
                  <a:schemeClr val="bg1">
                    <a:lumMod val="95000"/>
                  </a:schemeClr>
                </a:solidFill>
                <a:latin typeface="Cambria" panose="02040503050406030204" pitchFamily="18" charset="0"/>
                <a:ea typeface="Cambria" panose="02040503050406030204" pitchFamily="18" charset="0"/>
              </a:rPr>
              <a:t>State</a:t>
            </a:r>
            <a:r>
              <a:rPr lang="el-GR" sz="1600" spc="-35" dirty="0">
                <a:solidFill>
                  <a:schemeClr val="bg1">
                    <a:lumMod val="95000"/>
                  </a:schemeClr>
                </a:solidFill>
                <a:latin typeface="Cambria" panose="02040503050406030204" pitchFamily="18" charset="0"/>
                <a:ea typeface="Cambria" panose="02040503050406030204" pitchFamily="18" charset="0"/>
              </a:rPr>
              <a:t> for the </a:t>
            </a:r>
            <a:r>
              <a:rPr lang="el-GR" sz="1600" spc="-35" dirty="0" err="1">
                <a:solidFill>
                  <a:schemeClr val="bg1">
                    <a:lumMod val="95000"/>
                  </a:schemeClr>
                </a:solidFill>
                <a:latin typeface="Cambria" panose="02040503050406030204" pitchFamily="18" charset="0"/>
                <a:ea typeface="Cambria" panose="02040503050406030204" pitchFamily="18" charset="0"/>
              </a:rPr>
              <a:t>Environment</a:t>
            </a:r>
            <a:r>
              <a:rPr lang="el-GR" sz="1600" spc="-35" dirty="0">
                <a:solidFill>
                  <a:schemeClr val="bg1">
                    <a:lumMod val="95000"/>
                  </a:schemeClr>
                </a:solidFill>
                <a:latin typeface="Cambria" panose="02040503050406030204" pitchFamily="18" charset="0"/>
                <a:ea typeface="Cambria" panose="02040503050406030204" pitchFamily="18" charset="0"/>
              </a:rPr>
              <a:t> </a:t>
            </a:r>
            <a:r>
              <a:rPr lang="el-GR" sz="1600" spc="-35" dirty="0" err="1">
                <a:solidFill>
                  <a:schemeClr val="bg1">
                    <a:lumMod val="95000"/>
                  </a:schemeClr>
                </a:solidFill>
                <a:latin typeface="Cambria" panose="02040503050406030204" pitchFamily="18" charset="0"/>
                <a:ea typeface="Cambria" panose="02040503050406030204" pitchFamily="18" charset="0"/>
              </a:rPr>
              <a:t>Trans</a:t>
            </a:r>
            <a:r>
              <a:rPr lang="el-GR" sz="1600" spc="-35" dirty="0">
                <a:solidFill>
                  <a:schemeClr val="bg1">
                    <a:lumMod val="95000"/>
                  </a:schemeClr>
                </a:solidFill>
                <a:latin typeface="Cambria" panose="02040503050406030204" pitchFamily="18" charset="0"/>
                <a:ea typeface="Cambria" panose="02040503050406030204" pitchFamily="18" charset="0"/>
              </a:rPr>
              <a:t>-  </a:t>
            </a:r>
            <a:r>
              <a:rPr lang="el-GR" sz="1600" spc="-35" dirty="0" err="1">
                <a:solidFill>
                  <a:schemeClr val="bg1">
                    <a:lumMod val="95000"/>
                  </a:schemeClr>
                </a:solidFill>
                <a:latin typeface="Cambria" panose="02040503050406030204" pitchFamily="18" charset="0"/>
                <a:ea typeface="Cambria" panose="02040503050406030204" pitchFamily="18" charset="0"/>
              </a:rPr>
              <a:t>port</a:t>
            </a:r>
            <a:r>
              <a:rPr lang="el-GR" sz="1600" spc="-35" dirty="0">
                <a:solidFill>
                  <a:schemeClr val="bg1">
                    <a:lumMod val="95000"/>
                  </a:schemeClr>
                </a:solidFill>
                <a:latin typeface="Cambria" panose="02040503050406030204" pitchFamily="18" charset="0"/>
                <a:ea typeface="Cambria" panose="02040503050406030204" pitchFamily="18" charset="0"/>
              </a:rPr>
              <a:t> and the </a:t>
            </a:r>
            <a:r>
              <a:rPr lang="el-GR" sz="1600" spc="-35" dirty="0" err="1">
                <a:solidFill>
                  <a:schemeClr val="bg1">
                    <a:lumMod val="95000"/>
                  </a:schemeClr>
                </a:solidFill>
                <a:latin typeface="Cambria" panose="02040503050406030204" pitchFamily="18" charset="0"/>
                <a:ea typeface="Cambria" panose="02040503050406030204" pitchFamily="18" charset="0"/>
              </a:rPr>
              <a:t>Regions</a:t>
            </a:r>
            <a:r>
              <a:rPr lang="el-GR" sz="1600" spc="-35" dirty="0">
                <a:solidFill>
                  <a:schemeClr val="bg1">
                    <a:lumMod val="95000"/>
                  </a:schemeClr>
                </a:solidFill>
                <a:latin typeface="Cambria" panose="02040503050406030204" pitchFamily="18" charset="0"/>
                <a:ea typeface="Cambria" panose="02040503050406030204" pitchFamily="18" charset="0"/>
              </a:rPr>
              <a:t> [2001] EWCA </a:t>
            </a:r>
            <a:r>
              <a:rPr lang="el-GR" sz="1600" spc="-35" dirty="0" err="1">
                <a:solidFill>
                  <a:schemeClr val="bg1">
                    <a:lumMod val="95000"/>
                  </a:schemeClr>
                </a:solidFill>
                <a:latin typeface="Cambria" panose="02040503050406030204" pitchFamily="18" charset="0"/>
                <a:ea typeface="Cambria" panose="02040503050406030204" pitchFamily="18" charset="0"/>
              </a:rPr>
              <a:t>Civ</a:t>
            </a:r>
            <a:r>
              <a:rPr lang="el-GR" sz="1600" spc="-35" dirty="0">
                <a:solidFill>
                  <a:schemeClr val="bg1">
                    <a:lumMod val="95000"/>
                  </a:schemeClr>
                </a:solidFill>
                <a:latin typeface="Cambria" panose="02040503050406030204" pitchFamily="18" charset="0"/>
                <a:ea typeface="Cambria" panose="02040503050406030204" pitchFamily="18" charset="0"/>
              </a:rPr>
              <a:t> 535 τα Δικαστήρια πρέπει να είναι ιδιαίτερα φειδωλά κατά τη μη  εφαρμογή του βασικού κανόνα ότι επιτυχών θεωρείται ο διάδικος του οποίου η πρόταση ήταν ευνοϊκότερη του  επιδικασθέντος ποσού.</a:t>
            </a:r>
          </a:p>
        </p:txBody>
      </p:sp>
    </p:spTree>
    <p:extLst>
      <p:ext uri="{BB962C8B-B14F-4D97-AF65-F5344CB8AC3E}">
        <p14:creationId xmlns:p14="http://schemas.microsoft.com/office/powerpoint/2010/main" val="3303813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CA554CF2-8CED-8FF1-2764-ADF6D1A971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651" y="175867"/>
            <a:ext cx="1712208" cy="1077201"/>
          </a:xfrm>
          <a:prstGeom prst="rect">
            <a:avLst/>
          </a:prstGeom>
        </p:spPr>
      </p:pic>
      <p:pic>
        <p:nvPicPr>
          <p:cNvPr id="8" name="Picture 7" descr="A picture containing building, outdoor&#10;&#10;Description automatically generated">
            <a:extLst>
              <a:ext uri="{FF2B5EF4-FFF2-40B4-BE49-F238E27FC236}">
                <a16:creationId xmlns:a16="http://schemas.microsoft.com/office/drawing/2014/main" id="{E207D06E-51BE-77BE-5B37-152A5825BBEB}"/>
              </a:ext>
            </a:extLst>
          </p:cNvPr>
          <p:cNvPicPr>
            <a:picLocks noChangeAspect="1"/>
          </p:cNvPicPr>
          <p:nvPr/>
        </p:nvPicPr>
        <p:blipFill rotWithShape="1">
          <a:blip r:embed="rId3">
            <a:extLst>
              <a:ext uri="{28A0092B-C50C-407E-A947-70E740481C1C}">
                <a14:useLocalDpi xmlns:a14="http://schemas.microsoft.com/office/drawing/2010/main" val="0"/>
              </a:ext>
            </a:extLst>
          </a:blip>
          <a:srcRect l="686" t="3981" r="591" b="43454"/>
          <a:stretch/>
        </p:blipFill>
        <p:spPr>
          <a:xfrm>
            <a:off x="4162569" y="1"/>
            <a:ext cx="8029433" cy="6413016"/>
          </a:xfrm>
          <a:prstGeom prst="rect">
            <a:avLst/>
          </a:prstGeom>
        </p:spPr>
      </p:pic>
      <p:sp>
        <p:nvSpPr>
          <p:cNvPr id="9" name="Rectangle 8">
            <a:extLst>
              <a:ext uri="{FF2B5EF4-FFF2-40B4-BE49-F238E27FC236}">
                <a16:creationId xmlns:a16="http://schemas.microsoft.com/office/drawing/2014/main" id="{C2F18C14-1995-D4F4-1BAB-E4764B76A49C}"/>
              </a:ext>
            </a:extLst>
          </p:cNvPr>
          <p:cNvSpPr/>
          <p:nvPr/>
        </p:nvSpPr>
        <p:spPr>
          <a:xfrm>
            <a:off x="4162569" y="0"/>
            <a:ext cx="8029431" cy="6413016"/>
          </a:xfrm>
          <a:prstGeom prst="rect">
            <a:avLst/>
          </a:prstGeom>
          <a:solidFill>
            <a:schemeClr val="accent1">
              <a:lumMod val="50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Google Shape;130;p18">
            <a:extLst>
              <a:ext uri="{FF2B5EF4-FFF2-40B4-BE49-F238E27FC236}">
                <a16:creationId xmlns:a16="http://schemas.microsoft.com/office/drawing/2014/main" id="{14D4F396-45D0-CDDC-F5C3-6DB06A164383}"/>
              </a:ext>
            </a:extLst>
          </p:cNvPr>
          <p:cNvSpPr txBox="1">
            <a:spLocks/>
          </p:cNvSpPr>
          <p:nvPr/>
        </p:nvSpPr>
        <p:spPr>
          <a:xfrm>
            <a:off x="216651" y="2849562"/>
            <a:ext cx="3805912" cy="1158875"/>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l-GR" sz="2800" dirty="0">
                <a:solidFill>
                  <a:srgbClr val="1B75BB"/>
                </a:solidFill>
                <a:latin typeface="Cinzel" panose="020B0604020202020204" charset="0"/>
              </a:rPr>
              <a:t>Έφεση και πρόταση διακανονισμού (41.18)</a:t>
            </a:r>
            <a:endParaRPr lang="el-GR" sz="3200" dirty="0">
              <a:solidFill>
                <a:srgbClr val="1B75BB"/>
              </a:solidFill>
              <a:latin typeface="Cinzel" panose="020B0604020202020204" charset="0"/>
            </a:endParaRPr>
          </a:p>
        </p:txBody>
      </p:sp>
      <p:sp>
        <p:nvSpPr>
          <p:cNvPr id="24" name="Google Shape;94;p13">
            <a:extLst>
              <a:ext uri="{FF2B5EF4-FFF2-40B4-BE49-F238E27FC236}">
                <a16:creationId xmlns:a16="http://schemas.microsoft.com/office/drawing/2014/main" id="{AB3B64AA-F8C4-8263-540F-1DC9AB687A0F}"/>
              </a:ext>
            </a:extLst>
          </p:cNvPr>
          <p:cNvSpPr txBox="1">
            <a:spLocks/>
          </p:cNvSpPr>
          <p:nvPr/>
        </p:nvSpPr>
        <p:spPr>
          <a:xfrm>
            <a:off x="4814028" y="674481"/>
            <a:ext cx="6854905" cy="5509038"/>
          </a:xfrm>
          <a:prstGeom prst="rect">
            <a:avLst/>
          </a:prstGeom>
        </p:spPr>
        <p:txBody>
          <a:bodyPr spcFirstLastPara="1"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spcBef>
                <a:spcPct val="20000"/>
              </a:spcBef>
              <a:spcAft>
                <a:spcPts val="600"/>
              </a:spcAft>
              <a:buClr>
                <a:schemeClr val="accent1">
                  <a:lumMod val="75000"/>
                </a:schemeClr>
              </a:buClr>
              <a:buSzPct val="145000"/>
              <a:buFont typeface="Arial"/>
              <a:buChar char="•"/>
            </a:pPr>
            <a:endParaRPr lang="en-US" sz="1400" dirty="0">
              <a:solidFill>
                <a:schemeClr val="bg1"/>
              </a:solidFill>
              <a:latin typeface="Cambria" panose="02040503050406030204" pitchFamily="18" charset="0"/>
              <a:ea typeface="Cambria" panose="02040503050406030204" pitchFamily="18" charset="0"/>
            </a:endParaRPr>
          </a:p>
        </p:txBody>
      </p:sp>
      <p:sp>
        <p:nvSpPr>
          <p:cNvPr id="2" name="object 3">
            <a:extLst>
              <a:ext uri="{FF2B5EF4-FFF2-40B4-BE49-F238E27FC236}">
                <a16:creationId xmlns:a16="http://schemas.microsoft.com/office/drawing/2014/main" id="{74114406-C85F-6720-7349-3F288A83075D}"/>
              </a:ext>
            </a:extLst>
          </p:cNvPr>
          <p:cNvSpPr txBox="1"/>
          <p:nvPr/>
        </p:nvSpPr>
        <p:spPr>
          <a:xfrm>
            <a:off x="4617845" y="444983"/>
            <a:ext cx="7183630" cy="5570756"/>
          </a:xfrm>
          <a:prstGeom prst="rect">
            <a:avLst/>
          </a:prstGeom>
        </p:spPr>
        <p:txBody>
          <a:bodyPr vert="horz" wrap="square" lIns="0" tIns="12700" rIns="0" bIns="0" rtlCol="0">
            <a:spAutoFit/>
          </a:bodyPr>
          <a:lstStyle/>
          <a:p>
            <a:pPr marL="297815" indent="-285750" algn="just">
              <a:spcBef>
                <a:spcPts val="100"/>
              </a:spcBef>
              <a:buClr>
                <a:srgbClr val="1B75BB"/>
              </a:buClr>
              <a:buSzPct val="93333"/>
              <a:buFont typeface="Wingdings" panose="05000000000000000000" pitchFamily="2" charset="2"/>
              <a:buChar char="§"/>
              <a:tabLst>
                <a:tab pos="152400" algn="l"/>
              </a:tabLst>
            </a:pPr>
            <a:r>
              <a:rPr lang="el-GR" sz="1600" spc="-35" dirty="0">
                <a:solidFill>
                  <a:schemeClr val="bg1">
                    <a:lumMod val="95000"/>
                  </a:schemeClr>
                </a:solidFill>
                <a:latin typeface="Cambria" panose="02040503050406030204" pitchFamily="18" charset="0"/>
                <a:ea typeface="Cambria" panose="02040503050406030204" pitchFamily="18" charset="0"/>
              </a:rPr>
              <a:t>Το γεγονός της πρότασης διακανονισμού δεν αποκαλύπτεται ούτε στους Δικαστές του Εφετείου πριν αποφασίσουν για όλα τα επίδικα της Έφεσης ζητήματα (πλην των εξόδων της Έφεσης).</a:t>
            </a:r>
          </a:p>
          <a:p>
            <a:pPr marL="297815" indent="-285750" algn="just">
              <a:spcBef>
                <a:spcPts val="100"/>
              </a:spcBef>
              <a:buClr>
                <a:srgbClr val="1B75BB"/>
              </a:buClr>
              <a:buSzPct val="93333"/>
              <a:buFont typeface="Wingdings" panose="05000000000000000000" pitchFamily="2" charset="2"/>
              <a:buChar char="§"/>
              <a:tabLst>
                <a:tab pos="152400" algn="l"/>
              </a:tabLst>
            </a:pPr>
            <a:endParaRPr lang="el-GR" sz="1600" spc="-35" dirty="0">
              <a:solidFill>
                <a:schemeClr val="bg1">
                  <a:lumMod val="95000"/>
                </a:schemeClr>
              </a:solidFill>
              <a:latin typeface="Cambria" panose="02040503050406030204" pitchFamily="18" charset="0"/>
              <a:ea typeface="Cambria" panose="02040503050406030204" pitchFamily="18" charset="0"/>
            </a:endParaRPr>
          </a:p>
          <a:p>
            <a:pPr marL="469265" lvl="1" algn="just">
              <a:spcBef>
                <a:spcPts val="100"/>
              </a:spcBef>
              <a:buClr>
                <a:srgbClr val="1B75BB"/>
              </a:buClr>
              <a:buSzPct val="93333"/>
              <a:tabLst>
                <a:tab pos="152400" algn="l"/>
              </a:tabLst>
            </a:pPr>
            <a:r>
              <a:rPr lang="el-GR" sz="1600" b="1" spc="-35" dirty="0">
                <a:solidFill>
                  <a:schemeClr val="bg1">
                    <a:lumMod val="95000"/>
                  </a:schemeClr>
                </a:solidFill>
                <a:latin typeface="Cambria" panose="02040503050406030204" pitchFamily="18" charset="0"/>
                <a:ea typeface="Cambria" panose="02040503050406030204" pitchFamily="18" charset="0"/>
              </a:rPr>
              <a:t>Εξαίρεση: </a:t>
            </a:r>
            <a:r>
              <a:rPr lang="el-GR" sz="1600" spc="-35" dirty="0">
                <a:solidFill>
                  <a:schemeClr val="bg1">
                    <a:lumMod val="95000"/>
                  </a:schemeClr>
                </a:solidFill>
                <a:latin typeface="Cambria" panose="02040503050406030204" pitchFamily="18" charset="0"/>
                <a:ea typeface="Cambria" panose="02040503050406030204" pitchFamily="18" charset="0"/>
              </a:rPr>
              <a:t>όταν η πρόταση διακανονισμού είναι σχετική με την ουσία και τα επίδικα ζητήματα της Έφεσης. </a:t>
            </a:r>
          </a:p>
          <a:p>
            <a:pPr marL="297815" indent="-285750" algn="just">
              <a:spcBef>
                <a:spcPts val="100"/>
              </a:spcBef>
              <a:buClr>
                <a:srgbClr val="1B75BB"/>
              </a:buClr>
              <a:buSzPct val="93333"/>
              <a:buFont typeface="Wingdings" panose="05000000000000000000" pitchFamily="2" charset="2"/>
              <a:buChar char="§"/>
              <a:tabLst>
                <a:tab pos="152400" algn="l"/>
              </a:tabLst>
            </a:pPr>
            <a:endParaRPr lang="el-GR" sz="1600" spc="-35" dirty="0">
              <a:solidFill>
                <a:schemeClr val="bg1">
                  <a:lumMod val="95000"/>
                </a:schemeClr>
              </a:solidFill>
              <a:latin typeface="Cambria" panose="02040503050406030204" pitchFamily="18" charset="0"/>
              <a:ea typeface="Cambria" panose="02040503050406030204" pitchFamily="18" charset="0"/>
            </a:endParaRPr>
          </a:p>
          <a:p>
            <a:pPr marL="297815" indent="-285750" algn="just">
              <a:spcBef>
                <a:spcPts val="100"/>
              </a:spcBef>
              <a:buClr>
                <a:srgbClr val="1B75BB"/>
              </a:buClr>
              <a:buSzPct val="93333"/>
              <a:buFont typeface="Wingdings" panose="05000000000000000000" pitchFamily="2" charset="2"/>
              <a:buChar char="§"/>
              <a:tabLst>
                <a:tab pos="152400" algn="l"/>
              </a:tabLst>
            </a:pPr>
            <a:r>
              <a:rPr lang="el-GR" sz="1600" spc="-35" dirty="0">
                <a:solidFill>
                  <a:schemeClr val="bg1">
                    <a:lumMod val="95000"/>
                  </a:schemeClr>
                </a:solidFill>
                <a:latin typeface="Cambria" panose="02040503050406030204" pitchFamily="18" charset="0"/>
                <a:ea typeface="Cambria" panose="02040503050406030204" pitchFamily="18" charset="0"/>
              </a:rPr>
              <a:t>Πρόταση διακανονισμού που έγινε κατά την πρωτόδικη διαδικασία δεν έχει καμία επίπτωση σε οποιαδήποτε διαδικασία της Έφεσης. Για να δικαιούται ένας διάδικος τα έξοδα της Έφεσης επικαλούμενος το Μέρος 35, θα πρέπει να υποβάλει νέα πρόταση διακανονισμού στο πλαίσιο της Έφεσης.</a:t>
            </a:r>
          </a:p>
          <a:p>
            <a:pPr marL="12065" algn="just">
              <a:spcBef>
                <a:spcPts val="100"/>
              </a:spcBef>
              <a:buClr>
                <a:srgbClr val="1B75BB"/>
              </a:buClr>
              <a:buSzPct val="93333"/>
              <a:tabLst>
                <a:tab pos="152400" algn="l"/>
              </a:tabLst>
            </a:pPr>
            <a:endParaRPr lang="el-GR" sz="1600" spc="-35" dirty="0">
              <a:solidFill>
                <a:schemeClr val="bg1">
                  <a:lumMod val="95000"/>
                </a:schemeClr>
              </a:solidFill>
              <a:latin typeface="Cambria" panose="02040503050406030204" pitchFamily="18" charset="0"/>
              <a:ea typeface="Cambria" panose="02040503050406030204" pitchFamily="18" charset="0"/>
            </a:endParaRPr>
          </a:p>
          <a:p>
            <a:pPr marL="12065" algn="just">
              <a:spcBef>
                <a:spcPts val="100"/>
              </a:spcBef>
              <a:buClr>
                <a:srgbClr val="1B75BB"/>
              </a:buClr>
              <a:buSzPct val="93333"/>
              <a:tabLst>
                <a:tab pos="152400" algn="l"/>
              </a:tabLst>
            </a:pPr>
            <a:r>
              <a:rPr lang="el-GR" sz="1600" b="1" spc="-35" dirty="0">
                <a:solidFill>
                  <a:schemeClr val="bg1">
                    <a:lumMod val="95000"/>
                  </a:schemeClr>
                </a:solidFill>
                <a:latin typeface="Cambria" panose="02040503050406030204" pitchFamily="18" charset="0"/>
                <a:ea typeface="Cambria" panose="02040503050406030204" pitchFamily="18" charset="0"/>
              </a:rPr>
              <a:t>Παράδειγμα:</a:t>
            </a:r>
          </a:p>
          <a:p>
            <a:pPr marL="12065" algn="just">
              <a:spcBef>
                <a:spcPts val="100"/>
              </a:spcBef>
              <a:buClr>
                <a:srgbClr val="1B75BB"/>
              </a:buClr>
              <a:buSzPct val="93333"/>
              <a:tabLst>
                <a:tab pos="152400" algn="l"/>
              </a:tabLst>
            </a:pPr>
            <a:r>
              <a:rPr lang="el-GR" sz="1600" spc="-35" dirty="0">
                <a:solidFill>
                  <a:schemeClr val="bg1">
                    <a:lumMod val="95000"/>
                  </a:schemeClr>
                </a:solidFill>
                <a:latin typeface="Cambria" panose="02040503050406030204" pitchFamily="18" charset="0"/>
                <a:ea typeface="Cambria" panose="02040503050406030204" pitchFamily="18" charset="0"/>
              </a:rPr>
              <a:t>Πρόταση διακανονισμού κατά την πρωτόδικη διαδικασία από Εναγόμενο: €80.000 (απορρίπτεται από τον Ενάγοντα).</a:t>
            </a:r>
          </a:p>
          <a:p>
            <a:pPr marL="12065" algn="just">
              <a:spcBef>
                <a:spcPts val="100"/>
              </a:spcBef>
              <a:buClr>
                <a:srgbClr val="1B75BB"/>
              </a:buClr>
              <a:buSzPct val="93333"/>
              <a:tabLst>
                <a:tab pos="152400" algn="l"/>
              </a:tabLst>
            </a:pPr>
            <a:r>
              <a:rPr lang="el-GR" sz="1600" spc="-35" dirty="0">
                <a:solidFill>
                  <a:schemeClr val="bg1">
                    <a:lumMod val="95000"/>
                  </a:schemeClr>
                </a:solidFill>
                <a:latin typeface="Cambria" panose="02040503050406030204" pitchFamily="18" charset="0"/>
                <a:ea typeface="Cambria" panose="02040503050406030204" pitchFamily="18" charset="0"/>
              </a:rPr>
              <a:t>Τελική πρωτόδικη απόφαση: €50.000 </a:t>
            </a:r>
            <a:r>
              <a:rPr lang="el-GR" sz="1600" spc="-35" dirty="0">
                <a:solidFill>
                  <a:srgbClr val="1B75BB"/>
                </a:solidFill>
                <a:latin typeface="Cambria" panose="02040503050406030204" pitchFamily="18" charset="0"/>
                <a:ea typeface="Cambria" panose="02040503050406030204" pitchFamily="18" charset="0"/>
              </a:rPr>
              <a:t>►</a:t>
            </a:r>
            <a:r>
              <a:rPr lang="el-GR" sz="1600" spc="-35" dirty="0">
                <a:solidFill>
                  <a:schemeClr val="bg1">
                    <a:lumMod val="95000"/>
                  </a:schemeClr>
                </a:solidFill>
                <a:latin typeface="Cambria" panose="02040503050406030204" pitchFamily="18" charset="0"/>
                <a:ea typeface="Cambria" panose="02040503050406030204" pitchFamily="18" charset="0"/>
              </a:rPr>
              <a:t> ο Εναγόμενος δικαιούται τα έξοδα της πρωτόδικης διαδικασίας.</a:t>
            </a:r>
          </a:p>
          <a:p>
            <a:pPr marL="12065" algn="just">
              <a:spcBef>
                <a:spcPts val="100"/>
              </a:spcBef>
              <a:buClr>
                <a:srgbClr val="1B75BB"/>
              </a:buClr>
              <a:buSzPct val="93333"/>
              <a:tabLst>
                <a:tab pos="152400" algn="l"/>
              </a:tabLst>
            </a:pPr>
            <a:r>
              <a:rPr lang="el-GR" sz="1600" spc="-35" dirty="0">
                <a:solidFill>
                  <a:schemeClr val="bg1">
                    <a:lumMod val="95000"/>
                  </a:schemeClr>
                </a:solidFill>
                <a:latin typeface="Cambria" panose="02040503050406030204" pitchFamily="18" charset="0"/>
                <a:ea typeface="Cambria" panose="02040503050406030204" pitchFamily="18" charset="0"/>
              </a:rPr>
              <a:t>Έφεση από τον Ενάγοντα και έκδοση απόφασης Εφετείου για €60.000.</a:t>
            </a:r>
          </a:p>
          <a:p>
            <a:pPr marL="12065" algn="just">
              <a:spcBef>
                <a:spcPts val="100"/>
              </a:spcBef>
              <a:buClr>
                <a:srgbClr val="1B75BB"/>
              </a:buClr>
              <a:buSzPct val="93333"/>
              <a:tabLst>
                <a:tab pos="152400" algn="l"/>
              </a:tabLst>
            </a:pPr>
            <a:r>
              <a:rPr lang="el-GR" sz="1600" spc="-35" dirty="0">
                <a:solidFill>
                  <a:schemeClr val="bg1">
                    <a:lumMod val="95000"/>
                  </a:schemeClr>
                </a:solidFill>
                <a:latin typeface="Cambria" panose="02040503050406030204" pitchFamily="18" charset="0"/>
                <a:ea typeface="Cambria" panose="02040503050406030204" pitchFamily="18" charset="0"/>
              </a:rPr>
              <a:t>	</a:t>
            </a:r>
          </a:p>
          <a:p>
            <a:pPr marL="12065" algn="just">
              <a:spcBef>
                <a:spcPts val="100"/>
              </a:spcBef>
              <a:buClr>
                <a:srgbClr val="1B75BB"/>
              </a:buClr>
              <a:buSzPct val="93333"/>
              <a:tabLst>
                <a:tab pos="152400" algn="l"/>
              </a:tabLst>
            </a:pPr>
            <a:r>
              <a:rPr lang="el-GR" sz="1600" spc="-35" dirty="0">
                <a:solidFill>
                  <a:srgbClr val="1B75BB"/>
                </a:solidFill>
                <a:latin typeface="Cambria" panose="02040503050406030204" pitchFamily="18" charset="0"/>
                <a:ea typeface="Cambria" panose="02040503050406030204" pitchFamily="18" charset="0"/>
              </a:rPr>
              <a:t>  ► </a:t>
            </a:r>
            <a:r>
              <a:rPr lang="el-GR" sz="1600" spc="-35" dirty="0">
                <a:solidFill>
                  <a:schemeClr val="bg1">
                    <a:lumMod val="95000"/>
                  </a:schemeClr>
                </a:solidFill>
                <a:latin typeface="Cambria" panose="02040503050406030204" pitchFamily="18" charset="0"/>
                <a:ea typeface="Cambria" panose="02040503050406030204" pitchFamily="18" charset="0"/>
              </a:rPr>
              <a:t>Τα έξοδα της Έφεσης τα δικαιούται ο Ενάγοντας. Αν όμως ο Εναγόμενος στα πλαίσια της Έφεσης υπέβαλλε νέα πρόταση διακανονισμού για ποσό ψηλότερο από αυτό που επιδικάστηκε, θα δικαιούνταν και τα έξοδα της Έφεσης.</a:t>
            </a:r>
          </a:p>
        </p:txBody>
      </p:sp>
    </p:spTree>
    <p:extLst>
      <p:ext uri="{BB962C8B-B14F-4D97-AF65-F5344CB8AC3E}">
        <p14:creationId xmlns:p14="http://schemas.microsoft.com/office/powerpoint/2010/main" val="1608272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CA554CF2-8CED-8FF1-2764-ADF6D1A971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651" y="175867"/>
            <a:ext cx="1712208" cy="1077201"/>
          </a:xfrm>
          <a:prstGeom prst="rect">
            <a:avLst/>
          </a:prstGeom>
        </p:spPr>
      </p:pic>
      <p:pic>
        <p:nvPicPr>
          <p:cNvPr id="8" name="Picture 7" descr="A picture containing building, outdoor&#10;&#10;Description automatically generated">
            <a:extLst>
              <a:ext uri="{FF2B5EF4-FFF2-40B4-BE49-F238E27FC236}">
                <a16:creationId xmlns:a16="http://schemas.microsoft.com/office/drawing/2014/main" id="{E207D06E-51BE-77BE-5B37-152A5825BBEB}"/>
              </a:ext>
            </a:extLst>
          </p:cNvPr>
          <p:cNvPicPr>
            <a:picLocks noChangeAspect="1"/>
          </p:cNvPicPr>
          <p:nvPr/>
        </p:nvPicPr>
        <p:blipFill rotWithShape="1">
          <a:blip r:embed="rId3">
            <a:extLst>
              <a:ext uri="{28A0092B-C50C-407E-A947-70E740481C1C}">
                <a14:useLocalDpi xmlns:a14="http://schemas.microsoft.com/office/drawing/2010/main" val="0"/>
              </a:ext>
            </a:extLst>
          </a:blip>
          <a:srcRect l="686" t="3981" r="591" b="43454"/>
          <a:stretch/>
        </p:blipFill>
        <p:spPr>
          <a:xfrm>
            <a:off x="4162569" y="1"/>
            <a:ext cx="8029433" cy="6413016"/>
          </a:xfrm>
          <a:prstGeom prst="rect">
            <a:avLst/>
          </a:prstGeom>
        </p:spPr>
      </p:pic>
      <p:sp>
        <p:nvSpPr>
          <p:cNvPr id="9" name="Rectangle 8">
            <a:extLst>
              <a:ext uri="{FF2B5EF4-FFF2-40B4-BE49-F238E27FC236}">
                <a16:creationId xmlns:a16="http://schemas.microsoft.com/office/drawing/2014/main" id="{C2F18C14-1995-D4F4-1BAB-E4764B76A49C}"/>
              </a:ext>
            </a:extLst>
          </p:cNvPr>
          <p:cNvSpPr/>
          <p:nvPr/>
        </p:nvSpPr>
        <p:spPr>
          <a:xfrm>
            <a:off x="4162569" y="0"/>
            <a:ext cx="8029431" cy="6413016"/>
          </a:xfrm>
          <a:prstGeom prst="rect">
            <a:avLst/>
          </a:prstGeom>
          <a:solidFill>
            <a:schemeClr val="accent1">
              <a:lumMod val="50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Google Shape;94;p13">
            <a:extLst>
              <a:ext uri="{FF2B5EF4-FFF2-40B4-BE49-F238E27FC236}">
                <a16:creationId xmlns:a16="http://schemas.microsoft.com/office/drawing/2014/main" id="{AB3B64AA-F8C4-8263-540F-1DC9AB687A0F}"/>
              </a:ext>
            </a:extLst>
          </p:cNvPr>
          <p:cNvSpPr txBox="1">
            <a:spLocks/>
          </p:cNvSpPr>
          <p:nvPr/>
        </p:nvSpPr>
        <p:spPr>
          <a:xfrm>
            <a:off x="4749831" y="703056"/>
            <a:ext cx="6854905" cy="5509038"/>
          </a:xfrm>
          <a:prstGeom prst="rect">
            <a:avLst/>
          </a:prstGeom>
        </p:spPr>
        <p:txBody>
          <a:bodyPr spcFirstLastPara="1"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457200">
              <a:spcBef>
                <a:spcPct val="20000"/>
              </a:spcBef>
              <a:spcAft>
                <a:spcPts val="600"/>
              </a:spcAft>
              <a:buClr>
                <a:schemeClr val="accent1">
                  <a:lumMod val="75000"/>
                </a:schemeClr>
              </a:buClr>
              <a:buSzPct val="145000"/>
            </a:pPr>
            <a:r>
              <a:rPr lang="el-GR" sz="1800" dirty="0">
                <a:solidFill>
                  <a:schemeClr val="bg1"/>
                </a:solidFill>
                <a:latin typeface="Cambria" panose="02040503050406030204" pitchFamily="18" charset="0"/>
                <a:ea typeface="Cambria" panose="02040503050406030204" pitchFamily="18" charset="0"/>
              </a:rPr>
              <a:t>Το πρωτόκολλο εφαρμόζεται κυρίως σε απαιτήσεις σε σχέση με τροχαία ατυχήματα, οι οποίες περιλαμβάνουν υλικές ζημιές και σωματικές βλάβες. Η ουσία του πρωτοκόλλου πρέπει να ακολουθείται σε όλες τις περιπτώσεις σωματικών βλαβών και, όπου είναι δυνατόν, σε όλες τις απαιτήσεις οι οποίες προκύπτουν από τροχαία ατυχήματα όταν δεν υπάρχουν σωματικές βλάβες. </a:t>
            </a:r>
          </a:p>
          <a:p>
            <a:pPr defTabSz="457200">
              <a:spcBef>
                <a:spcPct val="20000"/>
              </a:spcBef>
              <a:spcAft>
                <a:spcPts val="600"/>
              </a:spcAft>
              <a:buClr>
                <a:schemeClr val="accent1">
                  <a:lumMod val="75000"/>
                </a:schemeClr>
              </a:buClr>
              <a:buSzPct val="145000"/>
            </a:pPr>
            <a:r>
              <a:rPr lang="el-GR" sz="1800" dirty="0">
                <a:solidFill>
                  <a:schemeClr val="bg1"/>
                </a:solidFill>
                <a:latin typeface="Cambria" panose="02040503050406030204" pitchFamily="18" charset="0"/>
                <a:ea typeface="Cambria" panose="02040503050406030204" pitchFamily="18" charset="0"/>
              </a:rPr>
              <a:t>Το χρονοδιάγραμμα και οι διευθετήσεις για την αποκάλυψη εγγράφων και την εξασφάλιση μαρτυρίας πραγματογνώμονα μπορούν να διαφοροποιηθούν μετά από συμφωνία μεταξύ των μερών. Το δικαστήριο δύναται να ζητήσει εξηγήσεις ως προς την ανάγκη διαφοροποίησης του πρωτοκόλλου σε περίπτωση που στη συνέχεια εγερθεί δικαστική διαδικασία. </a:t>
            </a:r>
          </a:p>
          <a:p>
            <a:pPr defTabSz="457200">
              <a:spcBef>
                <a:spcPct val="20000"/>
              </a:spcBef>
              <a:spcAft>
                <a:spcPts val="600"/>
              </a:spcAft>
              <a:buClr>
                <a:schemeClr val="accent1">
                  <a:lumMod val="75000"/>
                </a:schemeClr>
              </a:buClr>
              <a:buSzPct val="145000"/>
            </a:pPr>
            <a:r>
              <a:rPr lang="el-GR" sz="1800" dirty="0">
                <a:solidFill>
                  <a:schemeClr val="bg1"/>
                </a:solidFill>
                <a:latin typeface="Cambria" panose="02040503050406030204" pitchFamily="18" charset="0"/>
                <a:ea typeface="Cambria" panose="02040503050406030204" pitchFamily="18" charset="0"/>
              </a:rPr>
              <a:t>Όταν δεν ακολουθείται το πρωτόκολλο λόγω του ότι το ένα μέρος ή και τα δύο μέρη θεωρούν ότι οι λεπτομέρειες του,  δεν είναι κατάλληλες για τη συγκεκριμένη περίπτωση, πρέπει να δίδονται εξηγήσεις στο δικαστήριο ως προς τους λόγους για τους οποίους δεν έχει ακολουθηθεί. </a:t>
            </a:r>
          </a:p>
          <a:p>
            <a:pPr defTabSz="457200">
              <a:spcBef>
                <a:spcPct val="20000"/>
              </a:spcBef>
              <a:spcAft>
                <a:spcPts val="600"/>
              </a:spcAft>
              <a:buClr>
                <a:schemeClr val="accent1">
                  <a:lumMod val="75000"/>
                </a:schemeClr>
              </a:buClr>
              <a:buSzPct val="145000"/>
            </a:pPr>
            <a:r>
              <a:rPr lang="el-GR" sz="1800" dirty="0">
                <a:solidFill>
                  <a:schemeClr val="bg1"/>
                </a:solidFill>
                <a:latin typeface="Cambria" panose="02040503050406030204" pitchFamily="18" charset="0"/>
                <a:ea typeface="Cambria" panose="02040503050406030204" pitchFamily="18" charset="0"/>
              </a:rPr>
              <a:t>Οι Επιστολές που προβλέπονται από το Πρωτόκολλο 2 δεν καλύπτονται από προνόμιο ώστε η αναγραφή «άνευ βλάβης» να παραμένει χωρίς σημασία. </a:t>
            </a:r>
            <a:r>
              <a:rPr lang="el-GR" sz="1800" b="1" dirty="0">
                <a:solidFill>
                  <a:schemeClr val="bg1"/>
                </a:solidFill>
                <a:latin typeface="Cambria" panose="02040503050406030204" pitchFamily="18" charset="0"/>
                <a:ea typeface="Cambria" panose="02040503050406030204" pitchFamily="18" charset="0"/>
              </a:rPr>
              <a:t>(TJ </a:t>
            </a:r>
            <a:r>
              <a:rPr lang="el-GR" sz="1800" b="1" dirty="0" err="1">
                <a:solidFill>
                  <a:schemeClr val="bg1"/>
                </a:solidFill>
                <a:latin typeface="Cambria" panose="02040503050406030204" pitchFamily="18" charset="0"/>
                <a:ea typeface="Cambria" panose="02040503050406030204" pitchFamily="18" charset="0"/>
              </a:rPr>
              <a:t>Brent</a:t>
            </a:r>
            <a:r>
              <a:rPr lang="el-GR" sz="1800" b="1" dirty="0">
                <a:solidFill>
                  <a:schemeClr val="bg1"/>
                </a:solidFill>
                <a:latin typeface="Cambria" panose="02040503050406030204" pitchFamily="18" charset="0"/>
                <a:ea typeface="Cambria" panose="02040503050406030204" pitchFamily="18" charset="0"/>
              </a:rPr>
              <a:t> Ltd and </a:t>
            </a:r>
            <a:r>
              <a:rPr lang="el-GR" sz="1800" b="1" dirty="0" err="1">
                <a:solidFill>
                  <a:schemeClr val="bg1"/>
                </a:solidFill>
                <a:latin typeface="Cambria" panose="02040503050406030204" pitchFamily="18" charset="0"/>
                <a:ea typeface="Cambria" panose="02040503050406030204" pitchFamily="18" charset="0"/>
              </a:rPr>
              <a:t>another</a:t>
            </a:r>
            <a:r>
              <a:rPr lang="el-GR" sz="1800" b="1" dirty="0">
                <a:solidFill>
                  <a:schemeClr val="bg1"/>
                </a:solidFill>
                <a:latin typeface="Cambria" panose="02040503050406030204" pitchFamily="18" charset="0"/>
                <a:ea typeface="Cambria" panose="02040503050406030204" pitchFamily="18" charset="0"/>
              </a:rPr>
              <a:t> v </a:t>
            </a:r>
            <a:r>
              <a:rPr lang="el-GR" sz="1800" b="1" dirty="0" err="1">
                <a:solidFill>
                  <a:schemeClr val="bg1"/>
                </a:solidFill>
                <a:latin typeface="Cambria" panose="02040503050406030204" pitchFamily="18" charset="0"/>
                <a:ea typeface="Cambria" panose="02040503050406030204" pitchFamily="18" charset="0"/>
              </a:rPr>
              <a:t>Black</a:t>
            </a:r>
            <a:r>
              <a:rPr lang="el-GR" sz="1800" b="1" dirty="0">
                <a:solidFill>
                  <a:schemeClr val="bg1"/>
                </a:solidFill>
                <a:latin typeface="Cambria" panose="02040503050406030204" pitchFamily="18" charset="0"/>
                <a:ea typeface="Cambria" panose="02040503050406030204" pitchFamily="18" charset="0"/>
              </a:rPr>
              <a:t> &amp; </a:t>
            </a:r>
            <a:r>
              <a:rPr lang="el-GR" sz="1800" b="1" dirty="0" err="1">
                <a:solidFill>
                  <a:schemeClr val="bg1"/>
                </a:solidFill>
                <a:latin typeface="Cambria" panose="02040503050406030204" pitchFamily="18" charset="0"/>
                <a:ea typeface="Cambria" panose="02040503050406030204" pitchFamily="18" charset="0"/>
              </a:rPr>
              <a:t>Veatch</a:t>
            </a:r>
            <a:r>
              <a:rPr lang="el-GR" sz="1800" b="1" dirty="0">
                <a:solidFill>
                  <a:schemeClr val="bg1"/>
                </a:solidFill>
                <a:latin typeface="Cambria" panose="02040503050406030204" pitchFamily="18" charset="0"/>
                <a:ea typeface="Cambria" panose="02040503050406030204" pitchFamily="18" charset="0"/>
              </a:rPr>
              <a:t> Consulting Ltd [2008] EWHC1497 (TCC))</a:t>
            </a:r>
          </a:p>
          <a:p>
            <a:pPr marL="0" indent="0" defTabSz="457200">
              <a:spcBef>
                <a:spcPct val="20000"/>
              </a:spcBef>
              <a:spcAft>
                <a:spcPts val="600"/>
              </a:spcAft>
              <a:buClr>
                <a:schemeClr val="accent1">
                  <a:lumMod val="75000"/>
                </a:schemeClr>
              </a:buClr>
              <a:buSzPct val="145000"/>
              <a:buNone/>
            </a:pPr>
            <a:endParaRPr lang="el-GR" sz="1800" dirty="0">
              <a:solidFill>
                <a:schemeClr val="bg1"/>
              </a:solidFill>
              <a:latin typeface="Cambria" panose="02040503050406030204" pitchFamily="18" charset="0"/>
              <a:ea typeface="Cambria" panose="02040503050406030204" pitchFamily="18" charset="0"/>
            </a:endParaRPr>
          </a:p>
        </p:txBody>
      </p:sp>
      <p:sp>
        <p:nvSpPr>
          <p:cNvPr id="2" name="Google Shape;130;p18">
            <a:extLst>
              <a:ext uri="{FF2B5EF4-FFF2-40B4-BE49-F238E27FC236}">
                <a16:creationId xmlns:a16="http://schemas.microsoft.com/office/drawing/2014/main" id="{93836F97-F2AC-E1C5-6085-EFC14B72892A}"/>
              </a:ext>
            </a:extLst>
          </p:cNvPr>
          <p:cNvSpPr txBox="1">
            <a:spLocks/>
          </p:cNvSpPr>
          <p:nvPr/>
        </p:nvSpPr>
        <p:spPr>
          <a:xfrm>
            <a:off x="-654497" y="2849562"/>
            <a:ext cx="5166711" cy="1158875"/>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l-GR" dirty="0">
                <a:solidFill>
                  <a:srgbClr val="1B75BB"/>
                </a:solidFill>
                <a:latin typeface="Cinzel" panose="020B0604020202020204" charset="0"/>
              </a:rPr>
              <a:t>ΠΕΔΙΟ </a:t>
            </a:r>
          </a:p>
          <a:p>
            <a:pPr algn="ctr">
              <a:spcBef>
                <a:spcPts val="0"/>
              </a:spcBef>
            </a:pPr>
            <a:r>
              <a:rPr lang="el-GR" dirty="0">
                <a:solidFill>
                  <a:srgbClr val="1B75BB"/>
                </a:solidFill>
                <a:latin typeface="Cinzel" panose="020B0604020202020204" charset="0"/>
              </a:rPr>
              <a:t>ΕΦΑΡΜΟΓΗΣ</a:t>
            </a:r>
            <a:endParaRPr lang="el-GR" sz="5400" dirty="0">
              <a:solidFill>
                <a:srgbClr val="1B75BB"/>
              </a:solidFill>
              <a:latin typeface="Cinzel" panose="020B0604020202020204" charset="0"/>
            </a:endParaRPr>
          </a:p>
        </p:txBody>
      </p:sp>
    </p:spTree>
    <p:extLst>
      <p:ext uri="{BB962C8B-B14F-4D97-AF65-F5344CB8AC3E}">
        <p14:creationId xmlns:p14="http://schemas.microsoft.com/office/powerpoint/2010/main" val="2780718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CA554CF2-8CED-8FF1-2764-ADF6D1A971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651" y="175867"/>
            <a:ext cx="1712208" cy="1077201"/>
          </a:xfrm>
          <a:prstGeom prst="rect">
            <a:avLst/>
          </a:prstGeom>
        </p:spPr>
      </p:pic>
      <p:pic>
        <p:nvPicPr>
          <p:cNvPr id="8" name="Picture 7" descr="A picture containing building, outdoor&#10;&#10;Description automatically generated">
            <a:extLst>
              <a:ext uri="{FF2B5EF4-FFF2-40B4-BE49-F238E27FC236}">
                <a16:creationId xmlns:a16="http://schemas.microsoft.com/office/drawing/2014/main" id="{E207D06E-51BE-77BE-5B37-152A5825BBEB}"/>
              </a:ext>
            </a:extLst>
          </p:cNvPr>
          <p:cNvPicPr>
            <a:picLocks noChangeAspect="1"/>
          </p:cNvPicPr>
          <p:nvPr/>
        </p:nvPicPr>
        <p:blipFill rotWithShape="1">
          <a:blip r:embed="rId3">
            <a:extLst>
              <a:ext uri="{28A0092B-C50C-407E-A947-70E740481C1C}">
                <a14:useLocalDpi xmlns:a14="http://schemas.microsoft.com/office/drawing/2010/main" val="0"/>
              </a:ext>
            </a:extLst>
          </a:blip>
          <a:srcRect l="686" t="3981" r="591" b="43454"/>
          <a:stretch/>
        </p:blipFill>
        <p:spPr>
          <a:xfrm>
            <a:off x="4162569" y="1"/>
            <a:ext cx="8029433" cy="6413016"/>
          </a:xfrm>
          <a:prstGeom prst="rect">
            <a:avLst/>
          </a:prstGeom>
        </p:spPr>
      </p:pic>
      <p:sp>
        <p:nvSpPr>
          <p:cNvPr id="9" name="Rectangle 8">
            <a:extLst>
              <a:ext uri="{FF2B5EF4-FFF2-40B4-BE49-F238E27FC236}">
                <a16:creationId xmlns:a16="http://schemas.microsoft.com/office/drawing/2014/main" id="{C2F18C14-1995-D4F4-1BAB-E4764B76A49C}"/>
              </a:ext>
            </a:extLst>
          </p:cNvPr>
          <p:cNvSpPr/>
          <p:nvPr/>
        </p:nvSpPr>
        <p:spPr>
          <a:xfrm>
            <a:off x="4162569" y="0"/>
            <a:ext cx="8029431" cy="6413016"/>
          </a:xfrm>
          <a:prstGeom prst="rect">
            <a:avLst/>
          </a:prstGeom>
          <a:solidFill>
            <a:schemeClr val="accent1">
              <a:lumMod val="50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Google Shape;130;p18">
            <a:extLst>
              <a:ext uri="{FF2B5EF4-FFF2-40B4-BE49-F238E27FC236}">
                <a16:creationId xmlns:a16="http://schemas.microsoft.com/office/drawing/2014/main" id="{14D4F396-45D0-CDDC-F5C3-6DB06A164383}"/>
              </a:ext>
            </a:extLst>
          </p:cNvPr>
          <p:cNvSpPr txBox="1">
            <a:spLocks/>
          </p:cNvSpPr>
          <p:nvPr/>
        </p:nvSpPr>
        <p:spPr>
          <a:xfrm>
            <a:off x="294135" y="2849562"/>
            <a:ext cx="3574299" cy="1158875"/>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l-GR" sz="2800" dirty="0">
                <a:solidFill>
                  <a:srgbClr val="1B75BB"/>
                </a:solidFill>
                <a:latin typeface="Cinzel" panose="020B0604020202020204" charset="0"/>
              </a:rPr>
              <a:t>Διαφορές Πληρωμής στο Δικαστήριο και Μέρους 35</a:t>
            </a:r>
            <a:endParaRPr lang="el-GR" sz="3200" dirty="0">
              <a:solidFill>
                <a:srgbClr val="1B75BB"/>
              </a:solidFill>
              <a:latin typeface="Cinzel" panose="020B0604020202020204" charset="0"/>
            </a:endParaRPr>
          </a:p>
        </p:txBody>
      </p:sp>
      <p:sp>
        <p:nvSpPr>
          <p:cNvPr id="24" name="Google Shape;94;p13">
            <a:extLst>
              <a:ext uri="{FF2B5EF4-FFF2-40B4-BE49-F238E27FC236}">
                <a16:creationId xmlns:a16="http://schemas.microsoft.com/office/drawing/2014/main" id="{AB3B64AA-F8C4-8263-540F-1DC9AB687A0F}"/>
              </a:ext>
            </a:extLst>
          </p:cNvPr>
          <p:cNvSpPr txBox="1">
            <a:spLocks/>
          </p:cNvSpPr>
          <p:nvPr/>
        </p:nvSpPr>
        <p:spPr>
          <a:xfrm>
            <a:off x="4814028" y="674481"/>
            <a:ext cx="6854905" cy="5509038"/>
          </a:xfrm>
          <a:prstGeom prst="rect">
            <a:avLst/>
          </a:prstGeom>
        </p:spPr>
        <p:txBody>
          <a:bodyPr spcFirstLastPara="1"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spcBef>
                <a:spcPct val="20000"/>
              </a:spcBef>
              <a:spcAft>
                <a:spcPts val="600"/>
              </a:spcAft>
              <a:buClr>
                <a:schemeClr val="accent1">
                  <a:lumMod val="75000"/>
                </a:schemeClr>
              </a:buClr>
              <a:buSzPct val="145000"/>
              <a:buFont typeface="Arial"/>
              <a:buChar char="•"/>
            </a:pPr>
            <a:endParaRPr lang="en-US" sz="1400" dirty="0">
              <a:solidFill>
                <a:schemeClr val="bg1"/>
              </a:solidFill>
              <a:latin typeface="Cambria" panose="02040503050406030204" pitchFamily="18" charset="0"/>
              <a:ea typeface="Cambria" panose="02040503050406030204" pitchFamily="18" charset="0"/>
            </a:endParaRPr>
          </a:p>
        </p:txBody>
      </p:sp>
      <p:graphicFrame>
        <p:nvGraphicFramePr>
          <p:cNvPr id="3" name="object 2">
            <a:extLst>
              <a:ext uri="{FF2B5EF4-FFF2-40B4-BE49-F238E27FC236}">
                <a16:creationId xmlns:a16="http://schemas.microsoft.com/office/drawing/2014/main" id="{8149B77B-A470-25B8-D904-5F65AF01410F}"/>
              </a:ext>
            </a:extLst>
          </p:cNvPr>
          <p:cNvGraphicFramePr>
            <a:graphicFrameLocks noGrp="1"/>
          </p:cNvGraphicFramePr>
          <p:nvPr>
            <p:extLst>
              <p:ext uri="{D42A27DB-BD31-4B8C-83A1-F6EECF244321}">
                <p14:modId xmlns:p14="http://schemas.microsoft.com/office/powerpoint/2010/main" val="1658847089"/>
              </p:ext>
            </p:extLst>
          </p:nvPr>
        </p:nvGraphicFramePr>
        <p:xfrm>
          <a:off x="4379604" y="945289"/>
          <a:ext cx="7723751" cy="4967420"/>
        </p:xfrm>
        <a:graphic>
          <a:graphicData uri="http://schemas.openxmlformats.org/drawingml/2006/table">
            <a:tbl>
              <a:tblPr firstRow="1" bandRow="1">
                <a:tableStyleId>{2D5ABB26-0587-4C30-8999-92F81FD0307C}</a:tableStyleId>
              </a:tblPr>
              <a:tblGrid>
                <a:gridCol w="2233173">
                  <a:extLst>
                    <a:ext uri="{9D8B030D-6E8A-4147-A177-3AD203B41FA5}">
                      <a16:colId xmlns:a16="http://schemas.microsoft.com/office/drawing/2014/main" val="20000"/>
                    </a:ext>
                  </a:extLst>
                </a:gridCol>
                <a:gridCol w="1877755">
                  <a:extLst>
                    <a:ext uri="{9D8B030D-6E8A-4147-A177-3AD203B41FA5}">
                      <a16:colId xmlns:a16="http://schemas.microsoft.com/office/drawing/2014/main" val="20001"/>
                    </a:ext>
                  </a:extLst>
                </a:gridCol>
                <a:gridCol w="3612823">
                  <a:extLst>
                    <a:ext uri="{9D8B030D-6E8A-4147-A177-3AD203B41FA5}">
                      <a16:colId xmlns:a16="http://schemas.microsoft.com/office/drawing/2014/main" val="20002"/>
                    </a:ext>
                  </a:extLst>
                </a:gridCol>
              </a:tblGrid>
              <a:tr h="319767">
                <a:tc>
                  <a:txBody>
                    <a:bodyPr/>
                    <a:lstStyle/>
                    <a:p>
                      <a:pPr>
                        <a:lnSpc>
                          <a:spcPct val="100000"/>
                        </a:lnSpc>
                      </a:pPr>
                      <a:endParaRPr sz="1000" dirty="0">
                        <a:latin typeface="Franklin Gothic Book" panose="020B0503020102020204" pitchFamily="34" charset="0"/>
                        <a:cs typeface="Times New Roman"/>
                      </a:endParaRPr>
                    </a:p>
                  </a:txBody>
                  <a:tcPr marL="0" marR="0" marT="0" marB="0">
                    <a:lnR w="12700">
                      <a:solidFill>
                        <a:srgbClr val="D1D3D4"/>
                      </a:solidFill>
                      <a:prstDash val="solid"/>
                    </a:lnR>
                    <a:solidFill>
                      <a:srgbClr val="1B75BB"/>
                    </a:solidFill>
                  </a:tcPr>
                </a:tc>
                <a:tc>
                  <a:txBody>
                    <a:bodyPr/>
                    <a:lstStyle/>
                    <a:p>
                      <a:pPr marL="635" algn="ctr">
                        <a:lnSpc>
                          <a:spcPct val="100000"/>
                        </a:lnSpc>
                        <a:spcBef>
                          <a:spcPts val="650"/>
                        </a:spcBef>
                      </a:pPr>
                      <a:r>
                        <a:rPr sz="1000" spc="-20" dirty="0">
                          <a:solidFill>
                            <a:srgbClr val="FFFFFF"/>
                          </a:solidFill>
                          <a:latin typeface="Franklin Gothic Book" panose="020B0503020102020204" pitchFamily="34" charset="0"/>
                          <a:cs typeface="Franklin Gothic Medium"/>
                        </a:rPr>
                        <a:t>Πληρωμή</a:t>
                      </a:r>
                      <a:r>
                        <a:rPr sz="1000" spc="15" dirty="0">
                          <a:solidFill>
                            <a:srgbClr val="FFFFFF"/>
                          </a:solidFill>
                          <a:latin typeface="Franklin Gothic Book" panose="020B0503020102020204" pitchFamily="34" charset="0"/>
                          <a:cs typeface="Franklin Gothic Medium"/>
                        </a:rPr>
                        <a:t> </a:t>
                      </a:r>
                      <a:r>
                        <a:rPr sz="1000" spc="-5" dirty="0">
                          <a:solidFill>
                            <a:srgbClr val="FFFFFF"/>
                          </a:solidFill>
                          <a:latin typeface="Franklin Gothic Book" panose="020B0503020102020204" pitchFamily="34" charset="0"/>
                          <a:cs typeface="Franklin Gothic Medium"/>
                        </a:rPr>
                        <a:t>στο</a:t>
                      </a:r>
                      <a:r>
                        <a:rPr sz="1000" spc="15" dirty="0">
                          <a:solidFill>
                            <a:srgbClr val="FFFFFF"/>
                          </a:solidFill>
                          <a:latin typeface="Franklin Gothic Book" panose="020B0503020102020204" pitchFamily="34" charset="0"/>
                          <a:cs typeface="Franklin Gothic Medium"/>
                        </a:rPr>
                        <a:t> </a:t>
                      </a:r>
                      <a:r>
                        <a:rPr sz="1000" spc="-15" dirty="0">
                          <a:solidFill>
                            <a:srgbClr val="FFFFFF"/>
                          </a:solidFill>
                          <a:latin typeface="Franklin Gothic Book" panose="020B0503020102020204" pitchFamily="34" charset="0"/>
                          <a:cs typeface="Franklin Gothic Medium"/>
                        </a:rPr>
                        <a:t>Δικαστήριο</a:t>
                      </a:r>
                      <a:endParaRPr sz="1000" dirty="0">
                        <a:latin typeface="Franklin Gothic Book" panose="020B0503020102020204" pitchFamily="34" charset="0"/>
                        <a:cs typeface="Franklin Gothic Medium"/>
                      </a:endParaRPr>
                    </a:p>
                  </a:txBody>
                  <a:tcPr marL="0" marR="0" marT="70569" marB="0">
                    <a:lnL w="12700">
                      <a:solidFill>
                        <a:srgbClr val="D1D3D4"/>
                      </a:solidFill>
                      <a:prstDash val="solid"/>
                    </a:lnL>
                    <a:lnR w="12700">
                      <a:solidFill>
                        <a:srgbClr val="D1D3D4"/>
                      </a:solidFill>
                      <a:prstDash val="solid"/>
                    </a:lnR>
                    <a:solidFill>
                      <a:srgbClr val="1B75BB"/>
                    </a:solidFill>
                  </a:tcPr>
                </a:tc>
                <a:tc>
                  <a:txBody>
                    <a:bodyPr/>
                    <a:lstStyle/>
                    <a:p>
                      <a:pPr marL="635" algn="ctr">
                        <a:lnSpc>
                          <a:spcPct val="100000"/>
                        </a:lnSpc>
                        <a:spcBef>
                          <a:spcPts val="650"/>
                        </a:spcBef>
                      </a:pPr>
                      <a:r>
                        <a:rPr sz="1000" spc="-10" dirty="0">
                          <a:solidFill>
                            <a:srgbClr val="FFFFFF"/>
                          </a:solidFill>
                          <a:latin typeface="Franklin Gothic Book" panose="020B0503020102020204" pitchFamily="34" charset="0"/>
                          <a:cs typeface="Franklin Gothic Medium"/>
                        </a:rPr>
                        <a:t>Πρόταση</a:t>
                      </a:r>
                      <a:r>
                        <a:rPr sz="1000" spc="10" dirty="0">
                          <a:solidFill>
                            <a:srgbClr val="FFFFFF"/>
                          </a:solidFill>
                          <a:latin typeface="Franklin Gothic Book" panose="020B0503020102020204" pitchFamily="34" charset="0"/>
                          <a:cs typeface="Franklin Gothic Medium"/>
                        </a:rPr>
                        <a:t> </a:t>
                      </a:r>
                      <a:r>
                        <a:rPr sz="1000" spc="-15" dirty="0">
                          <a:solidFill>
                            <a:srgbClr val="FFFFFF"/>
                          </a:solidFill>
                          <a:latin typeface="Franklin Gothic Book" panose="020B0503020102020204" pitchFamily="34" charset="0"/>
                          <a:cs typeface="Franklin Gothic Medium"/>
                        </a:rPr>
                        <a:t>διακανονισμού</a:t>
                      </a:r>
                      <a:endParaRPr sz="1000" dirty="0">
                        <a:latin typeface="Franklin Gothic Book" panose="020B0503020102020204" pitchFamily="34" charset="0"/>
                        <a:cs typeface="Franklin Gothic Medium"/>
                      </a:endParaRPr>
                    </a:p>
                  </a:txBody>
                  <a:tcPr marL="0" marR="0" marT="70569" marB="0">
                    <a:lnL w="12700">
                      <a:solidFill>
                        <a:srgbClr val="D1D3D4"/>
                      </a:solidFill>
                      <a:prstDash val="solid"/>
                    </a:lnL>
                    <a:solidFill>
                      <a:srgbClr val="1B75BB"/>
                    </a:solidFill>
                  </a:tcPr>
                </a:tc>
                <a:extLst>
                  <a:ext uri="{0D108BD9-81ED-4DB2-BD59-A6C34878D82A}">
                    <a16:rowId xmlns:a16="http://schemas.microsoft.com/office/drawing/2014/main" val="10000"/>
                  </a:ext>
                </a:extLst>
              </a:tr>
              <a:tr h="417438">
                <a:tc>
                  <a:txBody>
                    <a:bodyPr/>
                    <a:lstStyle/>
                    <a:p>
                      <a:pPr>
                        <a:lnSpc>
                          <a:spcPct val="100000"/>
                        </a:lnSpc>
                        <a:spcBef>
                          <a:spcPts val="15"/>
                        </a:spcBef>
                      </a:pPr>
                      <a:endParaRPr sz="1000" dirty="0">
                        <a:latin typeface="Franklin Gothic Book" panose="020B0503020102020204" pitchFamily="34" charset="0"/>
                        <a:cs typeface="Times New Roman"/>
                      </a:endParaRPr>
                    </a:p>
                    <a:p>
                      <a:pPr marL="179705">
                        <a:lnSpc>
                          <a:spcPct val="100000"/>
                        </a:lnSpc>
                      </a:pPr>
                      <a:r>
                        <a:rPr sz="1000" spc="-10" dirty="0">
                          <a:solidFill>
                            <a:srgbClr val="58595B"/>
                          </a:solidFill>
                          <a:latin typeface="Franklin Gothic Book" panose="020B0503020102020204" pitchFamily="34" charset="0"/>
                          <a:cs typeface="Franklin Gothic Medium"/>
                        </a:rPr>
                        <a:t>Κα</a:t>
                      </a:r>
                      <a:r>
                        <a:rPr sz="1000" spc="-10" dirty="0" err="1">
                          <a:solidFill>
                            <a:srgbClr val="58595B"/>
                          </a:solidFill>
                          <a:latin typeface="Franklin Gothic Book" panose="020B0503020102020204" pitchFamily="34" charset="0"/>
                          <a:cs typeface="Franklin Gothic Medium"/>
                        </a:rPr>
                        <a:t>τάθεση</a:t>
                      </a:r>
                      <a:r>
                        <a:rPr sz="1000" dirty="0">
                          <a:solidFill>
                            <a:srgbClr val="58595B"/>
                          </a:solidFill>
                          <a:latin typeface="Franklin Gothic Book" panose="020B0503020102020204" pitchFamily="34" charset="0"/>
                          <a:cs typeface="Franklin Gothic Medium"/>
                        </a:rPr>
                        <a:t> </a:t>
                      </a:r>
                      <a:r>
                        <a:rPr sz="1000" spc="-20" dirty="0">
                          <a:solidFill>
                            <a:srgbClr val="58595B"/>
                          </a:solidFill>
                          <a:latin typeface="Franklin Gothic Book" panose="020B0503020102020204" pitchFamily="34" charset="0"/>
                          <a:cs typeface="Franklin Gothic Medium"/>
                        </a:rPr>
                        <a:t>π</a:t>
                      </a:r>
                      <a:r>
                        <a:rPr sz="1000" spc="-20" dirty="0" err="1">
                          <a:solidFill>
                            <a:srgbClr val="58595B"/>
                          </a:solidFill>
                          <a:latin typeface="Franklin Gothic Book" panose="020B0503020102020204" pitchFamily="34" charset="0"/>
                          <a:cs typeface="Franklin Gothic Medium"/>
                        </a:rPr>
                        <a:t>οσού</a:t>
                      </a:r>
                      <a:r>
                        <a:rPr lang="el-GR" sz="1000" spc="-20" dirty="0">
                          <a:solidFill>
                            <a:srgbClr val="58595B"/>
                          </a:solidFill>
                          <a:latin typeface="Franklin Gothic Book" panose="020B0503020102020204" pitchFamily="34" charset="0"/>
                          <a:cs typeface="Franklin Gothic Medium"/>
                        </a:rPr>
                        <a:t> στο Δικαστήριο</a:t>
                      </a:r>
                      <a:endParaRPr sz="1000" dirty="0">
                        <a:latin typeface="Franklin Gothic Book" panose="020B0503020102020204" pitchFamily="34" charset="0"/>
                        <a:cs typeface="Franklin Gothic Medium"/>
                      </a:endParaRPr>
                    </a:p>
                  </a:txBody>
                  <a:tcPr marL="0" marR="0" marT="1628" marB="0">
                    <a:lnL w="12700">
                      <a:solidFill>
                        <a:srgbClr val="D1D3D4"/>
                      </a:solidFill>
                      <a:prstDash val="solid"/>
                    </a:lnL>
                    <a:lnR w="12700">
                      <a:solidFill>
                        <a:srgbClr val="D1D3D4"/>
                      </a:solidFill>
                      <a:prstDash val="solid"/>
                    </a:lnR>
                    <a:lnB w="12700">
                      <a:solidFill>
                        <a:srgbClr val="FFFFFF"/>
                      </a:solidFill>
                      <a:prstDash val="solid"/>
                    </a:lnB>
                    <a:solidFill>
                      <a:srgbClr val="E6E7E8"/>
                    </a:solidFill>
                  </a:tcPr>
                </a:tc>
                <a:tc>
                  <a:txBody>
                    <a:bodyPr/>
                    <a:lstStyle/>
                    <a:p>
                      <a:pPr>
                        <a:lnSpc>
                          <a:spcPct val="100000"/>
                        </a:lnSpc>
                        <a:spcBef>
                          <a:spcPts val="15"/>
                        </a:spcBef>
                      </a:pPr>
                      <a:endParaRPr sz="1000" dirty="0">
                        <a:latin typeface="Franklin Gothic Book" panose="020B0503020102020204" pitchFamily="34" charset="0"/>
                        <a:cs typeface="Times New Roman"/>
                      </a:endParaRPr>
                    </a:p>
                    <a:p>
                      <a:pPr marL="1270" algn="ctr">
                        <a:lnSpc>
                          <a:spcPct val="100000"/>
                        </a:lnSpc>
                      </a:pPr>
                      <a:r>
                        <a:rPr sz="1000" spc="-25" dirty="0">
                          <a:solidFill>
                            <a:srgbClr val="58595B"/>
                          </a:solidFill>
                          <a:latin typeface="Franklin Gothic Book" panose="020B0503020102020204" pitchFamily="34" charset="0"/>
                          <a:cs typeface="Franklin Gothic Medium"/>
                        </a:rPr>
                        <a:t>ΝΑΙ</a:t>
                      </a:r>
                      <a:endParaRPr sz="1000" dirty="0">
                        <a:latin typeface="Franklin Gothic Book" panose="020B0503020102020204" pitchFamily="34" charset="0"/>
                        <a:cs typeface="Franklin Gothic Medium"/>
                      </a:endParaRPr>
                    </a:p>
                  </a:txBody>
                  <a:tcPr marL="0" marR="0" marT="1628" marB="0">
                    <a:lnL w="12700">
                      <a:solidFill>
                        <a:srgbClr val="D1D3D4"/>
                      </a:solidFill>
                      <a:prstDash val="solid"/>
                    </a:lnL>
                    <a:lnR w="12700">
                      <a:solidFill>
                        <a:srgbClr val="D1D3D4"/>
                      </a:solidFill>
                      <a:prstDash val="solid"/>
                    </a:lnR>
                    <a:lnB w="12700">
                      <a:solidFill>
                        <a:srgbClr val="FFFFFF"/>
                      </a:solidFill>
                      <a:prstDash val="solid"/>
                    </a:lnB>
                    <a:solidFill>
                      <a:srgbClr val="E6E7E8"/>
                    </a:solidFill>
                  </a:tcPr>
                </a:tc>
                <a:tc>
                  <a:txBody>
                    <a:bodyPr/>
                    <a:lstStyle/>
                    <a:p>
                      <a:pPr marL="1270" algn="ctr">
                        <a:lnSpc>
                          <a:spcPct val="100000"/>
                        </a:lnSpc>
                        <a:spcBef>
                          <a:spcPts val="530"/>
                        </a:spcBef>
                      </a:pPr>
                      <a:r>
                        <a:rPr sz="1000" spc="-25" dirty="0">
                          <a:solidFill>
                            <a:srgbClr val="58595B"/>
                          </a:solidFill>
                          <a:latin typeface="Franklin Gothic Book" panose="020B0503020102020204" pitchFamily="34" charset="0"/>
                          <a:cs typeface="Franklin Gothic Medium"/>
                        </a:rPr>
                        <a:t>ΟΧΙ</a:t>
                      </a:r>
                      <a:endParaRPr sz="1000" dirty="0">
                        <a:latin typeface="Franklin Gothic Book" panose="020B0503020102020204" pitchFamily="34" charset="0"/>
                        <a:cs typeface="Franklin Gothic Medium"/>
                      </a:endParaRPr>
                    </a:p>
                  </a:txBody>
                  <a:tcPr marL="0" marR="0" marT="57541" marB="0">
                    <a:lnL w="12700">
                      <a:solidFill>
                        <a:srgbClr val="D1D3D4"/>
                      </a:solidFill>
                      <a:prstDash val="solid"/>
                    </a:lnL>
                    <a:lnR w="12700">
                      <a:solidFill>
                        <a:srgbClr val="D1D3D4"/>
                      </a:solidFill>
                      <a:prstDash val="solid"/>
                    </a:lnR>
                    <a:lnB w="12700">
                      <a:solidFill>
                        <a:srgbClr val="FFFFFF"/>
                      </a:solidFill>
                      <a:prstDash val="solid"/>
                    </a:lnB>
                    <a:solidFill>
                      <a:srgbClr val="E6E7E8"/>
                    </a:solidFill>
                  </a:tcPr>
                </a:tc>
                <a:extLst>
                  <a:ext uri="{0D108BD9-81ED-4DB2-BD59-A6C34878D82A}">
                    <a16:rowId xmlns:a16="http://schemas.microsoft.com/office/drawing/2014/main" val="10001"/>
                  </a:ext>
                </a:extLst>
              </a:tr>
              <a:tr h="417440">
                <a:tc>
                  <a:txBody>
                    <a:bodyPr/>
                    <a:lstStyle/>
                    <a:p>
                      <a:pPr>
                        <a:lnSpc>
                          <a:spcPct val="100000"/>
                        </a:lnSpc>
                        <a:spcBef>
                          <a:spcPts val="15"/>
                        </a:spcBef>
                      </a:pPr>
                      <a:endParaRPr sz="1000" dirty="0">
                        <a:solidFill>
                          <a:schemeClr val="bg1">
                            <a:lumMod val="95000"/>
                          </a:schemeClr>
                        </a:solidFill>
                        <a:latin typeface="Franklin Gothic Book" panose="020B0503020102020204" pitchFamily="34" charset="0"/>
                        <a:cs typeface="Times New Roman"/>
                      </a:endParaRPr>
                    </a:p>
                    <a:p>
                      <a:pPr marL="179705">
                        <a:lnSpc>
                          <a:spcPct val="100000"/>
                        </a:lnSpc>
                      </a:pPr>
                      <a:r>
                        <a:rPr sz="1000" spc="-15" dirty="0">
                          <a:solidFill>
                            <a:schemeClr val="bg1">
                              <a:lumMod val="95000"/>
                            </a:schemeClr>
                          </a:solidFill>
                          <a:latin typeface="Franklin Gothic Book" panose="020B0503020102020204" pitchFamily="34" charset="0"/>
                          <a:cs typeface="Franklin Gothic Medium"/>
                        </a:rPr>
                        <a:t>Επωφελούμενοι</a:t>
                      </a:r>
                      <a:r>
                        <a:rPr sz="1000" spc="-5" dirty="0">
                          <a:solidFill>
                            <a:schemeClr val="bg1">
                              <a:lumMod val="95000"/>
                            </a:schemeClr>
                          </a:solidFill>
                          <a:latin typeface="Franklin Gothic Book" panose="020B0503020102020204" pitchFamily="34" charset="0"/>
                          <a:cs typeface="Franklin Gothic Medium"/>
                        </a:rPr>
                        <a:t> </a:t>
                      </a:r>
                      <a:r>
                        <a:rPr sz="1000" spc="-20" dirty="0">
                          <a:solidFill>
                            <a:schemeClr val="bg1">
                              <a:lumMod val="95000"/>
                            </a:schemeClr>
                          </a:solidFill>
                          <a:latin typeface="Franklin Gothic Book" panose="020B0503020102020204" pitchFamily="34" charset="0"/>
                          <a:cs typeface="Franklin Gothic Medium"/>
                        </a:rPr>
                        <a:t>διάδικοι</a:t>
                      </a:r>
                      <a:endParaRPr sz="1000" dirty="0">
                        <a:solidFill>
                          <a:schemeClr val="bg1">
                            <a:lumMod val="95000"/>
                          </a:schemeClr>
                        </a:solidFill>
                        <a:latin typeface="Franklin Gothic Book" panose="020B0503020102020204" pitchFamily="34" charset="0"/>
                        <a:cs typeface="Franklin Gothic Medium"/>
                      </a:endParaRPr>
                    </a:p>
                  </a:txBody>
                  <a:tcPr marL="0" marR="0" marT="1628" marB="0">
                    <a:lnL w="12700">
                      <a:solidFill>
                        <a:srgbClr val="D1D3D4"/>
                      </a:solidFill>
                      <a:prstDash val="solid"/>
                    </a:lnL>
                    <a:lnR w="12700">
                      <a:solidFill>
                        <a:srgbClr val="D1D3D4"/>
                      </a:solidFill>
                      <a:prstDash val="solid"/>
                    </a:lnR>
                    <a:lnT w="12700">
                      <a:solidFill>
                        <a:srgbClr val="FFFFFF"/>
                      </a:solidFill>
                      <a:prstDash val="solid"/>
                    </a:lnT>
                    <a:lnB w="12700">
                      <a:solidFill>
                        <a:srgbClr val="FFFFFF"/>
                      </a:solidFill>
                      <a:prstDash val="solid"/>
                    </a:lnB>
                  </a:tcPr>
                </a:tc>
                <a:tc>
                  <a:txBody>
                    <a:bodyPr/>
                    <a:lstStyle/>
                    <a:p>
                      <a:pPr>
                        <a:lnSpc>
                          <a:spcPct val="100000"/>
                        </a:lnSpc>
                        <a:spcBef>
                          <a:spcPts val="15"/>
                        </a:spcBef>
                      </a:pPr>
                      <a:endParaRPr sz="1000" dirty="0">
                        <a:solidFill>
                          <a:schemeClr val="bg1">
                            <a:lumMod val="95000"/>
                          </a:schemeClr>
                        </a:solidFill>
                        <a:latin typeface="Franklin Gothic Book" panose="020B0503020102020204" pitchFamily="34" charset="0"/>
                        <a:cs typeface="Times New Roman"/>
                      </a:endParaRPr>
                    </a:p>
                    <a:p>
                      <a:pPr marL="1270" algn="ctr">
                        <a:lnSpc>
                          <a:spcPct val="100000"/>
                        </a:lnSpc>
                      </a:pPr>
                      <a:r>
                        <a:rPr sz="1000" dirty="0">
                          <a:solidFill>
                            <a:schemeClr val="bg1">
                              <a:lumMod val="95000"/>
                            </a:schemeClr>
                          </a:solidFill>
                          <a:latin typeface="Franklin Gothic Book" panose="020B0503020102020204" pitchFamily="34" charset="0"/>
                          <a:cs typeface="Franklin Gothic Medium"/>
                        </a:rPr>
                        <a:t>ΕΝΑΓΟΜΕΝΟΣ</a:t>
                      </a:r>
                    </a:p>
                  </a:txBody>
                  <a:tcPr marL="0" marR="0" marT="1628" marB="0">
                    <a:lnL w="12700">
                      <a:solidFill>
                        <a:srgbClr val="D1D3D4"/>
                      </a:solidFill>
                      <a:prstDash val="solid"/>
                    </a:lnL>
                    <a:lnR w="12700">
                      <a:solidFill>
                        <a:srgbClr val="D1D3D4"/>
                      </a:solidFill>
                      <a:prstDash val="solid"/>
                    </a:lnR>
                    <a:lnT w="12700">
                      <a:solidFill>
                        <a:srgbClr val="FFFFFF"/>
                      </a:solidFill>
                      <a:prstDash val="solid"/>
                    </a:lnT>
                    <a:lnB w="12700">
                      <a:solidFill>
                        <a:srgbClr val="FFFFFF"/>
                      </a:solidFill>
                      <a:prstDash val="solid"/>
                    </a:lnB>
                  </a:tcPr>
                </a:tc>
                <a:tc>
                  <a:txBody>
                    <a:bodyPr/>
                    <a:lstStyle/>
                    <a:p>
                      <a:pPr>
                        <a:lnSpc>
                          <a:spcPct val="100000"/>
                        </a:lnSpc>
                        <a:spcBef>
                          <a:spcPts val="15"/>
                        </a:spcBef>
                      </a:pPr>
                      <a:endParaRPr sz="1000" dirty="0">
                        <a:solidFill>
                          <a:schemeClr val="bg1">
                            <a:lumMod val="95000"/>
                          </a:schemeClr>
                        </a:solidFill>
                        <a:latin typeface="Franklin Gothic Book" panose="020B0503020102020204" pitchFamily="34" charset="0"/>
                        <a:cs typeface="Times New Roman"/>
                      </a:endParaRPr>
                    </a:p>
                    <a:p>
                      <a:pPr marL="1270" algn="ctr">
                        <a:lnSpc>
                          <a:spcPct val="100000"/>
                        </a:lnSpc>
                      </a:pPr>
                      <a:r>
                        <a:rPr sz="1000" dirty="0">
                          <a:solidFill>
                            <a:schemeClr val="bg1">
                              <a:lumMod val="95000"/>
                            </a:schemeClr>
                          </a:solidFill>
                          <a:latin typeface="Franklin Gothic Book" panose="020B0503020102020204" pitchFamily="34" charset="0"/>
                          <a:cs typeface="Franklin Gothic Medium"/>
                        </a:rPr>
                        <a:t>ΟΛΟΙ</a:t>
                      </a:r>
                    </a:p>
                  </a:txBody>
                  <a:tcPr marL="0" marR="0" marT="1628" marB="0">
                    <a:lnL w="12700">
                      <a:solidFill>
                        <a:srgbClr val="D1D3D4"/>
                      </a:solidFill>
                      <a:prstDash val="solid"/>
                    </a:lnL>
                    <a:lnR w="12700">
                      <a:solidFill>
                        <a:srgbClr val="D1D3D4"/>
                      </a:solidFill>
                      <a:prstDash val="solid"/>
                    </a:lnR>
                    <a:lnT w="12700">
                      <a:solidFill>
                        <a:srgbClr val="FFFFFF"/>
                      </a:solidFill>
                      <a:prstDash val="solid"/>
                    </a:lnT>
                    <a:lnB w="12700">
                      <a:solidFill>
                        <a:srgbClr val="FFFFFF"/>
                      </a:solidFill>
                      <a:prstDash val="solid"/>
                    </a:lnB>
                  </a:tcPr>
                </a:tc>
                <a:extLst>
                  <a:ext uri="{0D108BD9-81ED-4DB2-BD59-A6C34878D82A}">
                    <a16:rowId xmlns:a16="http://schemas.microsoft.com/office/drawing/2014/main" val="10002"/>
                  </a:ext>
                </a:extLst>
              </a:tr>
              <a:tr h="849701">
                <a:tc>
                  <a:txBody>
                    <a:bodyPr/>
                    <a:lstStyle/>
                    <a:p>
                      <a:pPr>
                        <a:lnSpc>
                          <a:spcPct val="100000"/>
                        </a:lnSpc>
                      </a:pPr>
                      <a:endParaRPr sz="1000" dirty="0">
                        <a:latin typeface="Franklin Gothic Book" panose="020B0503020102020204" pitchFamily="34" charset="0"/>
                        <a:cs typeface="Times New Roman"/>
                      </a:endParaRPr>
                    </a:p>
                    <a:p>
                      <a:pPr>
                        <a:lnSpc>
                          <a:spcPct val="100000"/>
                        </a:lnSpc>
                        <a:spcBef>
                          <a:spcPts val="40"/>
                        </a:spcBef>
                      </a:pPr>
                      <a:endParaRPr sz="1000" dirty="0">
                        <a:latin typeface="Franklin Gothic Book" panose="020B0503020102020204" pitchFamily="34" charset="0"/>
                        <a:cs typeface="Times New Roman"/>
                      </a:endParaRPr>
                    </a:p>
                    <a:p>
                      <a:pPr marL="179705">
                        <a:lnSpc>
                          <a:spcPct val="100000"/>
                        </a:lnSpc>
                      </a:pPr>
                      <a:r>
                        <a:rPr sz="1000" spc="-15" dirty="0">
                          <a:solidFill>
                            <a:srgbClr val="58595B"/>
                          </a:solidFill>
                          <a:latin typeface="Franklin Gothic Book" panose="020B0503020102020204" pitchFamily="34" charset="0"/>
                          <a:cs typeface="Franklin Gothic Medium"/>
                        </a:rPr>
                        <a:t>Χρόνος</a:t>
                      </a:r>
                      <a:r>
                        <a:rPr sz="1000" spc="-10" dirty="0">
                          <a:solidFill>
                            <a:srgbClr val="58595B"/>
                          </a:solidFill>
                          <a:latin typeface="Franklin Gothic Book" panose="020B0503020102020204" pitchFamily="34" charset="0"/>
                          <a:cs typeface="Franklin Gothic Medium"/>
                        </a:rPr>
                        <a:t> </a:t>
                      </a:r>
                      <a:r>
                        <a:rPr sz="1000" spc="-15" dirty="0">
                          <a:solidFill>
                            <a:srgbClr val="58595B"/>
                          </a:solidFill>
                          <a:latin typeface="Franklin Gothic Book" panose="020B0503020102020204" pitchFamily="34" charset="0"/>
                          <a:cs typeface="Franklin Gothic Medium"/>
                        </a:rPr>
                        <a:t>υποβολής</a:t>
                      </a:r>
                      <a:endParaRPr sz="1000" dirty="0">
                        <a:latin typeface="Franklin Gothic Book" panose="020B0503020102020204" pitchFamily="34" charset="0"/>
                        <a:cs typeface="Franklin Gothic Medium"/>
                      </a:endParaRPr>
                    </a:p>
                  </a:txBody>
                  <a:tcPr marL="0" marR="0" marT="0" marB="0">
                    <a:lnL w="12700">
                      <a:solidFill>
                        <a:srgbClr val="D1D3D4"/>
                      </a:solidFill>
                      <a:prstDash val="solid"/>
                    </a:lnL>
                    <a:lnR w="12700">
                      <a:solidFill>
                        <a:srgbClr val="D1D3D4"/>
                      </a:solidFill>
                      <a:prstDash val="solid"/>
                    </a:lnR>
                    <a:lnT w="12700">
                      <a:solidFill>
                        <a:srgbClr val="FFFFFF"/>
                      </a:solidFill>
                      <a:prstDash val="solid"/>
                    </a:lnT>
                    <a:lnB w="12700">
                      <a:solidFill>
                        <a:srgbClr val="D1D3D4"/>
                      </a:solidFill>
                      <a:prstDash val="solid"/>
                    </a:lnB>
                    <a:solidFill>
                      <a:srgbClr val="E6E7E8"/>
                    </a:solidFill>
                  </a:tcPr>
                </a:tc>
                <a:tc>
                  <a:txBody>
                    <a:bodyPr/>
                    <a:lstStyle/>
                    <a:p>
                      <a:pPr marL="160655" marR="151765" indent="635" algn="ctr">
                        <a:lnSpc>
                          <a:spcPct val="109000"/>
                        </a:lnSpc>
                        <a:spcBef>
                          <a:spcPts val="855"/>
                        </a:spcBef>
                      </a:pPr>
                      <a:r>
                        <a:rPr sz="1000" spc="5" dirty="0">
                          <a:solidFill>
                            <a:srgbClr val="58595B"/>
                          </a:solidFill>
                          <a:latin typeface="Franklin Gothic Book" panose="020B0503020102020204" pitchFamily="34" charset="0"/>
                          <a:cs typeface="Franklin Gothic Medium"/>
                        </a:rPr>
                        <a:t>ΟΠΟΤΕΔΗΠΟΤΕ</a:t>
                      </a:r>
                      <a:r>
                        <a:rPr sz="1000" spc="15" dirty="0">
                          <a:solidFill>
                            <a:srgbClr val="58595B"/>
                          </a:solidFill>
                          <a:latin typeface="Franklin Gothic Book" panose="020B0503020102020204" pitchFamily="34" charset="0"/>
                          <a:cs typeface="Franklin Gothic Medium"/>
                        </a:rPr>
                        <a:t> </a:t>
                      </a:r>
                      <a:r>
                        <a:rPr sz="1000" spc="-10" dirty="0">
                          <a:solidFill>
                            <a:srgbClr val="58595B"/>
                          </a:solidFill>
                          <a:latin typeface="Franklin Gothic Book" panose="020B0503020102020204" pitchFamily="34" charset="0"/>
                          <a:cs typeface="Franklin Gothic Medium"/>
                        </a:rPr>
                        <a:t>ΜΕΤΑ</a:t>
                      </a:r>
                      <a:r>
                        <a:rPr sz="1000" spc="20" dirty="0">
                          <a:solidFill>
                            <a:srgbClr val="58595B"/>
                          </a:solidFill>
                          <a:latin typeface="Franklin Gothic Book" panose="020B0503020102020204" pitchFamily="34" charset="0"/>
                          <a:cs typeface="Franklin Gothic Medium"/>
                        </a:rPr>
                        <a:t> </a:t>
                      </a:r>
                      <a:r>
                        <a:rPr sz="1000" spc="10" dirty="0">
                          <a:solidFill>
                            <a:srgbClr val="58595B"/>
                          </a:solidFill>
                          <a:latin typeface="Franklin Gothic Book" panose="020B0503020102020204" pitchFamily="34" charset="0"/>
                          <a:cs typeface="Franklin Gothic Medium"/>
                        </a:rPr>
                        <a:t>ΤΗΝ </a:t>
                      </a:r>
                      <a:r>
                        <a:rPr sz="1000" spc="15" dirty="0">
                          <a:solidFill>
                            <a:srgbClr val="58595B"/>
                          </a:solidFill>
                          <a:latin typeface="Franklin Gothic Book" panose="020B0503020102020204" pitchFamily="34" charset="0"/>
                          <a:cs typeface="Franklin Gothic Medium"/>
                        </a:rPr>
                        <a:t> </a:t>
                      </a:r>
                      <a:r>
                        <a:rPr sz="1000" spc="-30" dirty="0">
                          <a:solidFill>
                            <a:srgbClr val="58595B"/>
                          </a:solidFill>
                          <a:latin typeface="Franklin Gothic Book" panose="020B0503020102020204" pitchFamily="34" charset="0"/>
                          <a:cs typeface="Franklin Gothic Medium"/>
                        </a:rPr>
                        <a:t>ΚΑΤΑΧΩΡΙΣΗ</a:t>
                      </a:r>
                      <a:r>
                        <a:rPr sz="1000" spc="15" dirty="0">
                          <a:solidFill>
                            <a:srgbClr val="58595B"/>
                          </a:solidFill>
                          <a:latin typeface="Franklin Gothic Book" panose="020B0503020102020204" pitchFamily="34" charset="0"/>
                          <a:cs typeface="Franklin Gothic Medium"/>
                        </a:rPr>
                        <a:t> </a:t>
                      </a:r>
                      <a:r>
                        <a:rPr sz="1000" spc="-25" dirty="0">
                          <a:solidFill>
                            <a:srgbClr val="58595B"/>
                          </a:solidFill>
                          <a:latin typeface="Franklin Gothic Book" panose="020B0503020102020204" pitchFamily="34" charset="0"/>
                          <a:cs typeface="Franklin Gothic Medium"/>
                        </a:rPr>
                        <a:t>ΑΓΩΓΗΣ</a:t>
                      </a:r>
                      <a:r>
                        <a:rPr sz="1000" spc="20" dirty="0">
                          <a:solidFill>
                            <a:srgbClr val="58595B"/>
                          </a:solidFill>
                          <a:latin typeface="Franklin Gothic Book" panose="020B0503020102020204" pitchFamily="34" charset="0"/>
                          <a:cs typeface="Franklin Gothic Medium"/>
                        </a:rPr>
                        <a:t> </a:t>
                      </a:r>
                      <a:r>
                        <a:rPr sz="1000" spc="-20" dirty="0">
                          <a:solidFill>
                            <a:srgbClr val="58595B"/>
                          </a:solidFill>
                          <a:latin typeface="Franklin Gothic Book" panose="020B0503020102020204" pitchFamily="34" charset="0"/>
                          <a:cs typeface="Franklin Gothic Medium"/>
                        </a:rPr>
                        <a:t>ΚΑΙ </a:t>
                      </a:r>
                      <a:r>
                        <a:rPr sz="1000" spc="-15" dirty="0">
                          <a:solidFill>
                            <a:srgbClr val="58595B"/>
                          </a:solidFill>
                          <a:latin typeface="Franklin Gothic Book" panose="020B0503020102020204" pitchFamily="34" charset="0"/>
                          <a:cs typeface="Franklin Gothic Medium"/>
                        </a:rPr>
                        <a:t> </a:t>
                      </a:r>
                      <a:r>
                        <a:rPr sz="1000" spc="-10" dirty="0">
                          <a:solidFill>
                            <a:srgbClr val="58595B"/>
                          </a:solidFill>
                          <a:latin typeface="Franklin Gothic Book" panose="020B0503020102020204" pitchFamily="34" charset="0"/>
                          <a:cs typeface="Franklin Gothic Medium"/>
                        </a:rPr>
                        <a:t>ΠΡΙΝ</a:t>
                      </a:r>
                      <a:r>
                        <a:rPr sz="1000" spc="5" dirty="0">
                          <a:solidFill>
                            <a:srgbClr val="58595B"/>
                          </a:solidFill>
                          <a:latin typeface="Franklin Gothic Book" panose="020B0503020102020204" pitchFamily="34" charset="0"/>
                          <a:cs typeface="Franklin Gothic Medium"/>
                        </a:rPr>
                        <a:t> </a:t>
                      </a:r>
                      <a:r>
                        <a:rPr sz="1000" spc="10" dirty="0">
                          <a:solidFill>
                            <a:srgbClr val="58595B"/>
                          </a:solidFill>
                          <a:latin typeface="Franklin Gothic Book" panose="020B0503020102020204" pitchFamily="34" charset="0"/>
                          <a:cs typeface="Franklin Gothic Medium"/>
                        </a:rPr>
                        <a:t>ΤΗΝ</a:t>
                      </a:r>
                      <a:r>
                        <a:rPr sz="1000" spc="5" dirty="0">
                          <a:solidFill>
                            <a:srgbClr val="58595B"/>
                          </a:solidFill>
                          <a:latin typeface="Franklin Gothic Book" panose="020B0503020102020204" pitchFamily="34" charset="0"/>
                          <a:cs typeface="Franklin Gothic Medium"/>
                        </a:rPr>
                        <a:t> ΕΚΔΟΣΗ</a:t>
                      </a:r>
                      <a:r>
                        <a:rPr sz="1000" spc="10" dirty="0">
                          <a:solidFill>
                            <a:srgbClr val="58595B"/>
                          </a:solidFill>
                          <a:latin typeface="Franklin Gothic Book" panose="020B0503020102020204" pitchFamily="34" charset="0"/>
                          <a:cs typeface="Franklin Gothic Medium"/>
                        </a:rPr>
                        <a:t> ΤΕΛΙΚΗΣ </a:t>
                      </a:r>
                      <a:r>
                        <a:rPr sz="1000" spc="-310" dirty="0">
                          <a:solidFill>
                            <a:srgbClr val="58595B"/>
                          </a:solidFill>
                          <a:latin typeface="Franklin Gothic Book" panose="020B0503020102020204" pitchFamily="34" charset="0"/>
                          <a:cs typeface="Franklin Gothic Medium"/>
                        </a:rPr>
                        <a:t> </a:t>
                      </a:r>
                      <a:r>
                        <a:rPr sz="1000" spc="-25" dirty="0">
                          <a:solidFill>
                            <a:srgbClr val="58595B"/>
                          </a:solidFill>
                          <a:latin typeface="Franklin Gothic Book" panose="020B0503020102020204" pitchFamily="34" charset="0"/>
                          <a:cs typeface="Franklin Gothic Medium"/>
                        </a:rPr>
                        <a:t>ΑΠΟΦΑΣΗΣ</a:t>
                      </a:r>
                      <a:endParaRPr sz="1000" dirty="0">
                        <a:latin typeface="Franklin Gothic Book" panose="020B0503020102020204" pitchFamily="34" charset="0"/>
                        <a:cs typeface="Franklin Gothic Medium"/>
                      </a:endParaRPr>
                    </a:p>
                  </a:txBody>
                  <a:tcPr marL="0" marR="0" marT="92825" marB="0">
                    <a:lnL w="12700">
                      <a:solidFill>
                        <a:srgbClr val="D1D3D4"/>
                      </a:solidFill>
                      <a:prstDash val="solid"/>
                    </a:lnL>
                    <a:lnR w="12700">
                      <a:solidFill>
                        <a:srgbClr val="D1D3D4"/>
                      </a:solidFill>
                      <a:prstDash val="solid"/>
                    </a:lnR>
                    <a:lnT w="12700">
                      <a:solidFill>
                        <a:srgbClr val="FFFFFF"/>
                      </a:solidFill>
                      <a:prstDash val="solid"/>
                    </a:lnT>
                    <a:lnB w="12700">
                      <a:solidFill>
                        <a:srgbClr val="D1D3D4"/>
                      </a:solidFill>
                      <a:prstDash val="solid"/>
                    </a:lnB>
                    <a:solidFill>
                      <a:srgbClr val="E6E7E8"/>
                    </a:solidFill>
                  </a:tcPr>
                </a:tc>
                <a:tc>
                  <a:txBody>
                    <a:bodyPr/>
                    <a:lstStyle/>
                    <a:p>
                      <a:pPr>
                        <a:lnSpc>
                          <a:spcPct val="100000"/>
                        </a:lnSpc>
                      </a:pPr>
                      <a:endParaRPr sz="1000" dirty="0">
                        <a:latin typeface="Franklin Gothic Book" panose="020B0503020102020204" pitchFamily="34" charset="0"/>
                        <a:cs typeface="Times New Roman"/>
                      </a:endParaRPr>
                    </a:p>
                    <a:p>
                      <a:pPr marL="414655" marR="43180" indent="-366395">
                        <a:lnSpc>
                          <a:spcPct val="109000"/>
                        </a:lnSpc>
                        <a:spcBef>
                          <a:spcPts val="944"/>
                        </a:spcBef>
                      </a:pPr>
                      <a:r>
                        <a:rPr sz="1000" spc="-10" dirty="0">
                          <a:solidFill>
                            <a:srgbClr val="58595B"/>
                          </a:solidFill>
                          <a:latin typeface="Franklin Gothic Book" panose="020B0503020102020204" pitchFamily="34" charset="0"/>
                          <a:cs typeface="Franklin Gothic Medium"/>
                        </a:rPr>
                        <a:t>ΠΡΙΝ</a:t>
                      </a:r>
                      <a:r>
                        <a:rPr sz="1000" spc="25" dirty="0">
                          <a:solidFill>
                            <a:srgbClr val="58595B"/>
                          </a:solidFill>
                          <a:latin typeface="Franklin Gothic Book" panose="020B0503020102020204" pitchFamily="34" charset="0"/>
                          <a:cs typeface="Franklin Gothic Medium"/>
                        </a:rPr>
                        <a:t> </a:t>
                      </a:r>
                      <a:r>
                        <a:rPr sz="1000" spc="-25" dirty="0">
                          <a:solidFill>
                            <a:srgbClr val="58595B"/>
                          </a:solidFill>
                          <a:latin typeface="Franklin Gothic Book" panose="020B0503020102020204" pitchFamily="34" charset="0"/>
                          <a:cs typeface="Franklin Gothic Medium"/>
                        </a:rPr>
                        <a:t>ΚΑΙ</a:t>
                      </a:r>
                      <a:r>
                        <a:rPr sz="1000" spc="20" dirty="0">
                          <a:solidFill>
                            <a:srgbClr val="58595B"/>
                          </a:solidFill>
                          <a:latin typeface="Franklin Gothic Book" panose="020B0503020102020204" pitchFamily="34" charset="0"/>
                          <a:cs typeface="Franklin Gothic Medium"/>
                        </a:rPr>
                        <a:t> </a:t>
                      </a:r>
                      <a:r>
                        <a:rPr sz="1000" spc="-10" dirty="0">
                          <a:solidFill>
                            <a:srgbClr val="58595B"/>
                          </a:solidFill>
                          <a:latin typeface="Franklin Gothic Book" panose="020B0503020102020204" pitchFamily="34" charset="0"/>
                          <a:cs typeface="Franklin Gothic Medium"/>
                        </a:rPr>
                        <a:t>ΜΕΤΑ</a:t>
                      </a:r>
                      <a:r>
                        <a:rPr sz="1000" spc="25" dirty="0">
                          <a:solidFill>
                            <a:srgbClr val="58595B"/>
                          </a:solidFill>
                          <a:latin typeface="Franklin Gothic Book" panose="020B0503020102020204" pitchFamily="34" charset="0"/>
                          <a:cs typeface="Franklin Gothic Medium"/>
                        </a:rPr>
                        <a:t> </a:t>
                      </a:r>
                      <a:r>
                        <a:rPr sz="1000" spc="10" dirty="0">
                          <a:solidFill>
                            <a:srgbClr val="58595B"/>
                          </a:solidFill>
                          <a:latin typeface="Franklin Gothic Book" panose="020B0503020102020204" pitchFamily="34" charset="0"/>
                          <a:cs typeface="Franklin Gothic Medium"/>
                        </a:rPr>
                        <a:t>ΤΗΝ</a:t>
                      </a:r>
                      <a:r>
                        <a:rPr sz="1000" spc="25" dirty="0">
                          <a:solidFill>
                            <a:srgbClr val="58595B"/>
                          </a:solidFill>
                          <a:latin typeface="Franklin Gothic Book" panose="020B0503020102020204" pitchFamily="34" charset="0"/>
                          <a:cs typeface="Franklin Gothic Medium"/>
                        </a:rPr>
                        <a:t> </a:t>
                      </a:r>
                      <a:r>
                        <a:rPr sz="1000" spc="-20" dirty="0">
                          <a:solidFill>
                            <a:srgbClr val="58595B"/>
                          </a:solidFill>
                          <a:latin typeface="Franklin Gothic Book" panose="020B0503020102020204" pitchFamily="34" charset="0"/>
                          <a:cs typeface="Franklin Gothic Medium"/>
                        </a:rPr>
                        <a:t>ΕΝΑΡΞΗ</a:t>
                      </a:r>
                      <a:r>
                        <a:rPr sz="1000" spc="30" dirty="0">
                          <a:solidFill>
                            <a:srgbClr val="58595B"/>
                          </a:solidFill>
                          <a:latin typeface="Franklin Gothic Book" panose="020B0503020102020204" pitchFamily="34" charset="0"/>
                          <a:cs typeface="Franklin Gothic Medium"/>
                        </a:rPr>
                        <a:t> </a:t>
                      </a:r>
                      <a:r>
                        <a:rPr sz="1000" spc="-5" dirty="0">
                          <a:solidFill>
                            <a:srgbClr val="58595B"/>
                          </a:solidFill>
                          <a:latin typeface="Franklin Gothic Book" panose="020B0503020102020204" pitchFamily="34" charset="0"/>
                          <a:cs typeface="Franklin Gothic Medium"/>
                        </a:rPr>
                        <a:t>ΔΙΚΑΣΤΙΚΗΣ</a:t>
                      </a:r>
                      <a:r>
                        <a:rPr sz="1000" spc="20" dirty="0">
                          <a:solidFill>
                            <a:srgbClr val="58595B"/>
                          </a:solidFill>
                          <a:latin typeface="Franklin Gothic Book" panose="020B0503020102020204" pitchFamily="34" charset="0"/>
                          <a:cs typeface="Franklin Gothic Medium"/>
                        </a:rPr>
                        <a:t> </a:t>
                      </a:r>
                      <a:r>
                        <a:rPr sz="1000" spc="-25" dirty="0">
                          <a:solidFill>
                            <a:srgbClr val="58595B"/>
                          </a:solidFill>
                          <a:latin typeface="Franklin Gothic Book" panose="020B0503020102020204" pitchFamily="34" charset="0"/>
                          <a:cs typeface="Franklin Gothic Medium"/>
                        </a:rPr>
                        <a:t>ΔΙΑΔΙΚΑΣΙΑΣ</a:t>
                      </a:r>
                      <a:r>
                        <a:rPr sz="1000" spc="20" dirty="0">
                          <a:solidFill>
                            <a:srgbClr val="58595B"/>
                          </a:solidFill>
                          <a:latin typeface="Franklin Gothic Book" panose="020B0503020102020204" pitchFamily="34" charset="0"/>
                          <a:cs typeface="Franklin Gothic Medium"/>
                        </a:rPr>
                        <a:t> </a:t>
                      </a:r>
                      <a:r>
                        <a:rPr sz="1000" spc="-15" dirty="0">
                          <a:solidFill>
                            <a:srgbClr val="58595B"/>
                          </a:solidFill>
                          <a:latin typeface="Franklin Gothic Book" panose="020B0503020102020204" pitchFamily="34" charset="0"/>
                          <a:cs typeface="Franklin Gothic Medium"/>
                        </a:rPr>
                        <a:t>ΜΕΧΡΙ </a:t>
                      </a:r>
                      <a:r>
                        <a:rPr sz="1000" spc="-310" dirty="0">
                          <a:solidFill>
                            <a:srgbClr val="58595B"/>
                          </a:solidFill>
                          <a:latin typeface="Franklin Gothic Book" panose="020B0503020102020204" pitchFamily="34" charset="0"/>
                          <a:cs typeface="Franklin Gothic Medium"/>
                        </a:rPr>
                        <a:t> </a:t>
                      </a:r>
                      <a:r>
                        <a:rPr sz="1000" spc="-25" dirty="0">
                          <a:solidFill>
                            <a:srgbClr val="58595B"/>
                          </a:solidFill>
                          <a:latin typeface="Franklin Gothic Book" panose="020B0503020102020204" pitchFamily="34" charset="0"/>
                          <a:cs typeface="Franklin Gothic Medium"/>
                        </a:rPr>
                        <a:t>ΚΑΙ</a:t>
                      </a:r>
                      <a:r>
                        <a:rPr sz="1000" spc="15" dirty="0">
                          <a:solidFill>
                            <a:srgbClr val="58595B"/>
                          </a:solidFill>
                          <a:latin typeface="Franklin Gothic Book" panose="020B0503020102020204" pitchFamily="34" charset="0"/>
                          <a:cs typeface="Franklin Gothic Medium"/>
                        </a:rPr>
                        <a:t> </a:t>
                      </a:r>
                      <a:r>
                        <a:rPr sz="1000" spc="-20" dirty="0">
                          <a:solidFill>
                            <a:srgbClr val="58595B"/>
                          </a:solidFill>
                          <a:latin typeface="Franklin Gothic Book" panose="020B0503020102020204" pitchFamily="34" charset="0"/>
                          <a:cs typeface="Franklin Gothic Medium"/>
                        </a:rPr>
                        <a:t>21</a:t>
                      </a:r>
                      <a:r>
                        <a:rPr sz="1000" spc="20" dirty="0">
                          <a:solidFill>
                            <a:srgbClr val="58595B"/>
                          </a:solidFill>
                          <a:latin typeface="Franklin Gothic Book" panose="020B0503020102020204" pitchFamily="34" charset="0"/>
                          <a:cs typeface="Franklin Gothic Medium"/>
                        </a:rPr>
                        <a:t> </a:t>
                      </a:r>
                      <a:r>
                        <a:rPr sz="1000" dirty="0">
                          <a:solidFill>
                            <a:srgbClr val="58595B"/>
                          </a:solidFill>
                          <a:latin typeface="Franklin Gothic Book" panose="020B0503020102020204" pitchFamily="34" charset="0"/>
                          <a:cs typeface="Franklin Gothic Medium"/>
                        </a:rPr>
                        <a:t>ΗΜΕΡΕΣ</a:t>
                      </a:r>
                      <a:r>
                        <a:rPr sz="1000" spc="25" dirty="0">
                          <a:solidFill>
                            <a:srgbClr val="58595B"/>
                          </a:solidFill>
                          <a:latin typeface="Franklin Gothic Book" panose="020B0503020102020204" pitchFamily="34" charset="0"/>
                          <a:cs typeface="Franklin Gothic Medium"/>
                        </a:rPr>
                        <a:t> </a:t>
                      </a:r>
                      <a:r>
                        <a:rPr sz="1000" spc="-10" dirty="0">
                          <a:solidFill>
                            <a:srgbClr val="58595B"/>
                          </a:solidFill>
                          <a:latin typeface="Franklin Gothic Book" panose="020B0503020102020204" pitchFamily="34" charset="0"/>
                          <a:cs typeface="Franklin Gothic Medium"/>
                        </a:rPr>
                        <a:t>ΠΡΙΝ</a:t>
                      </a:r>
                      <a:r>
                        <a:rPr sz="1000" spc="20" dirty="0">
                          <a:solidFill>
                            <a:srgbClr val="58595B"/>
                          </a:solidFill>
                          <a:latin typeface="Franklin Gothic Book" panose="020B0503020102020204" pitchFamily="34" charset="0"/>
                          <a:cs typeface="Franklin Gothic Medium"/>
                        </a:rPr>
                        <a:t> </a:t>
                      </a:r>
                      <a:r>
                        <a:rPr sz="1000" spc="10" dirty="0">
                          <a:solidFill>
                            <a:srgbClr val="58595B"/>
                          </a:solidFill>
                          <a:latin typeface="Franklin Gothic Book" panose="020B0503020102020204" pitchFamily="34" charset="0"/>
                          <a:cs typeface="Franklin Gothic Medium"/>
                        </a:rPr>
                        <a:t>ΤΗΝ</a:t>
                      </a:r>
                      <a:r>
                        <a:rPr sz="1000" spc="25" dirty="0">
                          <a:solidFill>
                            <a:srgbClr val="58595B"/>
                          </a:solidFill>
                          <a:latin typeface="Franklin Gothic Book" panose="020B0503020102020204" pitchFamily="34" charset="0"/>
                          <a:cs typeface="Franklin Gothic Medium"/>
                        </a:rPr>
                        <a:t> </a:t>
                      </a:r>
                      <a:r>
                        <a:rPr sz="1000" spc="-20" dirty="0">
                          <a:solidFill>
                            <a:srgbClr val="58595B"/>
                          </a:solidFill>
                          <a:latin typeface="Franklin Gothic Book" panose="020B0503020102020204" pitchFamily="34" charset="0"/>
                          <a:cs typeface="Franklin Gothic Medium"/>
                        </a:rPr>
                        <a:t>ΕΝΑΡΞΗ</a:t>
                      </a:r>
                      <a:r>
                        <a:rPr sz="1000" spc="25" dirty="0">
                          <a:solidFill>
                            <a:srgbClr val="58595B"/>
                          </a:solidFill>
                          <a:latin typeface="Franklin Gothic Book" panose="020B0503020102020204" pitchFamily="34" charset="0"/>
                          <a:cs typeface="Franklin Gothic Medium"/>
                        </a:rPr>
                        <a:t> </a:t>
                      </a:r>
                      <a:r>
                        <a:rPr sz="1000" spc="-5" dirty="0">
                          <a:solidFill>
                            <a:srgbClr val="58595B"/>
                          </a:solidFill>
                          <a:latin typeface="Franklin Gothic Book" panose="020B0503020102020204" pitchFamily="34" charset="0"/>
                          <a:cs typeface="Franklin Gothic Medium"/>
                        </a:rPr>
                        <a:t>ΤΗΣ</a:t>
                      </a:r>
                      <a:r>
                        <a:rPr sz="1000" spc="20" dirty="0">
                          <a:solidFill>
                            <a:srgbClr val="58595B"/>
                          </a:solidFill>
                          <a:latin typeface="Franklin Gothic Book" panose="020B0503020102020204" pitchFamily="34" charset="0"/>
                          <a:cs typeface="Franklin Gothic Medium"/>
                        </a:rPr>
                        <a:t> </a:t>
                      </a:r>
                      <a:r>
                        <a:rPr sz="1000" spc="-25" dirty="0">
                          <a:solidFill>
                            <a:srgbClr val="58595B"/>
                          </a:solidFill>
                          <a:latin typeface="Franklin Gothic Book" panose="020B0503020102020204" pitchFamily="34" charset="0"/>
                          <a:cs typeface="Franklin Gothic Medium"/>
                        </a:rPr>
                        <a:t>ΑΚΡΟΑΣΗΣ</a:t>
                      </a:r>
                      <a:endParaRPr sz="1000" dirty="0">
                        <a:latin typeface="Franklin Gothic Book" panose="020B0503020102020204" pitchFamily="34" charset="0"/>
                        <a:cs typeface="Franklin Gothic Medium"/>
                      </a:endParaRPr>
                    </a:p>
                  </a:txBody>
                  <a:tcPr marL="0" marR="0" marT="0" marB="0">
                    <a:lnL w="12700">
                      <a:solidFill>
                        <a:srgbClr val="D1D3D4"/>
                      </a:solidFill>
                      <a:prstDash val="solid"/>
                    </a:lnL>
                    <a:lnR w="12700">
                      <a:solidFill>
                        <a:srgbClr val="D1D3D4"/>
                      </a:solidFill>
                      <a:prstDash val="solid"/>
                    </a:lnR>
                    <a:lnT w="12700">
                      <a:solidFill>
                        <a:srgbClr val="FFFFFF"/>
                      </a:solidFill>
                      <a:prstDash val="solid"/>
                    </a:lnT>
                    <a:lnB w="12700">
                      <a:solidFill>
                        <a:srgbClr val="D1D3D4"/>
                      </a:solidFill>
                      <a:prstDash val="solid"/>
                    </a:lnB>
                    <a:solidFill>
                      <a:srgbClr val="E6E7E8"/>
                    </a:solidFill>
                  </a:tcPr>
                </a:tc>
                <a:extLst>
                  <a:ext uri="{0D108BD9-81ED-4DB2-BD59-A6C34878D82A}">
                    <a16:rowId xmlns:a16="http://schemas.microsoft.com/office/drawing/2014/main" val="10003"/>
                  </a:ext>
                </a:extLst>
              </a:tr>
              <a:tr h="417441">
                <a:tc>
                  <a:txBody>
                    <a:bodyPr/>
                    <a:lstStyle/>
                    <a:p>
                      <a:pPr>
                        <a:lnSpc>
                          <a:spcPct val="100000"/>
                        </a:lnSpc>
                        <a:spcBef>
                          <a:spcPts val="15"/>
                        </a:spcBef>
                      </a:pPr>
                      <a:endParaRPr sz="1000" dirty="0">
                        <a:solidFill>
                          <a:schemeClr val="bg1">
                            <a:lumMod val="95000"/>
                          </a:schemeClr>
                        </a:solidFill>
                        <a:latin typeface="Franklin Gothic Book" panose="020B0503020102020204" pitchFamily="34" charset="0"/>
                        <a:cs typeface="Times New Roman"/>
                      </a:endParaRPr>
                    </a:p>
                    <a:p>
                      <a:pPr marL="179705">
                        <a:lnSpc>
                          <a:spcPct val="100000"/>
                        </a:lnSpc>
                      </a:pPr>
                      <a:r>
                        <a:rPr sz="1000" spc="-20" dirty="0">
                          <a:solidFill>
                            <a:schemeClr val="bg1">
                              <a:lumMod val="95000"/>
                            </a:schemeClr>
                          </a:solidFill>
                          <a:latin typeface="Franklin Gothic Book" panose="020B0503020102020204" pitchFamily="34" charset="0"/>
                          <a:cs typeface="Franklin Gothic Medium"/>
                        </a:rPr>
                        <a:t>Δήλωση</a:t>
                      </a:r>
                      <a:r>
                        <a:rPr sz="1000" dirty="0">
                          <a:solidFill>
                            <a:schemeClr val="bg1">
                              <a:lumMod val="95000"/>
                            </a:schemeClr>
                          </a:solidFill>
                          <a:latin typeface="Franklin Gothic Book" panose="020B0503020102020204" pitchFamily="34" charset="0"/>
                          <a:cs typeface="Franklin Gothic Medium"/>
                        </a:rPr>
                        <a:t> </a:t>
                      </a:r>
                      <a:r>
                        <a:rPr sz="1000" spc="-15" dirty="0">
                          <a:solidFill>
                            <a:schemeClr val="bg1">
                              <a:lumMod val="95000"/>
                            </a:schemeClr>
                          </a:solidFill>
                          <a:latin typeface="Franklin Gothic Book" panose="020B0503020102020204" pitchFamily="34" charset="0"/>
                          <a:cs typeface="Franklin Gothic Medium"/>
                        </a:rPr>
                        <a:t>αποδοχής</a:t>
                      </a:r>
                      <a:r>
                        <a:rPr sz="1000" spc="10" dirty="0">
                          <a:solidFill>
                            <a:schemeClr val="bg1">
                              <a:lumMod val="95000"/>
                            </a:schemeClr>
                          </a:solidFill>
                          <a:latin typeface="Franklin Gothic Book" panose="020B0503020102020204" pitchFamily="34" charset="0"/>
                          <a:cs typeface="Franklin Gothic Medium"/>
                        </a:rPr>
                        <a:t> </a:t>
                      </a:r>
                      <a:r>
                        <a:rPr sz="1000" spc="-15" dirty="0">
                          <a:solidFill>
                            <a:schemeClr val="bg1">
                              <a:lumMod val="95000"/>
                            </a:schemeClr>
                          </a:solidFill>
                          <a:latin typeface="Franklin Gothic Book" panose="020B0503020102020204" pitchFamily="34" charset="0"/>
                          <a:cs typeface="Franklin Gothic Medium"/>
                        </a:rPr>
                        <a:t>ευθύνης</a:t>
                      </a:r>
                      <a:endParaRPr sz="1000" dirty="0">
                        <a:solidFill>
                          <a:schemeClr val="bg1">
                            <a:lumMod val="95000"/>
                          </a:schemeClr>
                        </a:solidFill>
                        <a:latin typeface="Franklin Gothic Book" panose="020B0503020102020204" pitchFamily="34" charset="0"/>
                        <a:cs typeface="Franklin Gothic Medium"/>
                      </a:endParaRPr>
                    </a:p>
                  </a:txBody>
                  <a:tcPr marL="0" marR="0" marT="1628" marB="0">
                    <a:lnL w="12700">
                      <a:solidFill>
                        <a:srgbClr val="D1D3D4"/>
                      </a:solidFill>
                      <a:prstDash val="solid"/>
                    </a:lnL>
                    <a:lnR w="12700">
                      <a:solidFill>
                        <a:srgbClr val="D1D3D4"/>
                      </a:solidFill>
                      <a:prstDash val="solid"/>
                    </a:lnR>
                    <a:lnT w="12700">
                      <a:solidFill>
                        <a:srgbClr val="D1D3D4"/>
                      </a:solidFill>
                      <a:prstDash val="solid"/>
                    </a:lnT>
                  </a:tcPr>
                </a:tc>
                <a:tc>
                  <a:txBody>
                    <a:bodyPr/>
                    <a:lstStyle/>
                    <a:p>
                      <a:pPr>
                        <a:lnSpc>
                          <a:spcPct val="100000"/>
                        </a:lnSpc>
                        <a:spcBef>
                          <a:spcPts val="15"/>
                        </a:spcBef>
                      </a:pPr>
                      <a:endParaRPr sz="1000" dirty="0">
                        <a:solidFill>
                          <a:schemeClr val="bg1">
                            <a:lumMod val="95000"/>
                          </a:schemeClr>
                        </a:solidFill>
                        <a:latin typeface="Franklin Gothic Book" panose="020B0503020102020204" pitchFamily="34" charset="0"/>
                        <a:cs typeface="Times New Roman"/>
                      </a:endParaRPr>
                    </a:p>
                    <a:p>
                      <a:pPr marL="1270" algn="ctr">
                        <a:lnSpc>
                          <a:spcPct val="100000"/>
                        </a:lnSpc>
                      </a:pPr>
                      <a:r>
                        <a:rPr lang="el-GR" sz="1000" spc="-25" dirty="0">
                          <a:solidFill>
                            <a:schemeClr val="bg1">
                              <a:lumMod val="95000"/>
                            </a:schemeClr>
                          </a:solidFill>
                          <a:latin typeface="Franklin Gothic Book" panose="020B0503020102020204" pitchFamily="34" charset="0"/>
                          <a:cs typeface="Franklin Gothic Medium"/>
                        </a:rPr>
                        <a:t>ΑΠΑΙΤΕΙΤΑΙ</a:t>
                      </a:r>
                      <a:endParaRPr sz="1000" dirty="0">
                        <a:solidFill>
                          <a:schemeClr val="bg1">
                            <a:lumMod val="95000"/>
                          </a:schemeClr>
                        </a:solidFill>
                        <a:latin typeface="Franklin Gothic Book" panose="020B0503020102020204" pitchFamily="34" charset="0"/>
                        <a:cs typeface="Franklin Gothic Medium"/>
                      </a:endParaRPr>
                    </a:p>
                  </a:txBody>
                  <a:tcPr marL="0" marR="0" marT="1628" marB="0">
                    <a:lnL w="12700">
                      <a:solidFill>
                        <a:srgbClr val="D1D3D4"/>
                      </a:solidFill>
                      <a:prstDash val="solid"/>
                    </a:lnL>
                    <a:lnR w="12700">
                      <a:solidFill>
                        <a:srgbClr val="D1D3D4"/>
                      </a:solidFill>
                      <a:prstDash val="solid"/>
                    </a:lnR>
                    <a:lnT w="12700">
                      <a:solidFill>
                        <a:srgbClr val="D1D3D4"/>
                      </a:solidFill>
                      <a:prstDash val="solid"/>
                    </a:lnT>
                  </a:tcPr>
                </a:tc>
                <a:tc>
                  <a:txBody>
                    <a:bodyPr/>
                    <a:lstStyle/>
                    <a:p>
                      <a:pPr>
                        <a:lnSpc>
                          <a:spcPct val="100000"/>
                        </a:lnSpc>
                        <a:spcBef>
                          <a:spcPts val="15"/>
                        </a:spcBef>
                      </a:pPr>
                      <a:endParaRPr lang="el-GR" sz="1000" spc="-25" dirty="0">
                        <a:solidFill>
                          <a:schemeClr val="bg1">
                            <a:lumMod val="95000"/>
                          </a:schemeClr>
                        </a:solidFill>
                        <a:latin typeface="Franklin Gothic Book" panose="020B0503020102020204" pitchFamily="34" charset="0"/>
                        <a:ea typeface="+mn-ea"/>
                        <a:cs typeface="Times New Roman"/>
                      </a:endParaRPr>
                    </a:p>
                    <a:p>
                      <a:pPr algn="ctr">
                        <a:lnSpc>
                          <a:spcPct val="100000"/>
                        </a:lnSpc>
                        <a:spcBef>
                          <a:spcPts val="15"/>
                        </a:spcBef>
                      </a:pPr>
                      <a:r>
                        <a:rPr lang="el-GR" sz="1000" spc="-25" dirty="0">
                          <a:solidFill>
                            <a:schemeClr val="bg1">
                              <a:lumMod val="95000"/>
                            </a:schemeClr>
                          </a:solidFill>
                          <a:latin typeface="Franklin Gothic Book" panose="020B0503020102020204" pitchFamily="34" charset="0"/>
                          <a:ea typeface="+mn-ea"/>
                          <a:cs typeface="Times New Roman"/>
                        </a:rPr>
                        <a:t>ΔΕΝ ΑΠΑΙΤΕΙΤΑΙ</a:t>
                      </a:r>
                      <a:endParaRPr sz="1000" spc="-25" dirty="0">
                        <a:solidFill>
                          <a:schemeClr val="bg1">
                            <a:lumMod val="95000"/>
                          </a:schemeClr>
                        </a:solidFill>
                        <a:latin typeface="Franklin Gothic Book" panose="020B0503020102020204" pitchFamily="34" charset="0"/>
                        <a:ea typeface="+mn-ea"/>
                        <a:cs typeface="Franklin Gothic Medium"/>
                      </a:endParaRPr>
                    </a:p>
                  </a:txBody>
                  <a:tcPr marL="0" marR="0" marT="1628" marB="0">
                    <a:lnL w="12700">
                      <a:solidFill>
                        <a:srgbClr val="D1D3D4"/>
                      </a:solidFill>
                      <a:prstDash val="solid"/>
                    </a:lnL>
                    <a:lnR w="12700">
                      <a:solidFill>
                        <a:srgbClr val="D1D3D4"/>
                      </a:solidFill>
                      <a:prstDash val="solid"/>
                    </a:lnR>
                    <a:lnT w="12700">
                      <a:solidFill>
                        <a:srgbClr val="D1D3D4"/>
                      </a:solidFill>
                      <a:prstDash val="solid"/>
                    </a:lnT>
                  </a:tcPr>
                </a:tc>
                <a:extLst>
                  <a:ext uri="{0D108BD9-81ED-4DB2-BD59-A6C34878D82A}">
                    <a16:rowId xmlns:a16="http://schemas.microsoft.com/office/drawing/2014/main" val="10004"/>
                  </a:ext>
                </a:extLst>
              </a:tr>
              <a:tr h="417438">
                <a:tc>
                  <a:txBody>
                    <a:bodyPr/>
                    <a:lstStyle/>
                    <a:p>
                      <a:pPr>
                        <a:lnSpc>
                          <a:spcPct val="100000"/>
                        </a:lnSpc>
                        <a:spcBef>
                          <a:spcPts val="15"/>
                        </a:spcBef>
                      </a:pPr>
                      <a:endParaRPr sz="1000" dirty="0">
                        <a:latin typeface="Franklin Gothic Book" panose="020B0503020102020204" pitchFamily="34" charset="0"/>
                        <a:cs typeface="Times New Roman"/>
                      </a:endParaRPr>
                    </a:p>
                    <a:p>
                      <a:pPr marL="179705">
                        <a:lnSpc>
                          <a:spcPct val="100000"/>
                        </a:lnSpc>
                      </a:pPr>
                      <a:r>
                        <a:rPr lang="el-GR" sz="1000" spc="-15" dirty="0">
                          <a:solidFill>
                            <a:srgbClr val="58595B"/>
                          </a:solidFill>
                          <a:latin typeface="Franklin Gothic Book" panose="020B0503020102020204" pitchFamily="34" charset="0"/>
                          <a:cs typeface="Franklin Gothic Medium"/>
                        </a:rPr>
                        <a:t>Προθεσμία</a:t>
                      </a:r>
                      <a:r>
                        <a:rPr sz="1000" spc="-15" dirty="0">
                          <a:solidFill>
                            <a:srgbClr val="58595B"/>
                          </a:solidFill>
                          <a:latin typeface="Franklin Gothic Book" panose="020B0503020102020204" pitchFamily="34" charset="0"/>
                          <a:cs typeface="Franklin Gothic Medium"/>
                        </a:rPr>
                        <a:t> απ</a:t>
                      </a:r>
                      <a:r>
                        <a:rPr sz="1000" spc="-15" dirty="0" err="1">
                          <a:solidFill>
                            <a:srgbClr val="58595B"/>
                          </a:solidFill>
                          <a:latin typeface="Franklin Gothic Book" panose="020B0503020102020204" pitchFamily="34" charset="0"/>
                          <a:cs typeface="Franklin Gothic Medium"/>
                        </a:rPr>
                        <a:t>οδοχής</a:t>
                      </a:r>
                      <a:r>
                        <a:rPr lang="el-GR" sz="1000" spc="-15" dirty="0">
                          <a:solidFill>
                            <a:srgbClr val="58595B"/>
                          </a:solidFill>
                          <a:latin typeface="Franklin Gothic Book" panose="020B0503020102020204" pitchFamily="34" charset="0"/>
                          <a:cs typeface="Franklin Gothic Medium"/>
                        </a:rPr>
                        <a:t> (μέρες)</a:t>
                      </a:r>
                      <a:endParaRPr sz="1000" dirty="0">
                        <a:latin typeface="Franklin Gothic Book" panose="020B0503020102020204" pitchFamily="34" charset="0"/>
                        <a:cs typeface="Franklin Gothic Medium"/>
                      </a:endParaRPr>
                    </a:p>
                  </a:txBody>
                  <a:tcPr marL="0" marR="0" marT="1628" marB="0">
                    <a:lnL w="12700">
                      <a:solidFill>
                        <a:srgbClr val="D1D3D4"/>
                      </a:solidFill>
                      <a:prstDash val="solid"/>
                    </a:lnL>
                    <a:lnR w="12700">
                      <a:solidFill>
                        <a:srgbClr val="D1D3D4"/>
                      </a:solidFill>
                      <a:prstDash val="solid"/>
                    </a:lnR>
                    <a:lnB w="12700">
                      <a:solidFill>
                        <a:srgbClr val="FFFFFF"/>
                      </a:solidFill>
                      <a:prstDash val="solid"/>
                    </a:lnB>
                    <a:solidFill>
                      <a:srgbClr val="E6E7E8"/>
                    </a:solidFill>
                  </a:tcPr>
                </a:tc>
                <a:tc>
                  <a:txBody>
                    <a:bodyPr/>
                    <a:lstStyle/>
                    <a:p>
                      <a:pPr>
                        <a:lnSpc>
                          <a:spcPct val="100000"/>
                        </a:lnSpc>
                        <a:spcBef>
                          <a:spcPts val="15"/>
                        </a:spcBef>
                      </a:pPr>
                      <a:endParaRPr sz="1000" dirty="0">
                        <a:latin typeface="Franklin Gothic Book" panose="020B0503020102020204" pitchFamily="34" charset="0"/>
                        <a:cs typeface="Times New Roman"/>
                      </a:endParaRPr>
                    </a:p>
                    <a:p>
                      <a:pPr marL="1270" algn="ctr">
                        <a:lnSpc>
                          <a:spcPct val="100000"/>
                        </a:lnSpc>
                      </a:pPr>
                      <a:r>
                        <a:rPr sz="1000" dirty="0">
                          <a:solidFill>
                            <a:srgbClr val="58595B"/>
                          </a:solidFill>
                          <a:latin typeface="Franklin Gothic Book" panose="020B0503020102020204" pitchFamily="34" charset="0"/>
                          <a:cs typeface="Franklin Gothic Medium"/>
                        </a:rPr>
                        <a:t>4</a:t>
                      </a:r>
                      <a:endParaRPr sz="1000" dirty="0">
                        <a:latin typeface="Franklin Gothic Book" panose="020B0503020102020204" pitchFamily="34" charset="0"/>
                        <a:cs typeface="Franklin Gothic Medium"/>
                      </a:endParaRPr>
                    </a:p>
                  </a:txBody>
                  <a:tcPr marL="0" marR="0" marT="1628" marB="0">
                    <a:lnL w="12700">
                      <a:solidFill>
                        <a:srgbClr val="D1D3D4"/>
                      </a:solidFill>
                      <a:prstDash val="solid"/>
                    </a:lnL>
                    <a:lnR w="12700">
                      <a:solidFill>
                        <a:srgbClr val="D1D3D4"/>
                      </a:solidFill>
                      <a:prstDash val="solid"/>
                    </a:lnR>
                    <a:lnB w="12700">
                      <a:solidFill>
                        <a:srgbClr val="FFFFFF"/>
                      </a:solidFill>
                      <a:prstDash val="solid"/>
                    </a:lnB>
                    <a:solidFill>
                      <a:srgbClr val="E6E7E8"/>
                    </a:solidFill>
                  </a:tcPr>
                </a:tc>
                <a:tc>
                  <a:txBody>
                    <a:bodyPr/>
                    <a:lstStyle/>
                    <a:p>
                      <a:pPr>
                        <a:lnSpc>
                          <a:spcPct val="100000"/>
                        </a:lnSpc>
                        <a:spcBef>
                          <a:spcPts val="15"/>
                        </a:spcBef>
                      </a:pPr>
                      <a:endParaRPr sz="1000" dirty="0">
                        <a:latin typeface="Franklin Gothic Book" panose="020B0503020102020204" pitchFamily="34" charset="0"/>
                        <a:cs typeface="Times New Roman"/>
                      </a:endParaRPr>
                    </a:p>
                    <a:p>
                      <a:pPr algn="ctr">
                        <a:lnSpc>
                          <a:spcPct val="100000"/>
                        </a:lnSpc>
                      </a:pPr>
                      <a:r>
                        <a:rPr sz="1000" spc="-20" dirty="0">
                          <a:solidFill>
                            <a:srgbClr val="58595B"/>
                          </a:solidFill>
                          <a:latin typeface="Franklin Gothic Book" panose="020B0503020102020204" pitchFamily="34" charset="0"/>
                          <a:cs typeface="Franklin Gothic Medium"/>
                        </a:rPr>
                        <a:t>&gt;21</a:t>
                      </a:r>
                      <a:endParaRPr sz="1000" dirty="0">
                        <a:latin typeface="Franklin Gothic Book" panose="020B0503020102020204" pitchFamily="34" charset="0"/>
                        <a:cs typeface="Franklin Gothic Medium"/>
                      </a:endParaRPr>
                    </a:p>
                  </a:txBody>
                  <a:tcPr marL="0" marR="0" marT="1628" marB="0">
                    <a:lnL w="12700">
                      <a:solidFill>
                        <a:srgbClr val="D1D3D4"/>
                      </a:solidFill>
                      <a:prstDash val="solid"/>
                    </a:lnL>
                    <a:lnR w="12700">
                      <a:solidFill>
                        <a:srgbClr val="D1D3D4"/>
                      </a:solidFill>
                      <a:prstDash val="solid"/>
                    </a:lnR>
                    <a:lnB w="12700">
                      <a:solidFill>
                        <a:srgbClr val="FFFFFF"/>
                      </a:solidFill>
                      <a:prstDash val="solid"/>
                    </a:lnB>
                    <a:solidFill>
                      <a:srgbClr val="E6E7E8"/>
                    </a:solidFill>
                  </a:tcPr>
                </a:tc>
                <a:extLst>
                  <a:ext uri="{0D108BD9-81ED-4DB2-BD59-A6C34878D82A}">
                    <a16:rowId xmlns:a16="http://schemas.microsoft.com/office/drawing/2014/main" val="10005"/>
                  </a:ext>
                </a:extLst>
              </a:tr>
              <a:tr h="534560">
                <a:tc>
                  <a:txBody>
                    <a:bodyPr/>
                    <a:lstStyle/>
                    <a:p>
                      <a:pPr marL="179705" marR="612775">
                        <a:lnSpc>
                          <a:spcPct val="109000"/>
                        </a:lnSpc>
                        <a:spcBef>
                          <a:spcPts val="885"/>
                        </a:spcBef>
                      </a:pPr>
                      <a:r>
                        <a:rPr sz="1000" spc="-10" dirty="0">
                          <a:solidFill>
                            <a:schemeClr val="bg1">
                              <a:lumMod val="95000"/>
                            </a:schemeClr>
                          </a:solidFill>
                          <a:latin typeface="Franklin Gothic Book" panose="020B0503020102020204" pitchFamily="34" charset="0"/>
                          <a:cs typeface="Franklin Gothic Medium"/>
                        </a:rPr>
                        <a:t>Εμπλοκή Πρωτοκολλητείου/ </a:t>
                      </a:r>
                      <a:r>
                        <a:rPr sz="1000" spc="-310" dirty="0">
                          <a:solidFill>
                            <a:schemeClr val="bg1">
                              <a:lumMod val="95000"/>
                            </a:schemeClr>
                          </a:solidFill>
                          <a:latin typeface="Franklin Gothic Book" panose="020B0503020102020204" pitchFamily="34" charset="0"/>
                          <a:cs typeface="Franklin Gothic Medium"/>
                        </a:rPr>
                        <a:t> </a:t>
                      </a:r>
                      <a:r>
                        <a:rPr sz="1000" spc="-10" dirty="0">
                          <a:solidFill>
                            <a:schemeClr val="bg1">
                              <a:lumMod val="95000"/>
                            </a:schemeClr>
                          </a:solidFill>
                          <a:latin typeface="Franklin Gothic Book" panose="020B0503020102020204" pitchFamily="34" charset="0"/>
                          <a:cs typeface="Franklin Gothic Medium"/>
                        </a:rPr>
                        <a:t>Λογιστηρίου</a:t>
                      </a:r>
                      <a:r>
                        <a:rPr sz="1000" spc="10" dirty="0">
                          <a:solidFill>
                            <a:schemeClr val="bg1">
                              <a:lumMod val="95000"/>
                            </a:schemeClr>
                          </a:solidFill>
                          <a:latin typeface="Franklin Gothic Book" panose="020B0503020102020204" pitchFamily="34" charset="0"/>
                          <a:cs typeface="Franklin Gothic Medium"/>
                        </a:rPr>
                        <a:t> </a:t>
                      </a:r>
                      <a:r>
                        <a:rPr sz="1000" spc="-10" dirty="0">
                          <a:solidFill>
                            <a:schemeClr val="bg1">
                              <a:lumMod val="95000"/>
                            </a:schemeClr>
                          </a:solidFill>
                          <a:latin typeface="Franklin Gothic Book" panose="020B0503020102020204" pitchFamily="34" charset="0"/>
                          <a:cs typeface="Franklin Gothic Medium"/>
                        </a:rPr>
                        <a:t>Δικαστηρίου</a:t>
                      </a:r>
                      <a:endParaRPr sz="1000" dirty="0">
                        <a:solidFill>
                          <a:schemeClr val="bg1">
                            <a:lumMod val="95000"/>
                          </a:schemeClr>
                        </a:solidFill>
                        <a:latin typeface="Franklin Gothic Book" panose="020B0503020102020204" pitchFamily="34" charset="0"/>
                        <a:cs typeface="Franklin Gothic Medium"/>
                      </a:endParaRPr>
                    </a:p>
                  </a:txBody>
                  <a:tcPr marL="0" marR="0" marT="96083" marB="0">
                    <a:lnL w="12700">
                      <a:solidFill>
                        <a:srgbClr val="D1D3D4"/>
                      </a:solidFill>
                      <a:prstDash val="solid"/>
                    </a:lnL>
                    <a:lnR w="12700">
                      <a:solidFill>
                        <a:srgbClr val="D1D3D4"/>
                      </a:solidFill>
                      <a:prstDash val="solid"/>
                    </a:lnR>
                    <a:lnT w="12700">
                      <a:solidFill>
                        <a:srgbClr val="FFFFFF"/>
                      </a:solidFill>
                      <a:prstDash val="solid"/>
                    </a:lnT>
                  </a:tcPr>
                </a:tc>
                <a:tc>
                  <a:txBody>
                    <a:bodyPr/>
                    <a:lstStyle/>
                    <a:p>
                      <a:pPr>
                        <a:lnSpc>
                          <a:spcPct val="100000"/>
                        </a:lnSpc>
                        <a:spcBef>
                          <a:spcPts val="35"/>
                        </a:spcBef>
                      </a:pPr>
                      <a:endParaRPr sz="1000" dirty="0">
                        <a:solidFill>
                          <a:schemeClr val="bg1">
                            <a:lumMod val="95000"/>
                          </a:schemeClr>
                        </a:solidFill>
                        <a:latin typeface="Franklin Gothic Book" panose="020B0503020102020204" pitchFamily="34" charset="0"/>
                        <a:cs typeface="Times New Roman"/>
                      </a:endParaRPr>
                    </a:p>
                    <a:p>
                      <a:pPr marL="1270" algn="ctr">
                        <a:lnSpc>
                          <a:spcPct val="100000"/>
                        </a:lnSpc>
                      </a:pPr>
                      <a:r>
                        <a:rPr sz="1000" spc="-25" dirty="0">
                          <a:solidFill>
                            <a:schemeClr val="bg1">
                              <a:lumMod val="95000"/>
                            </a:schemeClr>
                          </a:solidFill>
                          <a:latin typeface="Franklin Gothic Book" panose="020B0503020102020204" pitchFamily="34" charset="0"/>
                          <a:cs typeface="Franklin Gothic Medium"/>
                        </a:rPr>
                        <a:t>ΝΑΙ</a:t>
                      </a:r>
                      <a:endParaRPr sz="1000" dirty="0">
                        <a:solidFill>
                          <a:schemeClr val="bg1">
                            <a:lumMod val="95000"/>
                          </a:schemeClr>
                        </a:solidFill>
                        <a:latin typeface="Franklin Gothic Book" panose="020B0503020102020204" pitchFamily="34" charset="0"/>
                        <a:cs typeface="Franklin Gothic Medium"/>
                      </a:endParaRPr>
                    </a:p>
                  </a:txBody>
                  <a:tcPr marL="0" marR="0" marT="3800" marB="0">
                    <a:lnL w="12700">
                      <a:solidFill>
                        <a:srgbClr val="D1D3D4"/>
                      </a:solidFill>
                      <a:prstDash val="solid"/>
                    </a:lnL>
                    <a:lnR w="12700">
                      <a:solidFill>
                        <a:srgbClr val="D1D3D4"/>
                      </a:solidFill>
                      <a:prstDash val="solid"/>
                    </a:lnR>
                    <a:lnT w="12700">
                      <a:solidFill>
                        <a:srgbClr val="FFFFFF"/>
                      </a:solidFill>
                      <a:prstDash val="solid"/>
                    </a:lnT>
                  </a:tcPr>
                </a:tc>
                <a:tc>
                  <a:txBody>
                    <a:bodyPr/>
                    <a:lstStyle/>
                    <a:p>
                      <a:pPr>
                        <a:lnSpc>
                          <a:spcPct val="100000"/>
                        </a:lnSpc>
                        <a:spcBef>
                          <a:spcPts val="35"/>
                        </a:spcBef>
                      </a:pPr>
                      <a:endParaRPr sz="1000" dirty="0">
                        <a:solidFill>
                          <a:schemeClr val="bg1">
                            <a:lumMod val="95000"/>
                          </a:schemeClr>
                        </a:solidFill>
                        <a:latin typeface="Franklin Gothic Book" panose="020B0503020102020204" pitchFamily="34" charset="0"/>
                        <a:cs typeface="Times New Roman"/>
                      </a:endParaRPr>
                    </a:p>
                    <a:p>
                      <a:pPr marL="1270" algn="ctr">
                        <a:lnSpc>
                          <a:spcPct val="100000"/>
                        </a:lnSpc>
                      </a:pPr>
                      <a:r>
                        <a:rPr sz="1000" spc="-25" dirty="0">
                          <a:solidFill>
                            <a:schemeClr val="bg1">
                              <a:lumMod val="95000"/>
                            </a:schemeClr>
                          </a:solidFill>
                          <a:latin typeface="Franklin Gothic Book" panose="020B0503020102020204" pitchFamily="34" charset="0"/>
                          <a:cs typeface="Franklin Gothic Medium"/>
                        </a:rPr>
                        <a:t>ΟΧΙ</a:t>
                      </a:r>
                      <a:endParaRPr sz="1000" dirty="0">
                        <a:solidFill>
                          <a:schemeClr val="bg1">
                            <a:lumMod val="95000"/>
                          </a:schemeClr>
                        </a:solidFill>
                        <a:latin typeface="Franklin Gothic Book" panose="020B0503020102020204" pitchFamily="34" charset="0"/>
                        <a:cs typeface="Franklin Gothic Medium"/>
                      </a:endParaRPr>
                    </a:p>
                  </a:txBody>
                  <a:tcPr marL="0" marR="0" marT="3800" marB="0">
                    <a:lnL w="12700">
                      <a:solidFill>
                        <a:srgbClr val="D1D3D4"/>
                      </a:solidFill>
                      <a:prstDash val="solid"/>
                    </a:lnL>
                    <a:lnR w="12700">
                      <a:solidFill>
                        <a:srgbClr val="D1D3D4"/>
                      </a:solidFill>
                      <a:prstDash val="solid"/>
                    </a:lnR>
                    <a:lnT w="12700">
                      <a:solidFill>
                        <a:srgbClr val="FFFFFF"/>
                      </a:solidFill>
                      <a:prstDash val="solid"/>
                    </a:lnT>
                  </a:tcPr>
                </a:tc>
                <a:extLst>
                  <a:ext uri="{0D108BD9-81ED-4DB2-BD59-A6C34878D82A}">
                    <a16:rowId xmlns:a16="http://schemas.microsoft.com/office/drawing/2014/main" val="10006"/>
                  </a:ext>
                </a:extLst>
              </a:tr>
              <a:tr h="534552">
                <a:tc>
                  <a:txBody>
                    <a:bodyPr/>
                    <a:lstStyle/>
                    <a:p>
                      <a:pPr marL="179705" marR="621665">
                        <a:lnSpc>
                          <a:spcPct val="109000"/>
                        </a:lnSpc>
                        <a:spcBef>
                          <a:spcPts val="885"/>
                        </a:spcBef>
                      </a:pPr>
                      <a:r>
                        <a:rPr sz="1000" spc="-15" dirty="0">
                          <a:solidFill>
                            <a:srgbClr val="58595B"/>
                          </a:solidFill>
                          <a:latin typeface="Franklin Gothic Book" panose="020B0503020102020204" pitchFamily="34" charset="0"/>
                          <a:cs typeface="Franklin Gothic Medium"/>
                        </a:rPr>
                        <a:t>Πρόβλεψη συνεπειών</a:t>
                      </a:r>
                      <a:r>
                        <a:rPr sz="1000" spc="-10" dirty="0">
                          <a:solidFill>
                            <a:srgbClr val="58595B"/>
                          </a:solidFill>
                          <a:latin typeface="Franklin Gothic Book" panose="020B0503020102020204" pitchFamily="34" charset="0"/>
                          <a:cs typeface="Franklin Gothic Medium"/>
                        </a:rPr>
                        <a:t> στους </a:t>
                      </a:r>
                      <a:r>
                        <a:rPr sz="1000" spc="-310" dirty="0">
                          <a:solidFill>
                            <a:srgbClr val="58595B"/>
                          </a:solidFill>
                          <a:latin typeface="Franklin Gothic Book" panose="020B0503020102020204" pitchFamily="34" charset="0"/>
                          <a:cs typeface="Franklin Gothic Medium"/>
                        </a:rPr>
                        <a:t> </a:t>
                      </a:r>
                      <a:r>
                        <a:rPr sz="1000" spc="-15" dirty="0">
                          <a:solidFill>
                            <a:srgbClr val="58595B"/>
                          </a:solidFill>
                          <a:latin typeface="Franklin Gothic Book" panose="020B0503020102020204" pitchFamily="34" charset="0"/>
                          <a:cs typeface="Franklin Gothic Medium"/>
                        </a:rPr>
                        <a:t>Θεσμούς/Κανονισμούς</a:t>
                      </a:r>
                      <a:endParaRPr sz="1000" dirty="0">
                        <a:latin typeface="Franklin Gothic Book" panose="020B0503020102020204" pitchFamily="34" charset="0"/>
                        <a:cs typeface="Franklin Gothic Medium"/>
                      </a:endParaRPr>
                    </a:p>
                  </a:txBody>
                  <a:tcPr marL="0" marR="0" marT="96083" marB="0">
                    <a:lnL w="12700">
                      <a:solidFill>
                        <a:srgbClr val="D1D3D4"/>
                      </a:solidFill>
                      <a:prstDash val="solid"/>
                    </a:lnL>
                    <a:lnR w="12700">
                      <a:solidFill>
                        <a:srgbClr val="D1D3D4"/>
                      </a:solidFill>
                      <a:prstDash val="solid"/>
                    </a:lnR>
                    <a:lnB w="12700">
                      <a:solidFill>
                        <a:srgbClr val="FFFFFF"/>
                      </a:solidFill>
                      <a:prstDash val="solid"/>
                    </a:lnB>
                    <a:solidFill>
                      <a:srgbClr val="E6E7E8"/>
                    </a:solidFill>
                  </a:tcPr>
                </a:tc>
                <a:tc>
                  <a:txBody>
                    <a:bodyPr/>
                    <a:lstStyle/>
                    <a:p>
                      <a:pPr>
                        <a:lnSpc>
                          <a:spcPct val="100000"/>
                        </a:lnSpc>
                        <a:spcBef>
                          <a:spcPts val="35"/>
                        </a:spcBef>
                      </a:pPr>
                      <a:endParaRPr sz="1000" dirty="0">
                        <a:latin typeface="Franklin Gothic Book" panose="020B0503020102020204" pitchFamily="34" charset="0"/>
                        <a:cs typeface="Times New Roman"/>
                      </a:endParaRPr>
                    </a:p>
                    <a:p>
                      <a:pPr algn="ctr">
                        <a:lnSpc>
                          <a:spcPct val="100000"/>
                        </a:lnSpc>
                      </a:pPr>
                      <a:r>
                        <a:rPr sz="1000" spc="-30" dirty="0">
                          <a:solidFill>
                            <a:srgbClr val="58595B"/>
                          </a:solidFill>
                          <a:latin typeface="Franklin Gothic Book" panose="020B0503020102020204" pitchFamily="34" charset="0"/>
                          <a:cs typeface="Franklin Gothic Medium"/>
                        </a:rPr>
                        <a:t>ΌΧΙ</a:t>
                      </a:r>
                      <a:r>
                        <a:rPr sz="1000" spc="10" dirty="0">
                          <a:solidFill>
                            <a:srgbClr val="58595B"/>
                          </a:solidFill>
                          <a:latin typeface="Franklin Gothic Book" panose="020B0503020102020204" pitchFamily="34" charset="0"/>
                          <a:cs typeface="Franklin Gothic Medium"/>
                        </a:rPr>
                        <a:t> </a:t>
                      </a:r>
                      <a:r>
                        <a:rPr sz="1000" spc="5" dirty="0">
                          <a:solidFill>
                            <a:srgbClr val="58595B"/>
                          </a:solidFill>
                          <a:latin typeface="Franklin Gothic Book" panose="020B0503020102020204" pitchFamily="34" charset="0"/>
                          <a:cs typeface="Franklin Gothic Medium"/>
                        </a:rPr>
                        <a:t>(ΜΟΝΟ </a:t>
                      </a:r>
                      <a:r>
                        <a:rPr sz="1000" spc="-10" dirty="0">
                          <a:solidFill>
                            <a:srgbClr val="58595B"/>
                          </a:solidFill>
                          <a:latin typeface="Franklin Gothic Book" panose="020B0503020102020204" pitchFamily="34" charset="0"/>
                          <a:cs typeface="Franklin Gothic Medium"/>
                        </a:rPr>
                        <a:t>ΝΟΜΟΛΟΓΙΑΚΑ)</a:t>
                      </a:r>
                      <a:endParaRPr sz="1000" dirty="0">
                        <a:latin typeface="Franklin Gothic Book" panose="020B0503020102020204" pitchFamily="34" charset="0"/>
                        <a:cs typeface="Franklin Gothic Medium"/>
                      </a:endParaRPr>
                    </a:p>
                  </a:txBody>
                  <a:tcPr marL="0" marR="0" marT="3800" marB="0">
                    <a:lnL w="12700">
                      <a:solidFill>
                        <a:srgbClr val="D1D3D4"/>
                      </a:solidFill>
                      <a:prstDash val="solid"/>
                    </a:lnL>
                    <a:lnR w="12700">
                      <a:solidFill>
                        <a:srgbClr val="D1D3D4"/>
                      </a:solidFill>
                      <a:prstDash val="solid"/>
                    </a:lnR>
                    <a:lnB w="12700">
                      <a:solidFill>
                        <a:srgbClr val="FFFFFF"/>
                      </a:solidFill>
                      <a:prstDash val="solid"/>
                    </a:lnB>
                    <a:solidFill>
                      <a:srgbClr val="E6E7E8"/>
                    </a:solidFill>
                  </a:tcPr>
                </a:tc>
                <a:tc>
                  <a:txBody>
                    <a:bodyPr/>
                    <a:lstStyle/>
                    <a:p>
                      <a:pPr>
                        <a:lnSpc>
                          <a:spcPct val="100000"/>
                        </a:lnSpc>
                        <a:spcBef>
                          <a:spcPts val="35"/>
                        </a:spcBef>
                      </a:pPr>
                      <a:endParaRPr sz="1000" dirty="0">
                        <a:latin typeface="Franklin Gothic Book" panose="020B0503020102020204" pitchFamily="34" charset="0"/>
                        <a:cs typeface="Times New Roman"/>
                      </a:endParaRPr>
                    </a:p>
                    <a:p>
                      <a:pPr marL="1270" algn="ctr">
                        <a:lnSpc>
                          <a:spcPct val="100000"/>
                        </a:lnSpc>
                      </a:pPr>
                      <a:r>
                        <a:rPr sz="1000" spc="-25" dirty="0">
                          <a:solidFill>
                            <a:srgbClr val="58595B"/>
                          </a:solidFill>
                          <a:latin typeface="Franklin Gothic Book" panose="020B0503020102020204" pitchFamily="34" charset="0"/>
                          <a:cs typeface="Franklin Gothic Medium"/>
                        </a:rPr>
                        <a:t>ΝΑΙ</a:t>
                      </a:r>
                      <a:endParaRPr sz="1000" dirty="0">
                        <a:latin typeface="Franklin Gothic Book" panose="020B0503020102020204" pitchFamily="34" charset="0"/>
                        <a:cs typeface="Franklin Gothic Medium"/>
                      </a:endParaRPr>
                    </a:p>
                  </a:txBody>
                  <a:tcPr marL="0" marR="0" marT="3800" marB="0">
                    <a:lnL w="12700">
                      <a:solidFill>
                        <a:srgbClr val="D1D3D4"/>
                      </a:solidFill>
                      <a:prstDash val="solid"/>
                    </a:lnL>
                    <a:lnR w="12700">
                      <a:solidFill>
                        <a:srgbClr val="D1D3D4"/>
                      </a:solidFill>
                      <a:prstDash val="solid"/>
                    </a:lnR>
                    <a:lnB w="12700">
                      <a:solidFill>
                        <a:srgbClr val="FFFFFF"/>
                      </a:solidFill>
                      <a:prstDash val="solid"/>
                    </a:lnB>
                    <a:solidFill>
                      <a:srgbClr val="E6E7E8"/>
                    </a:solidFill>
                  </a:tcPr>
                </a:tc>
                <a:extLst>
                  <a:ext uri="{0D108BD9-81ED-4DB2-BD59-A6C34878D82A}">
                    <a16:rowId xmlns:a16="http://schemas.microsoft.com/office/drawing/2014/main" val="10007"/>
                  </a:ext>
                </a:extLst>
              </a:tr>
              <a:tr h="527624">
                <a:tc>
                  <a:txBody>
                    <a:bodyPr/>
                    <a:lstStyle/>
                    <a:p>
                      <a:pPr marL="179705" marR="0" lvl="0" indent="0" defTabSz="914400" eaLnBrk="1" fontAlgn="auto" latinLnBrk="0" hangingPunct="1">
                        <a:lnSpc>
                          <a:spcPct val="100000"/>
                        </a:lnSpc>
                        <a:spcBef>
                          <a:spcPts val="1220"/>
                        </a:spcBef>
                        <a:spcAft>
                          <a:spcPts val="0"/>
                        </a:spcAft>
                        <a:buClrTx/>
                        <a:buSzTx/>
                        <a:buFontTx/>
                        <a:buNone/>
                        <a:tabLst/>
                        <a:defRPr/>
                      </a:pPr>
                      <a:r>
                        <a:rPr lang="el-GR" sz="1000" spc="5" dirty="0">
                          <a:solidFill>
                            <a:schemeClr val="bg1">
                              <a:lumMod val="95000"/>
                            </a:schemeClr>
                          </a:solidFill>
                          <a:latin typeface="Franklin Gothic Book" panose="020B0503020102020204" pitchFamily="34" charset="0"/>
                          <a:cs typeface="Franklin Gothic Medium"/>
                        </a:rPr>
                        <a:t>Δυνατότητα</a:t>
                      </a:r>
                      <a:r>
                        <a:rPr lang="el-GR" sz="1000" spc="10" dirty="0">
                          <a:solidFill>
                            <a:schemeClr val="bg1">
                              <a:lumMod val="95000"/>
                            </a:schemeClr>
                          </a:solidFill>
                          <a:latin typeface="Franklin Gothic Book" panose="020B0503020102020204" pitchFamily="34" charset="0"/>
                          <a:cs typeface="Franklin Gothic Medium"/>
                        </a:rPr>
                        <a:t> </a:t>
                      </a:r>
                      <a:r>
                        <a:rPr lang="el-GR" sz="1000" spc="-30" dirty="0">
                          <a:solidFill>
                            <a:schemeClr val="bg1">
                              <a:lumMod val="95000"/>
                            </a:schemeClr>
                          </a:solidFill>
                          <a:latin typeface="Franklin Gothic Book" panose="020B0503020102020204" pitchFamily="34" charset="0"/>
                          <a:cs typeface="Franklin Gothic Medium"/>
                        </a:rPr>
                        <a:t>Απόσυρσης</a:t>
                      </a:r>
                      <a:endParaRPr lang="el-GR" sz="1000" dirty="0">
                        <a:solidFill>
                          <a:schemeClr val="bg1">
                            <a:lumMod val="95000"/>
                          </a:schemeClr>
                        </a:solidFill>
                        <a:latin typeface="Franklin Gothic Book" panose="020B0503020102020204" pitchFamily="34" charset="0"/>
                        <a:cs typeface="Franklin Gothic Medium"/>
                      </a:endParaRPr>
                    </a:p>
                  </a:txBody>
                  <a:tcPr marL="0" marR="0" marT="132452" marB="0">
                    <a:lnL w="12700">
                      <a:solidFill>
                        <a:srgbClr val="D1D3D4"/>
                      </a:solidFill>
                      <a:prstDash val="solid"/>
                    </a:lnL>
                    <a:lnR w="12700">
                      <a:solidFill>
                        <a:srgbClr val="D1D3D4"/>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tcPr>
                </a:tc>
                <a:tc>
                  <a:txBody>
                    <a:bodyPr/>
                    <a:lstStyle/>
                    <a:p>
                      <a:pPr marL="1270" algn="ctr">
                        <a:lnSpc>
                          <a:spcPct val="100000"/>
                        </a:lnSpc>
                      </a:pPr>
                      <a:br>
                        <a:rPr lang="en-US" sz="1000" spc="0" dirty="0">
                          <a:solidFill>
                            <a:schemeClr val="bg1">
                              <a:lumMod val="95000"/>
                            </a:schemeClr>
                          </a:solidFill>
                          <a:latin typeface="Franklin Gothic Book" panose="020B0503020102020204" pitchFamily="34" charset="0"/>
                          <a:cs typeface="Times New Roman"/>
                        </a:rPr>
                      </a:br>
                      <a:r>
                        <a:rPr lang="el-GR" sz="1000" spc="-25" dirty="0">
                          <a:solidFill>
                            <a:schemeClr val="bg1">
                              <a:lumMod val="95000"/>
                            </a:schemeClr>
                          </a:solidFill>
                          <a:latin typeface="Franklin Gothic Book" panose="020B0503020102020204" pitchFamily="34" charset="0"/>
                          <a:cs typeface="Franklin Gothic Medium"/>
                        </a:rPr>
                        <a:t>ΜΕ ΑΔΕΙΑ ΤΟΥ ΔΙΚΑΣΤΗΡΙΟΥ ΚΑΤΟΠΙΝ ΑΙΤΗΣΗΣ</a:t>
                      </a:r>
                      <a:endParaRPr sz="1000" dirty="0">
                        <a:solidFill>
                          <a:schemeClr val="bg1">
                            <a:lumMod val="95000"/>
                          </a:schemeClr>
                        </a:solidFill>
                        <a:latin typeface="Franklin Gothic Book" panose="020B0503020102020204" pitchFamily="34" charset="0"/>
                        <a:cs typeface="Franklin Gothic Medium"/>
                      </a:endParaRPr>
                    </a:p>
                  </a:txBody>
                  <a:tcPr marL="0" marR="0" marT="1628" marB="0">
                    <a:lnL w="12700">
                      <a:solidFill>
                        <a:srgbClr val="D1D3D4"/>
                      </a:solidFill>
                      <a:prstDash val="solid"/>
                    </a:lnL>
                    <a:lnR w="12700">
                      <a:solidFill>
                        <a:srgbClr val="D1D3D4"/>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tcPr>
                </a:tc>
                <a:tc>
                  <a:txBody>
                    <a:bodyPr/>
                    <a:lstStyle/>
                    <a:p>
                      <a:pPr>
                        <a:lnSpc>
                          <a:spcPct val="100000"/>
                        </a:lnSpc>
                        <a:spcBef>
                          <a:spcPts val="15"/>
                        </a:spcBef>
                      </a:pPr>
                      <a:endParaRPr sz="1000" dirty="0">
                        <a:solidFill>
                          <a:schemeClr val="bg1">
                            <a:lumMod val="95000"/>
                          </a:schemeClr>
                        </a:solidFill>
                        <a:latin typeface="Franklin Gothic Book" panose="020B0503020102020204" pitchFamily="34" charset="0"/>
                        <a:cs typeface="Times New Roman"/>
                      </a:endParaRPr>
                    </a:p>
                    <a:p>
                      <a:pPr marL="1270" algn="ctr">
                        <a:lnSpc>
                          <a:spcPct val="100000"/>
                        </a:lnSpc>
                      </a:pPr>
                      <a:r>
                        <a:rPr lang="el-GR" sz="1000" spc="-25" dirty="0">
                          <a:solidFill>
                            <a:schemeClr val="bg1">
                              <a:lumMod val="95000"/>
                            </a:schemeClr>
                          </a:solidFill>
                          <a:latin typeface="Franklin Gothic Book" panose="020B0503020102020204" pitchFamily="34" charset="0"/>
                          <a:cs typeface="Franklin Gothic Medium"/>
                        </a:rPr>
                        <a:t>ΧΩΡΙΣ ΑΔΕΙΑ ΔΙΚΑΣΤΗΡΙΟΥ ΜΕ ΣΧΕΤΙΚΗ ΕΙΔΟΠΟΙΗΣΗ</a:t>
                      </a:r>
                    </a:p>
                  </a:txBody>
                  <a:tcPr marL="0" marR="0" marT="1628" marB="0">
                    <a:lnL w="12700">
                      <a:solidFill>
                        <a:srgbClr val="D1D3D4"/>
                      </a:solidFill>
                      <a:prstDash val="solid"/>
                    </a:lnL>
                    <a:lnR w="12700">
                      <a:solidFill>
                        <a:srgbClr val="D1D3D4"/>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8"/>
                  </a:ext>
                </a:extLst>
              </a:tr>
              <a:tr h="531459">
                <a:tc>
                  <a:txBody>
                    <a:bodyPr/>
                    <a:lstStyle/>
                    <a:p>
                      <a:pPr marL="179705" marR="621665" lvl="0" indent="0" algn="just" defTabSz="914400" eaLnBrk="1" fontAlgn="auto" latinLnBrk="0" hangingPunct="1">
                        <a:lnSpc>
                          <a:spcPct val="100000"/>
                        </a:lnSpc>
                        <a:spcBef>
                          <a:spcPts val="885"/>
                        </a:spcBef>
                        <a:spcAft>
                          <a:spcPts val="0"/>
                        </a:spcAft>
                        <a:buClrTx/>
                        <a:buSzTx/>
                        <a:buFontTx/>
                        <a:buNone/>
                        <a:tabLst/>
                        <a:defRPr/>
                      </a:pPr>
                      <a:r>
                        <a:rPr lang="el-GR" sz="1000" spc="5" dirty="0">
                          <a:solidFill>
                            <a:srgbClr val="58595B"/>
                          </a:solidFill>
                          <a:latin typeface="Franklin Gothic Book" panose="020B0503020102020204" pitchFamily="34" charset="0"/>
                          <a:ea typeface="+mn-ea"/>
                          <a:cs typeface="Franklin Gothic Medium"/>
                        </a:rPr>
                        <a:t>Εφαρμογή σε Εφέσεις</a:t>
                      </a:r>
                    </a:p>
                  </a:txBody>
                  <a:tcPr marL="0" marR="0" marT="132452" marB="0">
                    <a:lnL w="12700">
                      <a:solidFill>
                        <a:srgbClr val="D1D3D4"/>
                      </a:solidFill>
                      <a:prstDash val="solid"/>
                    </a:lnL>
                    <a:lnR w="12700" cap="flat" cmpd="sng" algn="ctr">
                      <a:solidFill>
                        <a:srgbClr val="D1D3D4"/>
                      </a:solidFill>
                      <a:prstDash val="solid"/>
                      <a:round/>
                      <a:headEnd type="none" w="med" len="med"/>
                      <a:tailEnd type="none" w="med" len="med"/>
                    </a:lnR>
                    <a:lnT w="12700">
                      <a:solidFill>
                        <a:srgbClr val="FFFFFF"/>
                      </a:solidFill>
                      <a:prstDash val="solid"/>
                    </a:lnT>
                    <a:lnB w="12700">
                      <a:solidFill>
                        <a:srgbClr val="D1D3D4"/>
                      </a:solidFill>
                      <a:prstDash val="solid"/>
                    </a:lnB>
                    <a:solidFill>
                      <a:srgbClr val="E6E7E8"/>
                    </a:solidFill>
                  </a:tcPr>
                </a:tc>
                <a:tc>
                  <a:txBody>
                    <a:bodyPr/>
                    <a:lstStyle/>
                    <a:p>
                      <a:pPr marL="179705" marR="621665" lvl="0" indent="0" algn="ctr" defTabSz="914400" eaLnBrk="1" fontAlgn="auto" latinLnBrk="0" hangingPunct="1">
                        <a:lnSpc>
                          <a:spcPct val="100000"/>
                        </a:lnSpc>
                        <a:spcBef>
                          <a:spcPts val="885"/>
                        </a:spcBef>
                        <a:spcAft>
                          <a:spcPts val="0"/>
                        </a:spcAft>
                        <a:buClrTx/>
                        <a:buSzTx/>
                        <a:buFontTx/>
                        <a:buNone/>
                        <a:tabLst/>
                        <a:defRPr/>
                      </a:pPr>
                      <a:br>
                        <a:rPr lang="en-US" sz="1000" spc="-25" dirty="0">
                          <a:solidFill>
                            <a:srgbClr val="58595B"/>
                          </a:solidFill>
                          <a:latin typeface="Franklin Gothic Book" panose="020B0503020102020204" pitchFamily="34" charset="0"/>
                          <a:cs typeface="Franklin Gothic Medium"/>
                        </a:rPr>
                      </a:br>
                      <a:r>
                        <a:rPr lang="el-GR" sz="1000" spc="-25" dirty="0">
                          <a:solidFill>
                            <a:srgbClr val="58595B"/>
                          </a:solidFill>
                          <a:latin typeface="Franklin Gothic Book" panose="020B0503020102020204" pitchFamily="34" charset="0"/>
                          <a:cs typeface="Franklin Gothic Medium"/>
                        </a:rPr>
                        <a:t>ΟΧΙ</a:t>
                      </a:r>
                      <a:endParaRPr lang="el-GR" sz="1000" dirty="0">
                        <a:latin typeface="Franklin Gothic Book" panose="020B0503020102020204" pitchFamily="34" charset="0"/>
                        <a:cs typeface="Franklin Gothic Medium"/>
                      </a:endParaRPr>
                    </a:p>
                  </a:txBody>
                  <a:tcPr marL="0" marR="0" marT="1628"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a:solidFill>
                        <a:srgbClr val="FFFFFF"/>
                      </a:solidFill>
                      <a:prstDash val="solid"/>
                    </a:lnT>
                    <a:lnB w="12700">
                      <a:solidFill>
                        <a:srgbClr val="D1D3D4"/>
                      </a:solidFill>
                      <a:prstDash val="solid"/>
                    </a:lnB>
                    <a:solidFill>
                      <a:srgbClr val="E6E7E8"/>
                    </a:solidFill>
                  </a:tcPr>
                </a:tc>
                <a:tc>
                  <a:txBody>
                    <a:bodyPr/>
                    <a:lstStyle/>
                    <a:p>
                      <a:pPr marL="179705" marR="621665" lvl="0" indent="0" algn="ctr" defTabSz="914400" eaLnBrk="1" fontAlgn="auto" latinLnBrk="0" hangingPunct="1">
                        <a:lnSpc>
                          <a:spcPct val="100000"/>
                        </a:lnSpc>
                        <a:spcBef>
                          <a:spcPts val="885"/>
                        </a:spcBef>
                        <a:spcAft>
                          <a:spcPts val="0"/>
                        </a:spcAft>
                        <a:buClrTx/>
                        <a:buSzTx/>
                        <a:buFontTx/>
                        <a:buNone/>
                        <a:tabLst/>
                        <a:defRPr/>
                      </a:pPr>
                      <a:br>
                        <a:rPr lang="en-US" sz="1000" spc="-25" dirty="0">
                          <a:solidFill>
                            <a:srgbClr val="58595B"/>
                          </a:solidFill>
                          <a:latin typeface="Franklin Gothic Book" panose="020B0503020102020204" pitchFamily="34" charset="0"/>
                          <a:cs typeface="Franklin Gothic Medium"/>
                        </a:rPr>
                      </a:br>
                      <a:r>
                        <a:rPr lang="en-US" sz="1000" spc="-25" dirty="0">
                          <a:solidFill>
                            <a:srgbClr val="58595B"/>
                          </a:solidFill>
                          <a:latin typeface="Franklin Gothic Book" panose="020B0503020102020204" pitchFamily="34" charset="0"/>
                          <a:cs typeface="Franklin Gothic Medium"/>
                        </a:rPr>
                        <a:t>         </a:t>
                      </a:r>
                      <a:r>
                        <a:rPr lang="el-GR" sz="1000" spc="-25" dirty="0">
                          <a:solidFill>
                            <a:srgbClr val="58595B"/>
                          </a:solidFill>
                          <a:latin typeface="Franklin Gothic Book" panose="020B0503020102020204" pitchFamily="34" charset="0"/>
                          <a:cs typeface="Franklin Gothic Medium"/>
                        </a:rPr>
                        <a:t>ΝΑΙ</a:t>
                      </a:r>
                      <a:endParaRPr lang="el-GR" sz="1000" dirty="0">
                        <a:latin typeface="Franklin Gothic Book" panose="020B0503020102020204" pitchFamily="34" charset="0"/>
                        <a:cs typeface="Franklin Gothic Medium"/>
                      </a:endParaRPr>
                    </a:p>
                  </a:txBody>
                  <a:tcPr marL="0" marR="0" marT="1628" marB="0">
                    <a:lnL w="12700" cap="flat" cmpd="sng" algn="ctr">
                      <a:solidFill>
                        <a:srgbClr val="D1D3D4"/>
                      </a:solidFill>
                      <a:prstDash val="solid"/>
                      <a:round/>
                      <a:headEnd type="none" w="med" len="med"/>
                      <a:tailEnd type="none" w="med" len="med"/>
                    </a:lnL>
                    <a:lnR w="12700">
                      <a:solidFill>
                        <a:srgbClr val="D1D3D4"/>
                      </a:solidFill>
                      <a:prstDash val="solid"/>
                    </a:lnR>
                    <a:lnT w="12700">
                      <a:solidFill>
                        <a:srgbClr val="FFFFFF"/>
                      </a:solidFill>
                      <a:prstDash val="solid"/>
                    </a:lnT>
                    <a:lnB w="12700">
                      <a:solidFill>
                        <a:srgbClr val="D1D3D4"/>
                      </a:solidFill>
                      <a:prstDash val="solid"/>
                    </a:lnB>
                    <a:solidFill>
                      <a:srgbClr val="E6E7E8"/>
                    </a:solidFill>
                  </a:tcPr>
                </a:tc>
                <a:extLst>
                  <a:ext uri="{0D108BD9-81ED-4DB2-BD59-A6C34878D82A}">
                    <a16:rowId xmlns:a16="http://schemas.microsoft.com/office/drawing/2014/main" val="520988763"/>
                  </a:ext>
                </a:extLst>
              </a:tr>
            </a:tbl>
          </a:graphicData>
        </a:graphic>
      </p:graphicFrame>
    </p:spTree>
    <p:extLst>
      <p:ext uri="{BB962C8B-B14F-4D97-AF65-F5344CB8AC3E}">
        <p14:creationId xmlns:p14="http://schemas.microsoft.com/office/powerpoint/2010/main" val="2310467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CA554CF2-8CED-8FF1-2764-ADF6D1A971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651" y="175867"/>
            <a:ext cx="1712208" cy="1077201"/>
          </a:xfrm>
          <a:prstGeom prst="rect">
            <a:avLst/>
          </a:prstGeom>
        </p:spPr>
      </p:pic>
      <p:pic>
        <p:nvPicPr>
          <p:cNvPr id="8" name="Picture 7" descr="A picture containing building, outdoor&#10;&#10;Description automatically generated">
            <a:extLst>
              <a:ext uri="{FF2B5EF4-FFF2-40B4-BE49-F238E27FC236}">
                <a16:creationId xmlns:a16="http://schemas.microsoft.com/office/drawing/2014/main" id="{E207D06E-51BE-77BE-5B37-152A5825BBEB}"/>
              </a:ext>
            </a:extLst>
          </p:cNvPr>
          <p:cNvPicPr>
            <a:picLocks noChangeAspect="1"/>
          </p:cNvPicPr>
          <p:nvPr/>
        </p:nvPicPr>
        <p:blipFill rotWithShape="1">
          <a:blip r:embed="rId3">
            <a:extLst>
              <a:ext uri="{28A0092B-C50C-407E-A947-70E740481C1C}">
                <a14:useLocalDpi xmlns:a14="http://schemas.microsoft.com/office/drawing/2010/main" val="0"/>
              </a:ext>
            </a:extLst>
          </a:blip>
          <a:srcRect l="686" t="3981" r="591" b="43454"/>
          <a:stretch/>
        </p:blipFill>
        <p:spPr>
          <a:xfrm>
            <a:off x="4162569" y="1"/>
            <a:ext cx="8029433" cy="6413016"/>
          </a:xfrm>
          <a:prstGeom prst="rect">
            <a:avLst/>
          </a:prstGeom>
        </p:spPr>
      </p:pic>
      <p:sp>
        <p:nvSpPr>
          <p:cNvPr id="9" name="Rectangle 8">
            <a:extLst>
              <a:ext uri="{FF2B5EF4-FFF2-40B4-BE49-F238E27FC236}">
                <a16:creationId xmlns:a16="http://schemas.microsoft.com/office/drawing/2014/main" id="{C2F18C14-1995-D4F4-1BAB-E4764B76A49C}"/>
              </a:ext>
            </a:extLst>
          </p:cNvPr>
          <p:cNvSpPr/>
          <p:nvPr/>
        </p:nvSpPr>
        <p:spPr>
          <a:xfrm>
            <a:off x="4162569" y="0"/>
            <a:ext cx="8029431" cy="6413016"/>
          </a:xfrm>
          <a:prstGeom prst="rect">
            <a:avLst/>
          </a:prstGeom>
          <a:solidFill>
            <a:schemeClr val="accent1">
              <a:lumMod val="50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Google Shape;130;p18">
            <a:extLst>
              <a:ext uri="{FF2B5EF4-FFF2-40B4-BE49-F238E27FC236}">
                <a16:creationId xmlns:a16="http://schemas.microsoft.com/office/drawing/2014/main" id="{14D4F396-45D0-CDDC-F5C3-6DB06A164383}"/>
              </a:ext>
            </a:extLst>
          </p:cNvPr>
          <p:cNvSpPr txBox="1">
            <a:spLocks/>
          </p:cNvSpPr>
          <p:nvPr/>
        </p:nvSpPr>
        <p:spPr>
          <a:xfrm>
            <a:off x="294135" y="2849562"/>
            <a:ext cx="3574299" cy="1158875"/>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l-GR" sz="2800" dirty="0">
                <a:solidFill>
                  <a:srgbClr val="1B75BB"/>
                </a:solidFill>
                <a:latin typeface="Cinzel" panose="020B0604020202020204" charset="0"/>
              </a:rPr>
              <a:t>Διαφορές Μέρους 35 και </a:t>
            </a:r>
            <a:r>
              <a:rPr lang="el-GR" sz="2800" dirty="0" err="1">
                <a:solidFill>
                  <a:srgbClr val="1B75BB"/>
                </a:solidFill>
                <a:latin typeface="Cinzel" panose="020B0604020202020204" charset="0"/>
              </a:rPr>
              <a:t>Part</a:t>
            </a:r>
            <a:r>
              <a:rPr lang="el-GR" sz="2800" dirty="0">
                <a:solidFill>
                  <a:srgbClr val="1B75BB"/>
                </a:solidFill>
                <a:latin typeface="Cinzel" panose="020B0604020202020204" charset="0"/>
              </a:rPr>
              <a:t> 36 των Αγγλικών Κανονισμών</a:t>
            </a:r>
            <a:endParaRPr lang="el-GR" sz="3200" dirty="0">
              <a:solidFill>
                <a:srgbClr val="1B75BB"/>
              </a:solidFill>
              <a:latin typeface="Cinzel" panose="020B0604020202020204" charset="0"/>
            </a:endParaRPr>
          </a:p>
        </p:txBody>
      </p:sp>
      <p:sp>
        <p:nvSpPr>
          <p:cNvPr id="24" name="Google Shape;94;p13">
            <a:extLst>
              <a:ext uri="{FF2B5EF4-FFF2-40B4-BE49-F238E27FC236}">
                <a16:creationId xmlns:a16="http://schemas.microsoft.com/office/drawing/2014/main" id="{AB3B64AA-F8C4-8263-540F-1DC9AB687A0F}"/>
              </a:ext>
            </a:extLst>
          </p:cNvPr>
          <p:cNvSpPr txBox="1">
            <a:spLocks/>
          </p:cNvSpPr>
          <p:nvPr/>
        </p:nvSpPr>
        <p:spPr>
          <a:xfrm>
            <a:off x="4814028" y="674481"/>
            <a:ext cx="6854905" cy="5509038"/>
          </a:xfrm>
          <a:prstGeom prst="rect">
            <a:avLst/>
          </a:prstGeom>
        </p:spPr>
        <p:txBody>
          <a:bodyPr spcFirstLastPara="1"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spcBef>
                <a:spcPct val="20000"/>
              </a:spcBef>
              <a:spcAft>
                <a:spcPts val="600"/>
              </a:spcAft>
              <a:buClr>
                <a:schemeClr val="accent1">
                  <a:lumMod val="75000"/>
                </a:schemeClr>
              </a:buClr>
              <a:buSzPct val="145000"/>
              <a:buFont typeface="Arial"/>
              <a:buChar char="•"/>
            </a:pPr>
            <a:endParaRPr lang="en-US" sz="1400" dirty="0">
              <a:solidFill>
                <a:schemeClr val="bg1"/>
              </a:solidFill>
              <a:latin typeface="Cambria" panose="02040503050406030204" pitchFamily="18" charset="0"/>
              <a:ea typeface="Cambria" panose="02040503050406030204" pitchFamily="18" charset="0"/>
            </a:endParaRPr>
          </a:p>
        </p:txBody>
      </p:sp>
      <p:graphicFrame>
        <p:nvGraphicFramePr>
          <p:cNvPr id="2" name="object 2">
            <a:extLst>
              <a:ext uri="{FF2B5EF4-FFF2-40B4-BE49-F238E27FC236}">
                <a16:creationId xmlns:a16="http://schemas.microsoft.com/office/drawing/2014/main" id="{44DDE591-7692-AEA2-85E0-F8F749CFB345}"/>
              </a:ext>
            </a:extLst>
          </p:cNvPr>
          <p:cNvGraphicFramePr>
            <a:graphicFrameLocks noGrp="1"/>
          </p:cNvGraphicFramePr>
          <p:nvPr>
            <p:extLst>
              <p:ext uri="{D42A27DB-BD31-4B8C-83A1-F6EECF244321}">
                <p14:modId xmlns:p14="http://schemas.microsoft.com/office/powerpoint/2010/main" val="490196976"/>
              </p:ext>
            </p:extLst>
          </p:nvPr>
        </p:nvGraphicFramePr>
        <p:xfrm>
          <a:off x="4326644" y="1467860"/>
          <a:ext cx="7701280" cy="4366458"/>
        </p:xfrm>
        <a:graphic>
          <a:graphicData uri="http://schemas.openxmlformats.org/drawingml/2006/table">
            <a:tbl>
              <a:tblPr firstRow="1" bandRow="1">
                <a:tableStyleId>{2D5ABB26-0587-4C30-8999-92F81FD0307C}</a:tableStyleId>
              </a:tblPr>
              <a:tblGrid>
                <a:gridCol w="2299248">
                  <a:extLst>
                    <a:ext uri="{9D8B030D-6E8A-4147-A177-3AD203B41FA5}">
                      <a16:colId xmlns:a16="http://schemas.microsoft.com/office/drawing/2014/main" val="20000"/>
                    </a:ext>
                  </a:extLst>
                </a:gridCol>
                <a:gridCol w="2272741">
                  <a:extLst>
                    <a:ext uri="{9D8B030D-6E8A-4147-A177-3AD203B41FA5}">
                      <a16:colId xmlns:a16="http://schemas.microsoft.com/office/drawing/2014/main" val="20001"/>
                    </a:ext>
                  </a:extLst>
                </a:gridCol>
                <a:gridCol w="3129291">
                  <a:extLst>
                    <a:ext uri="{9D8B030D-6E8A-4147-A177-3AD203B41FA5}">
                      <a16:colId xmlns:a16="http://schemas.microsoft.com/office/drawing/2014/main" val="20002"/>
                    </a:ext>
                  </a:extLst>
                </a:gridCol>
              </a:tblGrid>
              <a:tr h="355569">
                <a:tc>
                  <a:txBody>
                    <a:bodyPr/>
                    <a:lstStyle/>
                    <a:p>
                      <a:pPr>
                        <a:lnSpc>
                          <a:spcPct val="100000"/>
                        </a:lnSpc>
                      </a:pPr>
                      <a:endParaRPr sz="1400" dirty="0">
                        <a:latin typeface="Franklin Gothic Book" panose="020B0503020102020204" pitchFamily="34" charset="0"/>
                        <a:cs typeface="Times New Roman"/>
                      </a:endParaRPr>
                    </a:p>
                  </a:txBody>
                  <a:tcPr marL="0" marR="0" marT="0" marB="0">
                    <a:lnR w="12700">
                      <a:solidFill>
                        <a:srgbClr val="D1D3D4"/>
                      </a:solidFill>
                      <a:prstDash val="solid"/>
                    </a:lnR>
                    <a:solidFill>
                      <a:srgbClr val="1B75BB"/>
                    </a:solidFill>
                  </a:tcPr>
                </a:tc>
                <a:tc>
                  <a:txBody>
                    <a:bodyPr/>
                    <a:lstStyle/>
                    <a:p>
                      <a:pPr marL="635" algn="ctr">
                        <a:lnSpc>
                          <a:spcPct val="100000"/>
                        </a:lnSpc>
                        <a:spcBef>
                          <a:spcPts val="650"/>
                        </a:spcBef>
                      </a:pPr>
                      <a:r>
                        <a:rPr lang="el-GR" sz="1500" spc="-20" dirty="0">
                          <a:solidFill>
                            <a:srgbClr val="FFFFFF"/>
                          </a:solidFill>
                          <a:latin typeface="Franklin Gothic Book" panose="020B0503020102020204" pitchFamily="34" charset="0"/>
                          <a:cs typeface="Franklin Gothic Medium"/>
                        </a:rPr>
                        <a:t>Μέρους 35</a:t>
                      </a:r>
                      <a:endParaRPr sz="1500" dirty="0">
                        <a:latin typeface="Franklin Gothic Book" panose="020B0503020102020204" pitchFamily="34" charset="0"/>
                        <a:cs typeface="Franklin Gothic Medium"/>
                      </a:endParaRPr>
                    </a:p>
                  </a:txBody>
                  <a:tcPr marL="0" marR="0" marT="82550" marB="0">
                    <a:lnL w="12700">
                      <a:solidFill>
                        <a:srgbClr val="D1D3D4"/>
                      </a:solidFill>
                      <a:prstDash val="solid"/>
                    </a:lnL>
                    <a:lnR w="12700">
                      <a:solidFill>
                        <a:srgbClr val="D1D3D4"/>
                      </a:solidFill>
                      <a:prstDash val="solid"/>
                    </a:lnR>
                    <a:solidFill>
                      <a:srgbClr val="1B75BB"/>
                    </a:solidFill>
                  </a:tcPr>
                </a:tc>
                <a:tc>
                  <a:txBody>
                    <a:bodyPr/>
                    <a:lstStyle/>
                    <a:p>
                      <a:pPr marL="635" algn="ctr">
                        <a:lnSpc>
                          <a:spcPct val="100000"/>
                        </a:lnSpc>
                        <a:spcBef>
                          <a:spcPts val="650"/>
                        </a:spcBef>
                      </a:pPr>
                      <a:r>
                        <a:rPr lang="en-US" sz="1500" spc="-10" dirty="0">
                          <a:solidFill>
                            <a:srgbClr val="FFFFFF"/>
                          </a:solidFill>
                          <a:latin typeface="Franklin Gothic Book" panose="020B0503020102020204" pitchFamily="34" charset="0"/>
                          <a:cs typeface="Franklin Gothic Medium"/>
                        </a:rPr>
                        <a:t>Part 36</a:t>
                      </a:r>
                      <a:endParaRPr sz="1500" dirty="0">
                        <a:latin typeface="Franklin Gothic Book" panose="020B0503020102020204" pitchFamily="34" charset="0"/>
                        <a:cs typeface="Franklin Gothic Medium"/>
                      </a:endParaRPr>
                    </a:p>
                  </a:txBody>
                  <a:tcPr marL="0" marR="0" marT="82550" marB="0">
                    <a:lnL w="12700">
                      <a:solidFill>
                        <a:srgbClr val="D1D3D4"/>
                      </a:solidFill>
                      <a:prstDash val="solid"/>
                    </a:lnL>
                    <a:solidFill>
                      <a:srgbClr val="1B75BB"/>
                    </a:solidFill>
                  </a:tcPr>
                </a:tc>
                <a:extLst>
                  <a:ext uri="{0D108BD9-81ED-4DB2-BD59-A6C34878D82A}">
                    <a16:rowId xmlns:a16="http://schemas.microsoft.com/office/drawing/2014/main" val="10000"/>
                  </a:ext>
                </a:extLst>
              </a:tr>
              <a:tr h="637134">
                <a:tc>
                  <a:txBody>
                    <a:bodyPr/>
                    <a:lstStyle/>
                    <a:p>
                      <a:pPr algn="l">
                        <a:lnSpc>
                          <a:spcPct val="100000"/>
                        </a:lnSpc>
                        <a:spcBef>
                          <a:spcPts val="15"/>
                        </a:spcBef>
                      </a:pPr>
                      <a:r>
                        <a:rPr lang="en-US" sz="1300" dirty="0">
                          <a:latin typeface="Franklin Gothic Book" panose="020B0503020102020204" pitchFamily="34" charset="0"/>
                          <a:cs typeface="Franklin Gothic Medium"/>
                        </a:rPr>
                        <a:t> </a:t>
                      </a:r>
                      <a:endParaRPr lang="el-GR" sz="1300" dirty="0">
                        <a:latin typeface="Franklin Gothic Book" panose="020B0503020102020204" pitchFamily="34" charset="0"/>
                        <a:cs typeface="Franklin Gothic Medium"/>
                      </a:endParaRPr>
                    </a:p>
                    <a:p>
                      <a:pPr marL="179705" algn="l">
                        <a:lnSpc>
                          <a:spcPct val="100000"/>
                        </a:lnSpc>
                        <a:spcBef>
                          <a:spcPts val="15"/>
                        </a:spcBef>
                      </a:pPr>
                      <a:r>
                        <a:rPr lang="el-GR" sz="1300" spc="-15" dirty="0">
                          <a:solidFill>
                            <a:srgbClr val="58595B"/>
                          </a:solidFill>
                          <a:latin typeface="Franklin Gothic Book" panose="020B0503020102020204" pitchFamily="34" charset="0"/>
                          <a:ea typeface="+mn-ea"/>
                          <a:cs typeface="Franklin Gothic Medium"/>
                        </a:rPr>
                        <a:t>Έντυπο/Τύπος πρότασης διακανονισμού</a:t>
                      </a:r>
                    </a:p>
                  </a:txBody>
                  <a:tcPr marL="0" marR="0" marT="1905" marB="0">
                    <a:lnL w="12700">
                      <a:solidFill>
                        <a:srgbClr val="D1D3D4"/>
                      </a:solidFill>
                      <a:prstDash val="solid"/>
                    </a:lnL>
                    <a:lnR w="12700">
                      <a:solidFill>
                        <a:srgbClr val="D1D3D4"/>
                      </a:solidFill>
                      <a:prstDash val="solid"/>
                    </a:lnR>
                    <a:lnB w="12700">
                      <a:solidFill>
                        <a:srgbClr val="FFFFFF"/>
                      </a:solidFill>
                      <a:prstDash val="solid"/>
                    </a:lnB>
                    <a:solidFill>
                      <a:srgbClr val="E6E7E8"/>
                    </a:solidFill>
                  </a:tcPr>
                </a:tc>
                <a:tc>
                  <a:txBody>
                    <a:bodyPr/>
                    <a:lstStyle/>
                    <a:p>
                      <a:pPr marL="0" marR="0" lvl="0" indent="0" algn="ctr" defTabSz="914400" eaLnBrk="1" fontAlgn="auto" latinLnBrk="0" hangingPunct="1">
                        <a:lnSpc>
                          <a:spcPct val="100000"/>
                        </a:lnSpc>
                        <a:spcBef>
                          <a:spcPts val="15"/>
                        </a:spcBef>
                        <a:spcAft>
                          <a:spcPts val="0"/>
                        </a:spcAft>
                        <a:buClrTx/>
                        <a:buSzTx/>
                        <a:buFontTx/>
                        <a:buNone/>
                        <a:tabLst/>
                        <a:defRPr/>
                      </a:pPr>
                      <a:br>
                        <a:rPr kumimoji="0" lang="en-US" sz="1300" b="0" i="0" u="none" strike="noStrike" kern="0" cap="none" spc="-25" normalizeH="0" baseline="0" noProof="0" dirty="0">
                          <a:ln>
                            <a:noFill/>
                          </a:ln>
                          <a:solidFill>
                            <a:srgbClr val="58595B"/>
                          </a:solidFill>
                          <a:effectLst/>
                          <a:uLnTx/>
                          <a:uFillTx/>
                          <a:latin typeface="Franklin Gothic Book" panose="020B0503020102020204" pitchFamily="34" charset="0"/>
                          <a:ea typeface="+mn-ea"/>
                          <a:cs typeface="Franklin Gothic Medium"/>
                        </a:rPr>
                      </a:br>
                      <a:r>
                        <a:rPr kumimoji="0" lang="el-GR" sz="1300" b="0" i="0" u="none" strike="noStrike" kern="0" cap="none" spc="-25" normalizeH="0" baseline="0" noProof="0" dirty="0">
                          <a:ln>
                            <a:noFill/>
                          </a:ln>
                          <a:solidFill>
                            <a:srgbClr val="58595B"/>
                          </a:solidFill>
                          <a:effectLst/>
                          <a:uLnTx/>
                          <a:uFillTx/>
                          <a:latin typeface="Franklin Gothic Book" panose="020B0503020102020204" pitchFamily="34" charset="0"/>
                          <a:ea typeface="+mn-ea"/>
                          <a:cs typeface="Franklin Gothic Medium"/>
                        </a:rPr>
                        <a:t>ΕΝΤΥΠΟ</a:t>
                      </a:r>
                      <a:r>
                        <a:rPr lang="el-GR" sz="1300" noProof="0" dirty="0">
                          <a:solidFill>
                            <a:schemeClr val="tx1"/>
                          </a:solidFill>
                          <a:latin typeface="Franklin Gothic Book" panose="020B0503020102020204" pitchFamily="34" charset="0"/>
                          <a:ea typeface="+mn-ea"/>
                          <a:cs typeface="Franklin Gothic Medium"/>
                        </a:rPr>
                        <a:t> </a:t>
                      </a:r>
                      <a:r>
                        <a:rPr kumimoji="0" lang="el-GR" sz="1300" b="0" i="0" u="none" strike="noStrike" kern="0" cap="none" spc="-25" normalizeH="0" baseline="0" noProof="0" dirty="0">
                          <a:ln>
                            <a:noFill/>
                          </a:ln>
                          <a:solidFill>
                            <a:srgbClr val="58595B"/>
                          </a:solidFill>
                          <a:effectLst/>
                          <a:uLnTx/>
                          <a:uFillTx/>
                          <a:latin typeface="Franklin Gothic Book" panose="020B0503020102020204" pitchFamily="34" charset="0"/>
                          <a:ea typeface="+mn-ea"/>
                          <a:cs typeface="Franklin Gothic Medium"/>
                        </a:rPr>
                        <a:t>58</a:t>
                      </a:r>
                      <a:endParaRPr kumimoji="0" lang="el-GR" sz="1300" b="0" i="0" u="none" strike="noStrike" kern="0" cap="none" spc="-25" normalizeH="0" baseline="0" dirty="0">
                        <a:ln>
                          <a:noFill/>
                        </a:ln>
                        <a:solidFill>
                          <a:srgbClr val="58595B"/>
                        </a:solidFill>
                        <a:effectLst/>
                        <a:uLnTx/>
                        <a:uFillTx/>
                        <a:latin typeface="Franklin Gothic Book" panose="020B0503020102020204" pitchFamily="34" charset="0"/>
                        <a:ea typeface="+mn-ea"/>
                        <a:cs typeface="Times New Roman"/>
                      </a:endParaRPr>
                    </a:p>
                  </a:txBody>
                  <a:tcPr marL="0" marR="0" marT="1905" marB="0">
                    <a:lnL w="12700">
                      <a:solidFill>
                        <a:srgbClr val="D1D3D4"/>
                      </a:solidFill>
                      <a:prstDash val="solid"/>
                    </a:lnL>
                    <a:lnR w="12700">
                      <a:solidFill>
                        <a:srgbClr val="D1D3D4"/>
                      </a:solidFill>
                      <a:prstDash val="solid"/>
                    </a:lnR>
                    <a:lnB w="12700">
                      <a:solidFill>
                        <a:srgbClr val="FFFFFF"/>
                      </a:solidFill>
                      <a:prstDash val="solid"/>
                    </a:lnB>
                    <a:solidFill>
                      <a:srgbClr val="E6E7E8"/>
                    </a:solidFill>
                  </a:tcPr>
                </a:tc>
                <a:tc>
                  <a:txBody>
                    <a:bodyPr/>
                    <a:lstStyle/>
                    <a:p>
                      <a:pPr marL="1270" algn="ctr">
                        <a:lnSpc>
                          <a:spcPct val="100000"/>
                        </a:lnSpc>
                        <a:spcBef>
                          <a:spcPts val="530"/>
                        </a:spcBef>
                      </a:pPr>
                      <a:endParaRPr lang="el-GR" sz="1300" dirty="0">
                        <a:latin typeface="Franklin Gothic Book" panose="020B0503020102020204" pitchFamily="34" charset="0"/>
                        <a:cs typeface="Franklin Gothic Medium"/>
                      </a:endParaRPr>
                    </a:p>
                    <a:p>
                      <a:pPr marL="0" algn="ctr">
                        <a:lnSpc>
                          <a:spcPct val="100000"/>
                        </a:lnSpc>
                        <a:spcBef>
                          <a:spcPts val="15"/>
                        </a:spcBef>
                      </a:pPr>
                      <a:r>
                        <a:rPr kumimoji="0" lang="el-GR" sz="1300" b="0" i="0" u="none" strike="noStrike" kern="0" cap="none" spc="-25" normalizeH="0" baseline="0" dirty="0">
                          <a:ln>
                            <a:noFill/>
                          </a:ln>
                          <a:solidFill>
                            <a:srgbClr val="58595B"/>
                          </a:solidFill>
                          <a:effectLst/>
                          <a:uLnTx/>
                          <a:uFillTx/>
                          <a:latin typeface="Franklin Gothic Book" panose="020B0503020102020204" pitchFamily="34" charset="0"/>
                          <a:ea typeface="+mn-ea"/>
                          <a:cs typeface="Franklin Gothic Medium"/>
                        </a:rPr>
                        <a:t>ΔΕΝ ΥΠΑΡΧΕΙ ΥΠΟΧΡΕΩΤΙΚΟΣ ΤΥΠΟΣ</a:t>
                      </a:r>
                    </a:p>
                  </a:txBody>
                  <a:tcPr marL="0" marR="0" marT="67310" marB="0">
                    <a:lnL w="12700">
                      <a:solidFill>
                        <a:srgbClr val="D1D3D4"/>
                      </a:solidFill>
                      <a:prstDash val="solid"/>
                    </a:lnL>
                    <a:lnR w="12700">
                      <a:solidFill>
                        <a:srgbClr val="D1D3D4"/>
                      </a:solidFill>
                      <a:prstDash val="solid"/>
                    </a:lnR>
                    <a:lnB w="12700">
                      <a:solidFill>
                        <a:srgbClr val="FFFFFF"/>
                      </a:solidFill>
                      <a:prstDash val="solid"/>
                    </a:lnB>
                    <a:solidFill>
                      <a:srgbClr val="E6E7E8"/>
                    </a:solidFill>
                  </a:tcPr>
                </a:tc>
                <a:extLst>
                  <a:ext uri="{0D108BD9-81ED-4DB2-BD59-A6C34878D82A}">
                    <a16:rowId xmlns:a16="http://schemas.microsoft.com/office/drawing/2014/main" val="10001"/>
                  </a:ext>
                </a:extLst>
              </a:tr>
              <a:tr h="517860">
                <a:tc>
                  <a:txBody>
                    <a:bodyPr/>
                    <a:lstStyle/>
                    <a:p>
                      <a:pPr algn="l">
                        <a:lnSpc>
                          <a:spcPct val="100000"/>
                        </a:lnSpc>
                        <a:spcBef>
                          <a:spcPts val="15"/>
                        </a:spcBef>
                      </a:pPr>
                      <a:endParaRPr lang="el-GR" sz="1300" spc="-20" dirty="0">
                        <a:solidFill>
                          <a:schemeClr val="bg1">
                            <a:lumMod val="95000"/>
                          </a:schemeClr>
                        </a:solidFill>
                        <a:latin typeface="Franklin Gothic Book" panose="020B0503020102020204" pitchFamily="34" charset="0"/>
                        <a:ea typeface="+mn-ea"/>
                        <a:cs typeface="Franklin Gothic Medium"/>
                      </a:endParaRPr>
                    </a:p>
                    <a:p>
                      <a:pPr marL="179705" algn="l">
                        <a:lnSpc>
                          <a:spcPct val="100000"/>
                        </a:lnSpc>
                        <a:spcBef>
                          <a:spcPts val="15"/>
                        </a:spcBef>
                      </a:pPr>
                      <a:r>
                        <a:rPr lang="el-GR" sz="1300" spc="-15" dirty="0">
                          <a:solidFill>
                            <a:schemeClr val="bg1">
                              <a:lumMod val="95000"/>
                            </a:schemeClr>
                          </a:solidFill>
                          <a:latin typeface="Franklin Gothic Book" panose="020B0503020102020204" pitchFamily="34" charset="0"/>
                          <a:ea typeface="+mn-ea"/>
                          <a:cs typeface="Franklin Gothic Medium"/>
                        </a:rPr>
                        <a:t>Πρόνοια για παροχή διευκρινίσεων </a:t>
                      </a:r>
                      <a:endParaRPr sz="1300" spc="-15" dirty="0">
                        <a:solidFill>
                          <a:schemeClr val="bg1">
                            <a:lumMod val="95000"/>
                          </a:schemeClr>
                        </a:solidFill>
                        <a:latin typeface="Franklin Gothic Book" panose="020B0503020102020204" pitchFamily="34" charset="0"/>
                        <a:ea typeface="+mn-ea"/>
                        <a:cs typeface="Franklin Gothic Medium"/>
                      </a:endParaRPr>
                    </a:p>
                  </a:txBody>
                  <a:tcPr marL="0" marR="0" marT="1905" marB="0">
                    <a:lnL w="12700">
                      <a:solidFill>
                        <a:srgbClr val="D1D3D4"/>
                      </a:solidFill>
                      <a:prstDash val="solid"/>
                    </a:lnL>
                    <a:lnR w="12700">
                      <a:solidFill>
                        <a:srgbClr val="D1D3D4"/>
                      </a:solidFill>
                      <a:prstDash val="solid"/>
                    </a:lnR>
                    <a:lnT w="12700">
                      <a:solidFill>
                        <a:srgbClr val="FFFFFF"/>
                      </a:solidFill>
                      <a:prstDash val="solid"/>
                    </a:lnT>
                    <a:lnB w="12700">
                      <a:solidFill>
                        <a:srgbClr val="FFFFFF"/>
                      </a:solidFill>
                      <a:prstDash val="solid"/>
                    </a:lnB>
                  </a:tcPr>
                </a:tc>
                <a:tc>
                  <a:txBody>
                    <a:bodyPr/>
                    <a:lstStyle/>
                    <a:p>
                      <a:pPr algn="ctr">
                        <a:lnSpc>
                          <a:spcPct val="100000"/>
                        </a:lnSpc>
                        <a:spcBef>
                          <a:spcPts val="15"/>
                        </a:spcBef>
                      </a:pPr>
                      <a:endParaRPr kumimoji="0" lang="el-GR" sz="1300" b="0" i="0" u="none" strike="noStrike" kern="0" cap="none" spc="-25" normalizeH="0" baseline="0" dirty="0">
                        <a:ln>
                          <a:noFill/>
                        </a:ln>
                        <a:solidFill>
                          <a:schemeClr val="bg1">
                            <a:lumMod val="95000"/>
                          </a:schemeClr>
                        </a:solidFill>
                        <a:effectLst/>
                        <a:uLnTx/>
                        <a:uFillTx/>
                        <a:latin typeface="Franklin Gothic Book" panose="020B0503020102020204" pitchFamily="34" charset="0"/>
                        <a:ea typeface="+mn-ea"/>
                        <a:cs typeface="Times New Roman"/>
                      </a:endParaRPr>
                    </a:p>
                    <a:p>
                      <a:pPr algn="ctr">
                        <a:lnSpc>
                          <a:spcPct val="100000"/>
                        </a:lnSpc>
                        <a:spcBef>
                          <a:spcPts val="15"/>
                        </a:spcBef>
                      </a:pPr>
                      <a:r>
                        <a:rPr kumimoji="0" lang="el-GR" sz="1300" b="0" i="0" u="none" strike="noStrike" kern="0" cap="none" spc="-25" normalizeH="0" baseline="0" dirty="0">
                          <a:ln>
                            <a:noFill/>
                          </a:ln>
                          <a:solidFill>
                            <a:schemeClr val="bg1">
                              <a:lumMod val="95000"/>
                            </a:schemeClr>
                          </a:solidFill>
                          <a:effectLst/>
                          <a:uLnTx/>
                          <a:uFillTx/>
                          <a:latin typeface="Franklin Gothic Book" panose="020B0503020102020204" pitchFamily="34" charset="0"/>
                          <a:ea typeface="+mn-ea"/>
                          <a:cs typeface="Times New Roman"/>
                        </a:rPr>
                        <a:t>ΟΧΙ</a:t>
                      </a:r>
                    </a:p>
                    <a:p>
                      <a:pPr algn="ctr">
                        <a:lnSpc>
                          <a:spcPct val="100000"/>
                        </a:lnSpc>
                        <a:spcBef>
                          <a:spcPts val="15"/>
                        </a:spcBef>
                      </a:pPr>
                      <a:endParaRPr kumimoji="0" sz="1300" b="0" i="0" u="none" strike="noStrike" kern="0" cap="none" spc="-25" normalizeH="0" baseline="0" dirty="0">
                        <a:ln>
                          <a:noFill/>
                        </a:ln>
                        <a:solidFill>
                          <a:schemeClr val="bg1">
                            <a:lumMod val="95000"/>
                          </a:schemeClr>
                        </a:solidFill>
                        <a:effectLst/>
                        <a:uLnTx/>
                        <a:uFillTx/>
                        <a:latin typeface="Franklin Gothic Book" panose="020B0503020102020204" pitchFamily="34" charset="0"/>
                        <a:ea typeface="+mn-ea"/>
                        <a:cs typeface="Times New Roman"/>
                      </a:endParaRPr>
                    </a:p>
                  </a:txBody>
                  <a:tcPr marL="0" marR="0" marT="1905" marB="0">
                    <a:lnL w="12700">
                      <a:solidFill>
                        <a:srgbClr val="D1D3D4"/>
                      </a:solidFill>
                      <a:prstDash val="solid"/>
                    </a:lnL>
                    <a:lnR w="12700">
                      <a:solidFill>
                        <a:srgbClr val="D1D3D4"/>
                      </a:solidFill>
                      <a:prstDash val="solid"/>
                    </a:lnR>
                    <a:lnT w="12700">
                      <a:solidFill>
                        <a:srgbClr val="FFFFFF"/>
                      </a:solidFill>
                      <a:prstDash val="solid"/>
                    </a:lnT>
                    <a:lnB w="12700">
                      <a:solidFill>
                        <a:srgbClr val="FFFFFF"/>
                      </a:solidFill>
                      <a:prstDash val="solid"/>
                    </a:lnB>
                  </a:tcPr>
                </a:tc>
                <a:tc>
                  <a:txBody>
                    <a:bodyPr/>
                    <a:lstStyle/>
                    <a:p>
                      <a:pPr algn="ctr">
                        <a:lnSpc>
                          <a:spcPct val="100000"/>
                        </a:lnSpc>
                        <a:spcBef>
                          <a:spcPts val="15"/>
                        </a:spcBef>
                      </a:pPr>
                      <a:endParaRPr kumimoji="0" lang="el-GR" sz="1300" b="0" i="0" u="none" strike="noStrike" kern="0" cap="none" spc="-25" normalizeH="0" baseline="0" dirty="0">
                        <a:ln>
                          <a:noFill/>
                        </a:ln>
                        <a:solidFill>
                          <a:schemeClr val="bg1">
                            <a:lumMod val="95000"/>
                          </a:schemeClr>
                        </a:solidFill>
                        <a:effectLst/>
                        <a:uLnTx/>
                        <a:uFillTx/>
                        <a:latin typeface="Franklin Gothic Book" panose="020B0503020102020204" pitchFamily="34" charset="0"/>
                        <a:ea typeface="+mn-ea"/>
                        <a:cs typeface="Franklin Gothic Medium"/>
                      </a:endParaRPr>
                    </a:p>
                    <a:p>
                      <a:pPr algn="ctr">
                        <a:lnSpc>
                          <a:spcPct val="100000"/>
                        </a:lnSpc>
                        <a:spcBef>
                          <a:spcPts val="15"/>
                        </a:spcBef>
                      </a:pPr>
                      <a:r>
                        <a:rPr kumimoji="0" lang="el-GR" sz="1300" b="0" i="0" u="none" strike="noStrike" kern="0" cap="none" spc="-25" normalizeH="0" baseline="0" dirty="0">
                          <a:ln>
                            <a:noFill/>
                          </a:ln>
                          <a:solidFill>
                            <a:schemeClr val="bg1">
                              <a:lumMod val="95000"/>
                            </a:schemeClr>
                          </a:solidFill>
                          <a:effectLst/>
                          <a:uLnTx/>
                          <a:uFillTx/>
                          <a:latin typeface="Franklin Gothic Book" panose="020B0503020102020204" pitchFamily="34" charset="0"/>
                          <a:ea typeface="+mn-ea"/>
                          <a:cs typeface="Franklin Gothic Medium"/>
                        </a:rPr>
                        <a:t>ΝΑΙ</a:t>
                      </a:r>
                      <a:endParaRPr kumimoji="0" sz="1300" b="0" i="0" u="none" strike="noStrike" kern="0" cap="none" spc="-25" normalizeH="0" baseline="0" dirty="0">
                        <a:ln>
                          <a:noFill/>
                        </a:ln>
                        <a:solidFill>
                          <a:schemeClr val="bg1">
                            <a:lumMod val="95000"/>
                          </a:schemeClr>
                        </a:solidFill>
                        <a:effectLst/>
                        <a:uLnTx/>
                        <a:uFillTx/>
                        <a:latin typeface="Franklin Gothic Book" panose="020B0503020102020204" pitchFamily="34" charset="0"/>
                        <a:ea typeface="+mn-ea"/>
                        <a:cs typeface="Franklin Gothic Medium"/>
                      </a:endParaRPr>
                    </a:p>
                  </a:txBody>
                  <a:tcPr marL="0" marR="0" marT="1905" marB="0">
                    <a:lnL w="12700">
                      <a:solidFill>
                        <a:srgbClr val="D1D3D4"/>
                      </a:solidFill>
                      <a:prstDash val="solid"/>
                    </a:lnL>
                    <a:lnR w="12700">
                      <a:solidFill>
                        <a:srgbClr val="D1D3D4"/>
                      </a:solidFill>
                      <a:prstDash val="solid"/>
                    </a:lnR>
                    <a:lnT w="12700">
                      <a:solidFill>
                        <a:srgbClr val="FFFFFF"/>
                      </a:solidFill>
                      <a:prstDash val="solid"/>
                    </a:lnT>
                    <a:lnB w="12700">
                      <a:solidFill>
                        <a:srgbClr val="FFFFFF"/>
                      </a:solidFill>
                      <a:prstDash val="solid"/>
                    </a:lnB>
                  </a:tcPr>
                </a:tc>
                <a:extLst>
                  <a:ext uri="{0D108BD9-81ED-4DB2-BD59-A6C34878D82A}">
                    <a16:rowId xmlns:a16="http://schemas.microsoft.com/office/drawing/2014/main" val="10002"/>
                  </a:ext>
                </a:extLst>
              </a:tr>
              <a:tr h="705602">
                <a:tc>
                  <a:txBody>
                    <a:bodyPr/>
                    <a:lstStyle/>
                    <a:p>
                      <a:pPr algn="l">
                        <a:lnSpc>
                          <a:spcPct val="100000"/>
                        </a:lnSpc>
                      </a:pPr>
                      <a:endParaRPr lang="el-GR" sz="1300" dirty="0">
                        <a:latin typeface="Franklin Gothic Book" panose="020B0503020102020204" pitchFamily="34" charset="0"/>
                        <a:cs typeface="Franklin Gothic Medium"/>
                      </a:endParaRPr>
                    </a:p>
                    <a:p>
                      <a:pPr marL="179705" algn="l">
                        <a:lnSpc>
                          <a:spcPct val="100000"/>
                        </a:lnSpc>
                      </a:pPr>
                      <a:r>
                        <a:rPr lang="el-GR" sz="1300" spc="-15" dirty="0">
                          <a:solidFill>
                            <a:srgbClr val="58595B"/>
                          </a:solidFill>
                          <a:latin typeface="Franklin Gothic Book" panose="020B0503020102020204" pitchFamily="34" charset="0"/>
                          <a:ea typeface="+mn-ea"/>
                          <a:cs typeface="Franklin Gothic Medium"/>
                        </a:rPr>
                        <a:t>Πρόνοια για προθεσμία εκπλήρωσης της συμφωνίας</a:t>
                      </a:r>
                    </a:p>
                    <a:p>
                      <a:pPr marL="179705" algn="l">
                        <a:lnSpc>
                          <a:spcPct val="100000"/>
                        </a:lnSpc>
                      </a:pPr>
                      <a:endParaRPr sz="1300" spc="-15" dirty="0">
                        <a:solidFill>
                          <a:srgbClr val="58595B"/>
                        </a:solidFill>
                        <a:latin typeface="Franklin Gothic Book" panose="020B0503020102020204" pitchFamily="34" charset="0"/>
                        <a:ea typeface="+mn-ea"/>
                        <a:cs typeface="Franklin Gothic Medium"/>
                      </a:endParaRPr>
                    </a:p>
                  </a:txBody>
                  <a:tcPr marL="0" marR="0" marT="0" marB="0">
                    <a:lnL w="12700">
                      <a:solidFill>
                        <a:srgbClr val="D1D3D4"/>
                      </a:solidFill>
                      <a:prstDash val="solid"/>
                    </a:lnL>
                    <a:lnR w="12700">
                      <a:solidFill>
                        <a:srgbClr val="D1D3D4"/>
                      </a:solidFill>
                      <a:prstDash val="solid"/>
                    </a:lnR>
                    <a:lnT w="12700">
                      <a:solidFill>
                        <a:srgbClr val="FFFFFF"/>
                      </a:solidFill>
                      <a:prstDash val="solid"/>
                    </a:lnT>
                    <a:lnB w="12700">
                      <a:solidFill>
                        <a:srgbClr val="D1D3D4"/>
                      </a:solidFill>
                      <a:prstDash val="solid"/>
                    </a:lnB>
                    <a:solidFill>
                      <a:srgbClr val="E6E7E8"/>
                    </a:solidFill>
                  </a:tcPr>
                </a:tc>
                <a:tc>
                  <a:txBody>
                    <a:bodyPr/>
                    <a:lstStyle/>
                    <a:p>
                      <a:pPr marL="160655" marR="151765" lvl="0" indent="635" algn="ctr" defTabSz="914400" eaLnBrk="1" fontAlgn="auto" latinLnBrk="0" hangingPunct="1">
                        <a:lnSpc>
                          <a:spcPct val="100000"/>
                        </a:lnSpc>
                        <a:spcBef>
                          <a:spcPts val="855"/>
                        </a:spcBef>
                        <a:spcAft>
                          <a:spcPts val="0"/>
                        </a:spcAft>
                        <a:buClrTx/>
                        <a:buSzTx/>
                        <a:buFontTx/>
                        <a:buNone/>
                        <a:tabLst/>
                        <a:defRPr/>
                      </a:pPr>
                      <a:br>
                        <a:rPr kumimoji="0" lang="en-US" sz="1300" b="0" i="0" u="none" strike="noStrike" kern="0" cap="none" spc="-25" normalizeH="0" baseline="0" dirty="0">
                          <a:ln>
                            <a:noFill/>
                          </a:ln>
                          <a:solidFill>
                            <a:srgbClr val="58595B"/>
                          </a:solidFill>
                          <a:effectLst/>
                          <a:uLnTx/>
                          <a:uFillTx/>
                          <a:latin typeface="Franklin Gothic Book" panose="020B0503020102020204" pitchFamily="34" charset="0"/>
                          <a:ea typeface="+mn-ea"/>
                          <a:cs typeface="Times New Roman"/>
                        </a:rPr>
                      </a:br>
                      <a:r>
                        <a:rPr kumimoji="0" lang="el-GR" sz="1300" b="0" i="0" u="none" strike="noStrike" kern="0" cap="none" spc="-25" normalizeH="0" baseline="0" dirty="0">
                          <a:ln>
                            <a:noFill/>
                          </a:ln>
                          <a:solidFill>
                            <a:srgbClr val="58595B"/>
                          </a:solidFill>
                          <a:effectLst/>
                          <a:uLnTx/>
                          <a:uFillTx/>
                          <a:latin typeface="Franklin Gothic Book" panose="020B0503020102020204" pitchFamily="34" charset="0"/>
                          <a:ea typeface="+mn-ea"/>
                          <a:cs typeface="Times New Roman"/>
                        </a:rPr>
                        <a:t>ΟΧΙ</a:t>
                      </a:r>
                    </a:p>
                  </a:txBody>
                  <a:tcPr marL="0" marR="0" marT="108585" marB="0">
                    <a:lnL w="12700">
                      <a:solidFill>
                        <a:srgbClr val="D1D3D4"/>
                      </a:solidFill>
                      <a:prstDash val="solid"/>
                    </a:lnL>
                    <a:lnR w="12700">
                      <a:solidFill>
                        <a:srgbClr val="D1D3D4"/>
                      </a:solidFill>
                      <a:prstDash val="solid"/>
                    </a:lnR>
                    <a:lnT w="12700">
                      <a:solidFill>
                        <a:srgbClr val="FFFFFF"/>
                      </a:solidFill>
                      <a:prstDash val="solid"/>
                    </a:lnT>
                    <a:lnB w="12700">
                      <a:solidFill>
                        <a:srgbClr val="D1D3D4"/>
                      </a:solidFill>
                      <a:prstDash val="solid"/>
                    </a:lnB>
                    <a:solidFill>
                      <a:srgbClr val="E6E7E8"/>
                    </a:solidFill>
                  </a:tcPr>
                </a:tc>
                <a:tc>
                  <a:txBody>
                    <a:bodyPr/>
                    <a:lstStyle/>
                    <a:p>
                      <a:pPr algn="ctr">
                        <a:lnSpc>
                          <a:spcPct val="100000"/>
                        </a:lnSpc>
                      </a:pPr>
                      <a:endParaRPr kumimoji="0" lang="el-GR" sz="1300" b="0" i="0" u="none" strike="noStrike" kern="0" cap="none" spc="-25" normalizeH="0" baseline="0" dirty="0">
                        <a:ln>
                          <a:noFill/>
                        </a:ln>
                        <a:solidFill>
                          <a:srgbClr val="58595B"/>
                        </a:solidFill>
                        <a:effectLst/>
                        <a:uLnTx/>
                        <a:uFillTx/>
                        <a:latin typeface="Franklin Gothic Book" panose="020B0503020102020204" pitchFamily="34" charset="0"/>
                        <a:ea typeface="+mn-ea"/>
                        <a:cs typeface="Franklin Gothic Medium"/>
                      </a:endParaRPr>
                    </a:p>
                    <a:p>
                      <a:pPr algn="ctr">
                        <a:lnSpc>
                          <a:spcPct val="100000"/>
                        </a:lnSpc>
                      </a:pPr>
                      <a:r>
                        <a:rPr kumimoji="0" lang="el-GR" sz="1300" b="0" i="0" u="none" strike="noStrike" kern="0" cap="none" spc="-25" normalizeH="0" baseline="0" dirty="0">
                          <a:ln>
                            <a:noFill/>
                          </a:ln>
                          <a:solidFill>
                            <a:srgbClr val="58595B"/>
                          </a:solidFill>
                          <a:effectLst/>
                          <a:uLnTx/>
                          <a:uFillTx/>
                          <a:latin typeface="Franklin Gothic Book" panose="020B0503020102020204" pitchFamily="34" charset="0"/>
                          <a:ea typeface="+mn-ea"/>
                          <a:cs typeface="Franklin Gothic Medium"/>
                        </a:rPr>
                        <a:t>14 ΗΜΕΡΕΣ</a:t>
                      </a:r>
                    </a:p>
                    <a:p>
                      <a:pPr algn="ctr">
                        <a:lnSpc>
                          <a:spcPct val="100000"/>
                        </a:lnSpc>
                      </a:pPr>
                      <a:r>
                        <a:rPr kumimoji="0" lang="el-GR" sz="1300" b="0" i="0" u="none" strike="noStrike" kern="0" cap="none" spc="-25" normalizeH="0" baseline="0" dirty="0">
                          <a:ln>
                            <a:noFill/>
                          </a:ln>
                          <a:solidFill>
                            <a:srgbClr val="58595B"/>
                          </a:solidFill>
                          <a:effectLst/>
                          <a:uLnTx/>
                          <a:uFillTx/>
                          <a:latin typeface="Franklin Gothic Book" panose="020B0503020102020204" pitchFamily="34" charset="0"/>
                          <a:ea typeface="+mn-ea"/>
                          <a:cs typeface="Franklin Gothic Medium"/>
                        </a:rPr>
                        <a:t>(αν δεν συμφωνηθεί διαφορετικά)</a:t>
                      </a:r>
                      <a:endParaRPr kumimoji="0" sz="1300" b="0" i="0" u="none" strike="noStrike" kern="0" cap="none" spc="-25" normalizeH="0" baseline="0" dirty="0">
                        <a:ln>
                          <a:noFill/>
                        </a:ln>
                        <a:solidFill>
                          <a:srgbClr val="58595B"/>
                        </a:solidFill>
                        <a:effectLst/>
                        <a:uLnTx/>
                        <a:uFillTx/>
                        <a:latin typeface="Franklin Gothic Book" panose="020B0503020102020204" pitchFamily="34" charset="0"/>
                        <a:ea typeface="+mn-ea"/>
                        <a:cs typeface="Franklin Gothic Medium"/>
                      </a:endParaRPr>
                    </a:p>
                  </a:txBody>
                  <a:tcPr marL="0" marR="0" marT="0" marB="0">
                    <a:lnL w="12700">
                      <a:solidFill>
                        <a:srgbClr val="D1D3D4"/>
                      </a:solidFill>
                      <a:prstDash val="solid"/>
                    </a:lnL>
                    <a:lnR w="12700">
                      <a:solidFill>
                        <a:srgbClr val="D1D3D4"/>
                      </a:solidFill>
                      <a:prstDash val="solid"/>
                    </a:lnR>
                    <a:lnT w="12700">
                      <a:solidFill>
                        <a:srgbClr val="FFFFFF"/>
                      </a:solidFill>
                      <a:prstDash val="solid"/>
                    </a:lnT>
                    <a:lnB w="12700">
                      <a:solidFill>
                        <a:srgbClr val="D1D3D4"/>
                      </a:solidFill>
                      <a:prstDash val="solid"/>
                    </a:lnB>
                    <a:solidFill>
                      <a:srgbClr val="E6E7E8"/>
                    </a:solidFill>
                  </a:tcPr>
                </a:tc>
                <a:extLst>
                  <a:ext uri="{0D108BD9-81ED-4DB2-BD59-A6C34878D82A}">
                    <a16:rowId xmlns:a16="http://schemas.microsoft.com/office/drawing/2014/main" val="10003"/>
                  </a:ext>
                </a:extLst>
              </a:tr>
              <a:tr h="1034065">
                <a:tc>
                  <a:txBody>
                    <a:bodyPr/>
                    <a:lstStyle/>
                    <a:p>
                      <a:pPr marL="179705" algn="l">
                        <a:lnSpc>
                          <a:spcPct val="100000"/>
                        </a:lnSpc>
                        <a:spcBef>
                          <a:spcPts val="15"/>
                        </a:spcBef>
                      </a:pPr>
                      <a:br>
                        <a:rPr lang="en-US" sz="1300" spc="-15" dirty="0">
                          <a:solidFill>
                            <a:schemeClr val="bg1">
                              <a:lumMod val="95000"/>
                            </a:schemeClr>
                          </a:solidFill>
                          <a:latin typeface="Franklin Gothic Book" panose="020B0503020102020204" pitchFamily="34" charset="0"/>
                          <a:ea typeface="+mn-ea"/>
                          <a:cs typeface="Franklin Gothic Medium"/>
                        </a:rPr>
                      </a:br>
                      <a:r>
                        <a:rPr lang="el-GR" sz="1300" spc="-15" dirty="0">
                          <a:solidFill>
                            <a:schemeClr val="bg1">
                              <a:lumMod val="95000"/>
                            </a:schemeClr>
                          </a:solidFill>
                          <a:latin typeface="Franklin Gothic Book" panose="020B0503020102020204" pitchFamily="34" charset="0"/>
                          <a:ea typeface="+mn-ea"/>
                          <a:cs typeface="Franklin Gothic Medium"/>
                        </a:rPr>
                        <a:t>Πρόνοια για τον τρόπο άσκησης της διακριτικής ευχέρειας του Δικαστηρίου σε περίπτωση που επιτύχει η πρόταση διακανονισμού του Ενάγοντα</a:t>
                      </a:r>
                      <a:br>
                        <a:rPr lang="en-US" sz="1300" spc="-15" dirty="0">
                          <a:solidFill>
                            <a:schemeClr val="bg1">
                              <a:lumMod val="95000"/>
                            </a:schemeClr>
                          </a:solidFill>
                          <a:latin typeface="Franklin Gothic Book" panose="020B0503020102020204" pitchFamily="34" charset="0"/>
                          <a:ea typeface="+mn-ea"/>
                          <a:cs typeface="Franklin Gothic Medium"/>
                        </a:rPr>
                      </a:br>
                      <a:endParaRPr lang="el-GR" sz="1300" spc="-15" dirty="0">
                        <a:solidFill>
                          <a:schemeClr val="bg1">
                            <a:lumMod val="95000"/>
                          </a:schemeClr>
                        </a:solidFill>
                        <a:latin typeface="Franklin Gothic Book" panose="020B0503020102020204" pitchFamily="34" charset="0"/>
                        <a:ea typeface="+mn-ea"/>
                        <a:cs typeface="Franklin Gothic Medium"/>
                      </a:endParaRPr>
                    </a:p>
                  </a:txBody>
                  <a:tcPr marL="0" marR="0" marT="1905" marB="0">
                    <a:lnL w="12700">
                      <a:solidFill>
                        <a:srgbClr val="D1D3D4"/>
                      </a:solidFill>
                      <a:prstDash val="solid"/>
                    </a:lnL>
                    <a:lnR w="12700">
                      <a:solidFill>
                        <a:srgbClr val="D1D3D4"/>
                      </a:solidFill>
                      <a:prstDash val="solid"/>
                    </a:lnR>
                    <a:lnT w="12700">
                      <a:solidFill>
                        <a:srgbClr val="D1D3D4"/>
                      </a:solidFill>
                      <a:prstDash val="solid"/>
                    </a:lnT>
                  </a:tcPr>
                </a:tc>
                <a:tc>
                  <a:txBody>
                    <a:bodyPr/>
                    <a:lstStyle/>
                    <a:p>
                      <a:pPr algn="ctr">
                        <a:lnSpc>
                          <a:spcPct val="100000"/>
                        </a:lnSpc>
                        <a:spcBef>
                          <a:spcPts val="15"/>
                        </a:spcBef>
                      </a:pPr>
                      <a:br>
                        <a:rPr kumimoji="0" lang="en-US" sz="1300" b="0" i="0" u="none" strike="noStrike" kern="0" cap="none" spc="-25" normalizeH="0" baseline="0" dirty="0">
                          <a:ln>
                            <a:noFill/>
                          </a:ln>
                          <a:solidFill>
                            <a:schemeClr val="bg1">
                              <a:lumMod val="95000"/>
                            </a:schemeClr>
                          </a:solidFill>
                          <a:effectLst/>
                          <a:uLnTx/>
                          <a:uFillTx/>
                          <a:latin typeface="Franklin Gothic Book" panose="020B0503020102020204" pitchFamily="34" charset="0"/>
                          <a:ea typeface="+mn-ea"/>
                          <a:cs typeface="Franklin Gothic Medium"/>
                        </a:rPr>
                      </a:br>
                      <a:r>
                        <a:rPr kumimoji="0" lang="el-GR" sz="1300" b="0" i="0" u="none" strike="noStrike" kern="0" cap="none" spc="-25" normalizeH="0" baseline="0" dirty="0">
                          <a:ln>
                            <a:noFill/>
                          </a:ln>
                          <a:solidFill>
                            <a:schemeClr val="bg1">
                              <a:lumMod val="95000"/>
                            </a:schemeClr>
                          </a:solidFill>
                          <a:effectLst/>
                          <a:uLnTx/>
                          <a:uFillTx/>
                          <a:latin typeface="Franklin Gothic Book" panose="020B0503020102020204" pitchFamily="34" charset="0"/>
                          <a:ea typeface="+mn-ea"/>
                          <a:cs typeface="Franklin Gothic Medium"/>
                        </a:rPr>
                        <a:t>ΓΕΝΙΚΗ ΑΝΑΦΟΡΑ ΓΙΑ ΑΣΚΗΣΗ ΔΙΑΚΡΙΤΙΚΗΣ ΕΥΧΕΡΕΙΑΣ ΚΑΤΑ ΤΗΝ ΕΠΙΔΙΚΑΣΗ ΤΟΚΟΥ</a:t>
                      </a:r>
                      <a:endParaRPr kumimoji="0" sz="1300" b="0" i="0" u="none" strike="noStrike" kern="0" cap="none" spc="-25" normalizeH="0" baseline="0" dirty="0">
                        <a:ln>
                          <a:noFill/>
                        </a:ln>
                        <a:solidFill>
                          <a:schemeClr val="bg1">
                            <a:lumMod val="95000"/>
                          </a:schemeClr>
                        </a:solidFill>
                        <a:effectLst/>
                        <a:uLnTx/>
                        <a:uFillTx/>
                        <a:latin typeface="Franklin Gothic Book" panose="020B0503020102020204" pitchFamily="34" charset="0"/>
                        <a:ea typeface="+mn-ea"/>
                        <a:cs typeface="Franklin Gothic Medium"/>
                      </a:endParaRPr>
                    </a:p>
                  </a:txBody>
                  <a:tcPr marL="0" marR="0" marT="1905" marB="0">
                    <a:lnL w="12700">
                      <a:solidFill>
                        <a:srgbClr val="D1D3D4"/>
                      </a:solidFill>
                      <a:prstDash val="solid"/>
                    </a:lnL>
                    <a:lnR w="12700">
                      <a:solidFill>
                        <a:srgbClr val="D1D3D4"/>
                      </a:solidFill>
                      <a:prstDash val="solid"/>
                    </a:lnR>
                    <a:lnT w="12700">
                      <a:solidFill>
                        <a:srgbClr val="D1D3D4"/>
                      </a:solidFill>
                      <a:prstDash val="solid"/>
                    </a:lnT>
                  </a:tcPr>
                </a:tc>
                <a:tc>
                  <a:txBody>
                    <a:bodyPr/>
                    <a:lstStyle/>
                    <a:p>
                      <a:pPr algn="ctr">
                        <a:lnSpc>
                          <a:spcPct val="100000"/>
                        </a:lnSpc>
                        <a:spcBef>
                          <a:spcPts val="15"/>
                        </a:spcBef>
                      </a:pPr>
                      <a:br>
                        <a:rPr kumimoji="0" lang="en-US" sz="1300" b="0" i="0" u="none" strike="noStrike" kern="0" cap="none" spc="-25" normalizeH="0" baseline="0" dirty="0">
                          <a:ln>
                            <a:noFill/>
                          </a:ln>
                          <a:solidFill>
                            <a:schemeClr val="bg1">
                              <a:lumMod val="95000"/>
                            </a:schemeClr>
                          </a:solidFill>
                          <a:effectLst/>
                          <a:uLnTx/>
                          <a:uFillTx/>
                          <a:latin typeface="Franklin Gothic Book" panose="020B0503020102020204" pitchFamily="34" charset="0"/>
                          <a:ea typeface="+mn-ea"/>
                          <a:cs typeface="Franklin Gothic Medium"/>
                        </a:rPr>
                      </a:br>
                      <a:r>
                        <a:rPr kumimoji="0" lang="el-GR" sz="1300" b="0" i="0" u="none" strike="noStrike" kern="0" cap="none" spc="-25" normalizeH="0" baseline="0" dirty="0">
                          <a:ln>
                            <a:noFill/>
                          </a:ln>
                          <a:solidFill>
                            <a:schemeClr val="bg1">
                              <a:lumMod val="95000"/>
                            </a:schemeClr>
                          </a:solidFill>
                          <a:effectLst/>
                          <a:uLnTx/>
                          <a:uFillTx/>
                          <a:latin typeface="Franklin Gothic Book" panose="020B0503020102020204" pitchFamily="34" charset="0"/>
                          <a:ea typeface="+mn-ea"/>
                          <a:cs typeface="Franklin Gothic Medium"/>
                        </a:rPr>
                        <a:t>ΔΙΑΚΡΙΤΙΚΗ ΕΥΧΕΡΕΙΑ ΕΠΙΔΙΚΑΣΗΣ </a:t>
                      </a:r>
                      <a:br>
                        <a:rPr kumimoji="0" lang="en-US" sz="1300" b="0" i="0" u="none" strike="noStrike" kern="0" cap="none" spc="-25" normalizeH="0" baseline="0" dirty="0">
                          <a:ln>
                            <a:noFill/>
                          </a:ln>
                          <a:solidFill>
                            <a:schemeClr val="bg1">
                              <a:lumMod val="95000"/>
                            </a:schemeClr>
                          </a:solidFill>
                          <a:effectLst/>
                          <a:uLnTx/>
                          <a:uFillTx/>
                          <a:latin typeface="Franklin Gothic Book" panose="020B0503020102020204" pitchFamily="34" charset="0"/>
                          <a:ea typeface="+mn-ea"/>
                          <a:cs typeface="Franklin Gothic Medium"/>
                        </a:rPr>
                      </a:br>
                      <a:r>
                        <a:rPr kumimoji="0" lang="en-US" sz="1300" b="0" i="0" u="none" strike="noStrike" kern="0" cap="none" spc="-25" normalizeH="0" baseline="0" dirty="0">
                          <a:ln>
                            <a:noFill/>
                          </a:ln>
                          <a:solidFill>
                            <a:schemeClr val="bg1">
                              <a:lumMod val="95000"/>
                            </a:schemeClr>
                          </a:solidFill>
                          <a:effectLst/>
                          <a:uLnTx/>
                          <a:uFillTx/>
                          <a:latin typeface="Franklin Gothic Book" panose="020B0503020102020204" pitchFamily="34" charset="0"/>
                          <a:ea typeface="+mn-ea"/>
                          <a:cs typeface="Franklin Gothic Medium"/>
                        </a:rPr>
                        <a:t>MEX</a:t>
                      </a:r>
                      <a:r>
                        <a:rPr kumimoji="0" lang="el-GR" sz="1300" b="0" i="0" u="none" strike="noStrike" kern="0" cap="none" spc="-25" normalizeH="0" baseline="0" dirty="0">
                          <a:ln>
                            <a:noFill/>
                          </a:ln>
                          <a:solidFill>
                            <a:schemeClr val="bg1">
                              <a:lumMod val="95000"/>
                            </a:schemeClr>
                          </a:solidFill>
                          <a:effectLst/>
                          <a:uLnTx/>
                          <a:uFillTx/>
                          <a:latin typeface="Franklin Gothic Book" panose="020B0503020102020204" pitchFamily="34" charset="0"/>
                          <a:ea typeface="+mn-ea"/>
                          <a:cs typeface="Franklin Gothic Medium"/>
                        </a:rPr>
                        <a:t>Ρ</a:t>
                      </a:r>
                      <a:r>
                        <a:rPr kumimoji="0" lang="en-US" sz="1300" b="0" i="0" u="none" strike="noStrike" kern="0" cap="none" spc="-25" normalizeH="0" baseline="0" dirty="0">
                          <a:ln>
                            <a:noFill/>
                          </a:ln>
                          <a:solidFill>
                            <a:schemeClr val="bg1">
                              <a:lumMod val="95000"/>
                            </a:schemeClr>
                          </a:solidFill>
                          <a:effectLst/>
                          <a:uLnTx/>
                          <a:uFillTx/>
                          <a:latin typeface="Franklin Gothic Book" panose="020B0503020102020204" pitchFamily="34" charset="0"/>
                          <a:ea typeface="+mn-ea"/>
                          <a:cs typeface="Franklin Gothic Medium"/>
                        </a:rPr>
                        <a:t>I KAI </a:t>
                      </a:r>
                      <a:r>
                        <a:rPr kumimoji="0" lang="el-GR" sz="1300" b="0" i="0" u="none" strike="noStrike" kern="0" cap="none" spc="-25" normalizeH="0" baseline="0" dirty="0">
                          <a:ln>
                            <a:noFill/>
                          </a:ln>
                          <a:solidFill>
                            <a:schemeClr val="bg1">
                              <a:lumMod val="95000"/>
                            </a:schemeClr>
                          </a:solidFill>
                          <a:effectLst/>
                          <a:uLnTx/>
                          <a:uFillTx/>
                          <a:latin typeface="Franklin Gothic Book" panose="020B0503020102020204" pitchFamily="34" charset="0"/>
                          <a:ea typeface="+mn-ea"/>
                          <a:cs typeface="Franklin Gothic Medium"/>
                        </a:rPr>
                        <a:t>10%</a:t>
                      </a:r>
                      <a:br>
                        <a:rPr kumimoji="0" lang="en-US" sz="1300" b="0" i="0" u="none" strike="noStrike" kern="0" cap="none" spc="-25" normalizeH="0" baseline="0" dirty="0">
                          <a:ln>
                            <a:noFill/>
                          </a:ln>
                          <a:solidFill>
                            <a:schemeClr val="bg1">
                              <a:lumMod val="95000"/>
                            </a:schemeClr>
                          </a:solidFill>
                          <a:effectLst/>
                          <a:uLnTx/>
                          <a:uFillTx/>
                          <a:latin typeface="Franklin Gothic Book" panose="020B0503020102020204" pitchFamily="34" charset="0"/>
                          <a:ea typeface="+mn-ea"/>
                          <a:cs typeface="Franklin Gothic Medium"/>
                        </a:rPr>
                      </a:br>
                      <a:r>
                        <a:rPr kumimoji="0" lang="el-GR" sz="1300" b="0" i="0" u="none" strike="noStrike" kern="0" cap="none" spc="-25" normalizeH="0" baseline="0" dirty="0">
                          <a:ln>
                            <a:noFill/>
                          </a:ln>
                          <a:solidFill>
                            <a:schemeClr val="bg1">
                              <a:lumMod val="95000"/>
                            </a:schemeClr>
                          </a:solidFill>
                          <a:effectLst/>
                          <a:uLnTx/>
                          <a:uFillTx/>
                          <a:latin typeface="Franklin Gothic Book" panose="020B0503020102020204" pitchFamily="34" charset="0"/>
                          <a:ea typeface="+mn-ea"/>
                          <a:cs typeface="Franklin Gothic Medium"/>
                        </a:rPr>
                        <a:t> ΕΠΙΠΛΕΟΝ ΤΟΚΟΥ</a:t>
                      </a:r>
                      <a:endParaRPr kumimoji="0" sz="1300" b="0" i="0" u="none" strike="noStrike" kern="0" cap="none" spc="-25" normalizeH="0" baseline="0" dirty="0">
                        <a:ln>
                          <a:noFill/>
                        </a:ln>
                        <a:solidFill>
                          <a:schemeClr val="bg1">
                            <a:lumMod val="95000"/>
                          </a:schemeClr>
                        </a:solidFill>
                        <a:effectLst/>
                        <a:uLnTx/>
                        <a:uFillTx/>
                        <a:latin typeface="Franklin Gothic Book" panose="020B0503020102020204" pitchFamily="34" charset="0"/>
                        <a:ea typeface="+mn-ea"/>
                        <a:cs typeface="Franklin Gothic Medium"/>
                      </a:endParaRPr>
                    </a:p>
                  </a:txBody>
                  <a:tcPr marL="0" marR="0" marT="1905" marB="0">
                    <a:lnL w="12700">
                      <a:solidFill>
                        <a:srgbClr val="D1D3D4"/>
                      </a:solidFill>
                      <a:prstDash val="solid"/>
                    </a:lnL>
                    <a:lnR w="12700">
                      <a:solidFill>
                        <a:srgbClr val="D1D3D4"/>
                      </a:solidFill>
                      <a:prstDash val="solid"/>
                    </a:lnR>
                    <a:lnT w="12700">
                      <a:solidFill>
                        <a:srgbClr val="D1D3D4"/>
                      </a:solidFill>
                      <a:prstDash val="solid"/>
                    </a:lnT>
                  </a:tcPr>
                </a:tc>
                <a:extLst>
                  <a:ext uri="{0D108BD9-81ED-4DB2-BD59-A6C34878D82A}">
                    <a16:rowId xmlns:a16="http://schemas.microsoft.com/office/drawing/2014/main" val="10004"/>
                  </a:ext>
                </a:extLst>
              </a:tr>
              <a:tr h="517860">
                <a:tc>
                  <a:txBody>
                    <a:bodyPr/>
                    <a:lstStyle/>
                    <a:p>
                      <a:pPr marL="179705" algn="l">
                        <a:lnSpc>
                          <a:spcPct val="100000"/>
                        </a:lnSpc>
                        <a:spcBef>
                          <a:spcPts val="15"/>
                        </a:spcBef>
                      </a:pPr>
                      <a:endParaRPr lang="el-GR" sz="1300" spc="-15" dirty="0">
                        <a:solidFill>
                          <a:srgbClr val="58595B"/>
                        </a:solidFill>
                        <a:latin typeface="Franklin Gothic Book" panose="020B0503020102020204" pitchFamily="34" charset="0"/>
                        <a:ea typeface="+mn-ea"/>
                        <a:cs typeface="Franklin Gothic Medium"/>
                      </a:endParaRPr>
                    </a:p>
                    <a:p>
                      <a:pPr marL="179705" algn="l">
                        <a:lnSpc>
                          <a:spcPct val="100000"/>
                        </a:lnSpc>
                        <a:spcBef>
                          <a:spcPts val="15"/>
                        </a:spcBef>
                      </a:pPr>
                      <a:r>
                        <a:rPr lang="el-GR" sz="1300" spc="-15" dirty="0">
                          <a:solidFill>
                            <a:srgbClr val="58595B"/>
                          </a:solidFill>
                          <a:latin typeface="Franklin Gothic Book" panose="020B0503020102020204" pitchFamily="34" charset="0"/>
                          <a:ea typeface="+mn-ea"/>
                          <a:cs typeface="Franklin Gothic Medium"/>
                        </a:rPr>
                        <a:t>Εφαρμογή σε μικρές απαιτήσεις</a:t>
                      </a:r>
                    </a:p>
                    <a:p>
                      <a:pPr marL="179705" algn="l">
                        <a:lnSpc>
                          <a:spcPct val="100000"/>
                        </a:lnSpc>
                        <a:spcBef>
                          <a:spcPts val="15"/>
                        </a:spcBef>
                      </a:pPr>
                      <a:endParaRPr sz="1300" spc="-15" dirty="0">
                        <a:solidFill>
                          <a:srgbClr val="58595B"/>
                        </a:solidFill>
                        <a:latin typeface="Franklin Gothic Book" panose="020B0503020102020204" pitchFamily="34" charset="0"/>
                        <a:ea typeface="+mn-ea"/>
                        <a:cs typeface="Franklin Gothic Medium"/>
                      </a:endParaRPr>
                    </a:p>
                  </a:txBody>
                  <a:tcPr marL="0" marR="0" marT="1905" marB="0">
                    <a:lnL w="12700">
                      <a:solidFill>
                        <a:srgbClr val="D1D3D4"/>
                      </a:solidFill>
                      <a:prstDash val="solid"/>
                    </a:lnL>
                    <a:lnR w="12700">
                      <a:solidFill>
                        <a:srgbClr val="D1D3D4"/>
                      </a:solidFill>
                      <a:prstDash val="solid"/>
                    </a:lnR>
                    <a:lnB w="12700">
                      <a:solidFill>
                        <a:srgbClr val="FFFFFF"/>
                      </a:solidFill>
                      <a:prstDash val="solid"/>
                    </a:lnB>
                    <a:solidFill>
                      <a:srgbClr val="E6E7E8"/>
                    </a:solidFill>
                  </a:tcPr>
                </a:tc>
                <a:tc>
                  <a:txBody>
                    <a:bodyPr/>
                    <a:lstStyle/>
                    <a:p>
                      <a:pPr marL="0" marR="0" lvl="0" indent="0" algn="ctr" defTabSz="914400" eaLnBrk="1" fontAlgn="auto" latinLnBrk="0" hangingPunct="1">
                        <a:lnSpc>
                          <a:spcPct val="100000"/>
                        </a:lnSpc>
                        <a:spcBef>
                          <a:spcPts val="15"/>
                        </a:spcBef>
                        <a:spcAft>
                          <a:spcPts val="0"/>
                        </a:spcAft>
                        <a:buClrTx/>
                        <a:buSzTx/>
                        <a:buFontTx/>
                        <a:buNone/>
                        <a:tabLst/>
                        <a:defRPr/>
                      </a:pPr>
                      <a:endParaRPr kumimoji="0" lang="el-GR" sz="1300" b="0" i="0" u="none" strike="noStrike" kern="0" cap="none" spc="-25" normalizeH="0" baseline="0" noProof="0" dirty="0">
                        <a:ln>
                          <a:noFill/>
                        </a:ln>
                        <a:solidFill>
                          <a:srgbClr val="58595B"/>
                        </a:solidFill>
                        <a:effectLst/>
                        <a:uLnTx/>
                        <a:uFillTx/>
                        <a:latin typeface="Franklin Gothic Book" panose="020B0503020102020204" pitchFamily="34" charset="0"/>
                        <a:ea typeface="+mn-ea"/>
                        <a:cs typeface="Franklin Gothic Medium"/>
                      </a:endParaRPr>
                    </a:p>
                    <a:p>
                      <a:pPr marL="0" marR="0" lvl="0" indent="0" algn="ctr" defTabSz="914400" eaLnBrk="1" fontAlgn="auto" latinLnBrk="0" hangingPunct="1">
                        <a:lnSpc>
                          <a:spcPct val="100000"/>
                        </a:lnSpc>
                        <a:spcBef>
                          <a:spcPts val="15"/>
                        </a:spcBef>
                        <a:spcAft>
                          <a:spcPts val="0"/>
                        </a:spcAft>
                        <a:buClrTx/>
                        <a:buSzTx/>
                        <a:buFontTx/>
                        <a:buNone/>
                        <a:tabLst/>
                        <a:defRPr/>
                      </a:pPr>
                      <a:r>
                        <a:rPr kumimoji="0" lang="el-GR" sz="1300" b="0" i="0" u="none" strike="noStrike" kern="0" cap="none" spc="-25" normalizeH="0" baseline="0" noProof="0" dirty="0">
                          <a:ln>
                            <a:noFill/>
                          </a:ln>
                          <a:solidFill>
                            <a:srgbClr val="58595B"/>
                          </a:solidFill>
                          <a:effectLst/>
                          <a:uLnTx/>
                          <a:uFillTx/>
                          <a:latin typeface="Franklin Gothic Book" panose="020B0503020102020204" pitchFamily="34" charset="0"/>
                          <a:ea typeface="+mn-ea"/>
                          <a:cs typeface="Franklin Gothic Medium"/>
                        </a:rPr>
                        <a:t>ΝΑΙ</a:t>
                      </a:r>
                      <a:endParaRPr lang="el-GR" sz="1100" dirty="0">
                        <a:solidFill>
                          <a:schemeClr val="tx1"/>
                        </a:solidFill>
                        <a:latin typeface="Franklin Gothic Book" panose="020B0503020102020204" pitchFamily="34" charset="0"/>
                        <a:ea typeface="+mn-ea"/>
                        <a:cs typeface="Times New Roman"/>
                      </a:endParaRPr>
                    </a:p>
                    <a:p>
                      <a:pPr algn="ctr">
                        <a:lnSpc>
                          <a:spcPct val="100000"/>
                        </a:lnSpc>
                        <a:spcBef>
                          <a:spcPts val="15"/>
                        </a:spcBef>
                      </a:pPr>
                      <a:endParaRPr sz="1300" dirty="0">
                        <a:latin typeface="Franklin Gothic Book" panose="020B0503020102020204" pitchFamily="34" charset="0"/>
                        <a:cs typeface="Franklin Gothic Medium"/>
                      </a:endParaRPr>
                    </a:p>
                  </a:txBody>
                  <a:tcPr marL="0" marR="0" marT="1905" marB="0">
                    <a:lnL w="12700">
                      <a:solidFill>
                        <a:srgbClr val="D1D3D4"/>
                      </a:solidFill>
                      <a:prstDash val="solid"/>
                    </a:lnL>
                    <a:lnR w="12700">
                      <a:solidFill>
                        <a:srgbClr val="D1D3D4"/>
                      </a:solidFill>
                      <a:prstDash val="solid"/>
                    </a:lnR>
                    <a:lnB w="12700">
                      <a:solidFill>
                        <a:srgbClr val="FFFFFF"/>
                      </a:solidFill>
                      <a:prstDash val="solid"/>
                    </a:lnB>
                    <a:solidFill>
                      <a:srgbClr val="E6E7E8"/>
                    </a:solidFill>
                  </a:tcPr>
                </a:tc>
                <a:tc>
                  <a:txBody>
                    <a:bodyPr/>
                    <a:lstStyle/>
                    <a:p>
                      <a:pPr algn="ctr">
                        <a:lnSpc>
                          <a:spcPct val="100000"/>
                        </a:lnSpc>
                        <a:spcBef>
                          <a:spcPts val="15"/>
                        </a:spcBef>
                      </a:pPr>
                      <a:endParaRPr kumimoji="0" lang="el-GR" sz="1300" b="0" i="0" u="none" strike="noStrike" kern="0" cap="none" spc="-25" normalizeH="0" baseline="0" noProof="0" dirty="0">
                        <a:ln>
                          <a:noFill/>
                        </a:ln>
                        <a:solidFill>
                          <a:srgbClr val="58595B"/>
                        </a:solidFill>
                        <a:effectLst/>
                        <a:uLnTx/>
                        <a:uFillTx/>
                        <a:latin typeface="Franklin Gothic Book" panose="020B0503020102020204" pitchFamily="34" charset="0"/>
                        <a:ea typeface="+mn-ea"/>
                        <a:cs typeface="Franklin Gothic Medium"/>
                      </a:endParaRPr>
                    </a:p>
                    <a:p>
                      <a:pPr algn="ctr">
                        <a:lnSpc>
                          <a:spcPct val="100000"/>
                        </a:lnSpc>
                        <a:spcBef>
                          <a:spcPts val="15"/>
                        </a:spcBef>
                      </a:pPr>
                      <a:r>
                        <a:rPr kumimoji="0" lang="el-GR" sz="1300" b="0" i="0" u="none" strike="noStrike" kern="0" cap="none" spc="-25" normalizeH="0" baseline="0" noProof="0" dirty="0">
                          <a:ln>
                            <a:noFill/>
                          </a:ln>
                          <a:solidFill>
                            <a:srgbClr val="58595B"/>
                          </a:solidFill>
                          <a:effectLst/>
                          <a:uLnTx/>
                          <a:uFillTx/>
                          <a:latin typeface="Franklin Gothic Book" panose="020B0503020102020204" pitchFamily="34" charset="0"/>
                          <a:ea typeface="+mn-ea"/>
                          <a:cs typeface="Franklin Gothic Medium"/>
                        </a:rPr>
                        <a:t>ΟΧΙ</a:t>
                      </a:r>
                      <a:endParaRPr sz="1300" dirty="0">
                        <a:latin typeface="Franklin Gothic Book" panose="020B0503020102020204" pitchFamily="34" charset="0"/>
                        <a:cs typeface="Franklin Gothic Medium"/>
                      </a:endParaRPr>
                    </a:p>
                  </a:txBody>
                  <a:tcPr marL="0" marR="0" marT="1905" marB="0">
                    <a:lnL w="12700">
                      <a:solidFill>
                        <a:srgbClr val="D1D3D4"/>
                      </a:solidFill>
                      <a:prstDash val="solid"/>
                    </a:lnL>
                    <a:lnR w="12700">
                      <a:solidFill>
                        <a:srgbClr val="D1D3D4"/>
                      </a:solidFill>
                      <a:prstDash val="solid"/>
                    </a:lnR>
                    <a:lnB w="12700">
                      <a:solidFill>
                        <a:srgbClr val="FFFFFF"/>
                      </a:solidFill>
                      <a:prstDash val="solid"/>
                    </a:lnB>
                    <a:solidFill>
                      <a:srgbClr val="E6E7E8"/>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5327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CA554CF2-8CED-8FF1-2764-ADF6D1A971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651" y="175867"/>
            <a:ext cx="1712208" cy="1077201"/>
          </a:xfrm>
          <a:prstGeom prst="rect">
            <a:avLst/>
          </a:prstGeom>
        </p:spPr>
      </p:pic>
      <p:pic>
        <p:nvPicPr>
          <p:cNvPr id="8" name="Picture 7" descr="A picture containing building, outdoor&#10;&#10;Description automatically generated">
            <a:extLst>
              <a:ext uri="{FF2B5EF4-FFF2-40B4-BE49-F238E27FC236}">
                <a16:creationId xmlns:a16="http://schemas.microsoft.com/office/drawing/2014/main" id="{E207D06E-51BE-77BE-5B37-152A5825BBEB}"/>
              </a:ext>
            </a:extLst>
          </p:cNvPr>
          <p:cNvPicPr>
            <a:picLocks noChangeAspect="1"/>
          </p:cNvPicPr>
          <p:nvPr/>
        </p:nvPicPr>
        <p:blipFill rotWithShape="1">
          <a:blip r:embed="rId3">
            <a:extLst>
              <a:ext uri="{28A0092B-C50C-407E-A947-70E740481C1C}">
                <a14:useLocalDpi xmlns:a14="http://schemas.microsoft.com/office/drawing/2010/main" val="0"/>
              </a:ext>
            </a:extLst>
          </a:blip>
          <a:srcRect l="686" t="3981" r="591" b="43454"/>
          <a:stretch/>
        </p:blipFill>
        <p:spPr>
          <a:xfrm>
            <a:off x="4162569" y="1"/>
            <a:ext cx="8029433" cy="6413016"/>
          </a:xfrm>
          <a:prstGeom prst="rect">
            <a:avLst/>
          </a:prstGeom>
        </p:spPr>
      </p:pic>
      <p:sp>
        <p:nvSpPr>
          <p:cNvPr id="9" name="Rectangle 8">
            <a:extLst>
              <a:ext uri="{FF2B5EF4-FFF2-40B4-BE49-F238E27FC236}">
                <a16:creationId xmlns:a16="http://schemas.microsoft.com/office/drawing/2014/main" id="{C2F18C14-1995-D4F4-1BAB-E4764B76A49C}"/>
              </a:ext>
            </a:extLst>
          </p:cNvPr>
          <p:cNvSpPr/>
          <p:nvPr/>
        </p:nvSpPr>
        <p:spPr>
          <a:xfrm>
            <a:off x="4162569" y="0"/>
            <a:ext cx="8029431" cy="6413016"/>
          </a:xfrm>
          <a:prstGeom prst="rect">
            <a:avLst/>
          </a:prstGeom>
          <a:solidFill>
            <a:schemeClr val="accent1">
              <a:lumMod val="50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Google Shape;94;p13">
            <a:extLst>
              <a:ext uri="{FF2B5EF4-FFF2-40B4-BE49-F238E27FC236}">
                <a16:creationId xmlns:a16="http://schemas.microsoft.com/office/drawing/2014/main" id="{AB3B64AA-F8C4-8263-540F-1DC9AB687A0F}"/>
              </a:ext>
            </a:extLst>
          </p:cNvPr>
          <p:cNvSpPr txBox="1">
            <a:spLocks/>
          </p:cNvSpPr>
          <p:nvPr/>
        </p:nvSpPr>
        <p:spPr>
          <a:xfrm>
            <a:off x="4749831" y="522081"/>
            <a:ext cx="6854905" cy="5509038"/>
          </a:xfrm>
          <a:prstGeom prst="rect">
            <a:avLst/>
          </a:prstGeom>
        </p:spPr>
        <p:txBody>
          <a:bodyPr spcFirstLastPara="1"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457200">
              <a:spcBef>
                <a:spcPct val="20000"/>
              </a:spcBef>
              <a:spcAft>
                <a:spcPts val="600"/>
              </a:spcAft>
              <a:buClr>
                <a:schemeClr val="accent1">
                  <a:lumMod val="75000"/>
                </a:schemeClr>
              </a:buClr>
              <a:buSzPct val="145000"/>
              <a:buNone/>
            </a:pPr>
            <a:r>
              <a:rPr lang="en-GB" sz="4000" dirty="0">
                <a:solidFill>
                  <a:schemeClr val="bg1"/>
                </a:solidFill>
                <a:latin typeface="Cambria" panose="02040503050406030204" pitchFamily="18" charset="0"/>
                <a:ea typeface="Cambria" panose="02040503050406030204" pitchFamily="18" charset="0"/>
              </a:rPr>
              <a:t>Any questions?</a:t>
            </a:r>
          </a:p>
          <a:p>
            <a:pPr marL="0" indent="0" algn="ctr" defTabSz="457200">
              <a:spcBef>
                <a:spcPct val="20000"/>
              </a:spcBef>
              <a:spcAft>
                <a:spcPts val="600"/>
              </a:spcAft>
              <a:buClr>
                <a:schemeClr val="accent1">
                  <a:lumMod val="75000"/>
                </a:schemeClr>
              </a:buClr>
              <a:buSzPct val="145000"/>
              <a:buNone/>
            </a:pPr>
            <a:br>
              <a:rPr lang="el-GR" sz="1800" dirty="0">
                <a:solidFill>
                  <a:schemeClr val="bg1"/>
                </a:solidFill>
                <a:latin typeface="Cambria" panose="02040503050406030204" pitchFamily="18" charset="0"/>
                <a:ea typeface="Cambria" panose="02040503050406030204" pitchFamily="18" charset="0"/>
              </a:rPr>
            </a:br>
            <a:r>
              <a:rPr lang="en-GB" sz="2000" dirty="0">
                <a:solidFill>
                  <a:schemeClr val="bg1"/>
                </a:solidFill>
                <a:latin typeface="Cambria" panose="02040503050406030204" pitchFamily="18" charset="0"/>
                <a:ea typeface="Cambria" panose="02040503050406030204" pitchFamily="18" charset="0"/>
              </a:rPr>
              <a:t>You can find me at </a:t>
            </a:r>
            <a:r>
              <a:rPr lang="en-GB" sz="2000" b="1" dirty="0" err="1">
                <a:solidFill>
                  <a:schemeClr val="bg1"/>
                </a:solidFill>
                <a:latin typeface="Cambria" panose="02040503050406030204" pitchFamily="18" charset="0"/>
                <a:ea typeface="Cambria" panose="02040503050406030204" pitchFamily="18" charset="0"/>
              </a:rPr>
              <a:t>n.kyriakides@harriskyriakides.law</a:t>
            </a:r>
            <a:endParaRPr lang="en-GB" sz="1800" b="1" dirty="0">
              <a:solidFill>
                <a:schemeClr val="bg1"/>
              </a:solidFill>
              <a:latin typeface="Cambria" panose="02040503050406030204" pitchFamily="18" charset="0"/>
              <a:ea typeface="Cambria" panose="02040503050406030204" pitchFamily="18" charset="0"/>
            </a:endParaRPr>
          </a:p>
        </p:txBody>
      </p:sp>
      <p:sp>
        <p:nvSpPr>
          <p:cNvPr id="2" name="Google Shape;130;p18">
            <a:extLst>
              <a:ext uri="{FF2B5EF4-FFF2-40B4-BE49-F238E27FC236}">
                <a16:creationId xmlns:a16="http://schemas.microsoft.com/office/drawing/2014/main" id="{93836F97-F2AC-E1C5-6085-EFC14B72892A}"/>
              </a:ext>
            </a:extLst>
          </p:cNvPr>
          <p:cNvSpPr txBox="1">
            <a:spLocks/>
          </p:cNvSpPr>
          <p:nvPr/>
        </p:nvSpPr>
        <p:spPr>
          <a:xfrm>
            <a:off x="169442" y="2937416"/>
            <a:ext cx="3823686" cy="767809"/>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sz="4000" dirty="0">
                <a:solidFill>
                  <a:srgbClr val="1B75BB"/>
                </a:solidFill>
                <a:latin typeface="Cinzel" panose="020B0604020202020204" charset="0"/>
              </a:rPr>
              <a:t>Thanks!</a:t>
            </a:r>
            <a:endParaRPr lang="el-GR" sz="4000" dirty="0">
              <a:solidFill>
                <a:srgbClr val="1B75BB"/>
              </a:solidFill>
              <a:latin typeface="Cinzel" panose="020B0604020202020204" charset="0"/>
            </a:endParaRPr>
          </a:p>
        </p:txBody>
      </p:sp>
    </p:spTree>
    <p:extLst>
      <p:ext uri="{BB962C8B-B14F-4D97-AF65-F5344CB8AC3E}">
        <p14:creationId xmlns:p14="http://schemas.microsoft.com/office/powerpoint/2010/main" val="1786526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CA554CF2-8CED-8FF1-2764-ADF6D1A971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651" y="175867"/>
            <a:ext cx="1712208" cy="1077201"/>
          </a:xfrm>
          <a:prstGeom prst="rect">
            <a:avLst/>
          </a:prstGeom>
        </p:spPr>
      </p:pic>
      <p:pic>
        <p:nvPicPr>
          <p:cNvPr id="8" name="Picture 7" descr="A picture containing building, outdoor&#10;&#10;Description automatically generated">
            <a:extLst>
              <a:ext uri="{FF2B5EF4-FFF2-40B4-BE49-F238E27FC236}">
                <a16:creationId xmlns:a16="http://schemas.microsoft.com/office/drawing/2014/main" id="{E207D06E-51BE-77BE-5B37-152A5825BBEB}"/>
              </a:ext>
            </a:extLst>
          </p:cNvPr>
          <p:cNvPicPr>
            <a:picLocks noChangeAspect="1"/>
          </p:cNvPicPr>
          <p:nvPr/>
        </p:nvPicPr>
        <p:blipFill rotWithShape="1">
          <a:blip r:embed="rId3">
            <a:extLst>
              <a:ext uri="{28A0092B-C50C-407E-A947-70E740481C1C}">
                <a14:useLocalDpi xmlns:a14="http://schemas.microsoft.com/office/drawing/2010/main" val="0"/>
              </a:ext>
            </a:extLst>
          </a:blip>
          <a:srcRect l="686" t="3981" r="591" b="43454"/>
          <a:stretch/>
        </p:blipFill>
        <p:spPr>
          <a:xfrm>
            <a:off x="4162569" y="1"/>
            <a:ext cx="8029433" cy="6413016"/>
          </a:xfrm>
          <a:prstGeom prst="rect">
            <a:avLst/>
          </a:prstGeom>
        </p:spPr>
      </p:pic>
      <p:sp>
        <p:nvSpPr>
          <p:cNvPr id="9" name="Rectangle 8">
            <a:extLst>
              <a:ext uri="{FF2B5EF4-FFF2-40B4-BE49-F238E27FC236}">
                <a16:creationId xmlns:a16="http://schemas.microsoft.com/office/drawing/2014/main" id="{C2F18C14-1995-D4F4-1BAB-E4764B76A49C}"/>
              </a:ext>
            </a:extLst>
          </p:cNvPr>
          <p:cNvSpPr/>
          <p:nvPr/>
        </p:nvSpPr>
        <p:spPr>
          <a:xfrm>
            <a:off x="4162569" y="0"/>
            <a:ext cx="8029431" cy="6413016"/>
          </a:xfrm>
          <a:prstGeom prst="rect">
            <a:avLst/>
          </a:prstGeom>
          <a:solidFill>
            <a:schemeClr val="accent1">
              <a:lumMod val="50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Google Shape;94;p13">
            <a:extLst>
              <a:ext uri="{FF2B5EF4-FFF2-40B4-BE49-F238E27FC236}">
                <a16:creationId xmlns:a16="http://schemas.microsoft.com/office/drawing/2014/main" id="{AB3B64AA-F8C4-8263-540F-1DC9AB687A0F}"/>
              </a:ext>
            </a:extLst>
          </p:cNvPr>
          <p:cNvSpPr txBox="1">
            <a:spLocks/>
          </p:cNvSpPr>
          <p:nvPr/>
        </p:nvSpPr>
        <p:spPr>
          <a:xfrm>
            <a:off x="4705351" y="522081"/>
            <a:ext cx="6899386" cy="5509038"/>
          </a:xfrm>
          <a:prstGeom prst="rect">
            <a:avLst/>
          </a:prstGeom>
        </p:spPr>
        <p:txBody>
          <a:bodyPr spcFirstLastPara="1"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457200">
              <a:spcBef>
                <a:spcPct val="20000"/>
              </a:spcBef>
              <a:spcAft>
                <a:spcPts val="600"/>
              </a:spcAft>
              <a:buClr>
                <a:schemeClr val="accent1">
                  <a:lumMod val="75000"/>
                </a:schemeClr>
              </a:buClr>
              <a:buSzPct val="145000"/>
              <a:buNone/>
            </a:pPr>
            <a:br>
              <a:rPr lang="el-GR" sz="2000" dirty="0">
                <a:solidFill>
                  <a:schemeClr val="bg1"/>
                </a:solidFill>
                <a:latin typeface="Cambria" panose="02040503050406030204" pitchFamily="18" charset="0"/>
                <a:ea typeface="Cambria" panose="02040503050406030204" pitchFamily="18" charset="0"/>
              </a:rPr>
            </a:br>
            <a:r>
              <a:rPr lang="en-GB" sz="2000" dirty="0">
                <a:solidFill>
                  <a:schemeClr val="bg1"/>
                </a:solidFill>
                <a:latin typeface="Cambria" panose="02040503050406030204" pitchFamily="18" charset="0"/>
                <a:ea typeface="Cambria" panose="02040503050406030204" pitchFamily="18" charset="0"/>
              </a:rPr>
              <a:t>1. </a:t>
            </a:r>
            <a:r>
              <a:rPr lang="el-GR" sz="2000" dirty="0">
                <a:solidFill>
                  <a:schemeClr val="bg1"/>
                </a:solidFill>
                <a:latin typeface="Cambria" panose="02040503050406030204" pitchFamily="18" charset="0"/>
                <a:ea typeface="Cambria" panose="02040503050406030204" pitchFamily="18" charset="0"/>
              </a:rPr>
              <a:t>Η διαδικασία του Τύπου ΙΙ: Πρωτόκολλο 2 </a:t>
            </a:r>
            <a:br>
              <a:rPr lang="el-GR" sz="2000" dirty="0">
                <a:solidFill>
                  <a:schemeClr val="bg1"/>
                </a:solidFill>
                <a:latin typeface="Cambria" panose="02040503050406030204" pitchFamily="18" charset="0"/>
                <a:ea typeface="Cambria" panose="02040503050406030204" pitchFamily="18" charset="0"/>
              </a:rPr>
            </a:br>
            <a:r>
              <a:rPr lang="el-GR" sz="2000" dirty="0">
                <a:solidFill>
                  <a:schemeClr val="bg1"/>
                </a:solidFill>
                <a:latin typeface="Cambria" panose="02040503050406030204" pitchFamily="18" charset="0"/>
                <a:ea typeface="Cambria" panose="02040503050406030204" pitchFamily="18" charset="0"/>
              </a:rPr>
              <a:t>Τροχαία Ατυχήματα και Απαιτήσεις για Σωματικές Βλάβες</a:t>
            </a:r>
            <a:br>
              <a:rPr lang="el-GR" sz="2000" dirty="0">
                <a:solidFill>
                  <a:schemeClr val="bg1"/>
                </a:solidFill>
                <a:latin typeface="Cambria" panose="02040503050406030204" pitchFamily="18" charset="0"/>
                <a:ea typeface="Cambria" panose="02040503050406030204" pitchFamily="18" charset="0"/>
              </a:rPr>
            </a:br>
            <a:br>
              <a:rPr lang="el-GR" sz="2000" dirty="0">
                <a:solidFill>
                  <a:schemeClr val="bg1"/>
                </a:solidFill>
                <a:latin typeface="Cambria" panose="02040503050406030204" pitchFamily="18" charset="0"/>
                <a:ea typeface="Cambria" panose="02040503050406030204" pitchFamily="18" charset="0"/>
              </a:rPr>
            </a:br>
            <a:r>
              <a:rPr lang="el-GR" sz="2000" dirty="0">
                <a:solidFill>
                  <a:schemeClr val="bg1"/>
                </a:solidFill>
                <a:latin typeface="Cambria" panose="02040503050406030204" pitchFamily="18" charset="0"/>
                <a:ea typeface="Cambria" panose="02040503050406030204" pitchFamily="18" charset="0"/>
              </a:rPr>
              <a:t>Επιστολή πριν από την απαίτηση (</a:t>
            </a:r>
            <a:r>
              <a:rPr lang="el-GR" sz="2000" dirty="0" err="1">
                <a:solidFill>
                  <a:schemeClr val="bg1"/>
                </a:solidFill>
                <a:latin typeface="Cambria" panose="02040503050406030204" pitchFamily="18" charset="0"/>
                <a:ea typeface="Cambria" panose="02040503050406030204" pitchFamily="18" charset="0"/>
              </a:rPr>
              <a:t>Early</a:t>
            </a:r>
            <a:r>
              <a:rPr lang="el-GR" sz="2000" dirty="0">
                <a:solidFill>
                  <a:schemeClr val="bg1"/>
                </a:solidFill>
                <a:latin typeface="Cambria" panose="02040503050406030204" pitchFamily="18" charset="0"/>
                <a:ea typeface="Cambria" panose="02040503050406030204" pitchFamily="18" charset="0"/>
              </a:rPr>
              <a:t> </a:t>
            </a:r>
            <a:r>
              <a:rPr lang="el-GR" sz="2000" dirty="0" err="1">
                <a:solidFill>
                  <a:schemeClr val="bg1"/>
                </a:solidFill>
                <a:latin typeface="Cambria" panose="02040503050406030204" pitchFamily="18" charset="0"/>
                <a:ea typeface="Cambria" panose="02040503050406030204" pitchFamily="18" charset="0"/>
              </a:rPr>
              <a:t>Issue</a:t>
            </a:r>
            <a:r>
              <a:rPr lang="el-GR" sz="2000" dirty="0">
                <a:solidFill>
                  <a:schemeClr val="bg1"/>
                </a:solidFill>
                <a:latin typeface="Cambria" panose="02040503050406030204" pitchFamily="18" charset="0"/>
                <a:ea typeface="Cambria" panose="02040503050406030204" pitchFamily="18" charset="0"/>
              </a:rPr>
              <a:t>)</a:t>
            </a:r>
            <a:br>
              <a:rPr lang="el-GR" sz="2000" dirty="0">
                <a:solidFill>
                  <a:schemeClr val="bg1"/>
                </a:solidFill>
                <a:latin typeface="Cambria" panose="02040503050406030204" pitchFamily="18" charset="0"/>
                <a:ea typeface="Cambria" panose="02040503050406030204" pitchFamily="18" charset="0"/>
              </a:rPr>
            </a:br>
            <a:r>
              <a:rPr lang="el-GR" sz="2000" dirty="0">
                <a:solidFill>
                  <a:schemeClr val="bg1"/>
                </a:solidFill>
                <a:latin typeface="Cambria" panose="02040503050406030204" pitchFamily="18" charset="0"/>
                <a:ea typeface="Cambria" panose="02040503050406030204" pitchFamily="18" charset="0"/>
              </a:rPr>
              <a:t>Τύπος ΙΙ  Πρωτόκολλο 2 (2) </a:t>
            </a:r>
            <a:endParaRPr lang="el-GR" sz="2000" b="1"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69022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CA554CF2-8CED-8FF1-2764-ADF6D1A971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651" y="175867"/>
            <a:ext cx="1712208" cy="1077201"/>
          </a:xfrm>
          <a:prstGeom prst="rect">
            <a:avLst/>
          </a:prstGeom>
        </p:spPr>
      </p:pic>
      <p:pic>
        <p:nvPicPr>
          <p:cNvPr id="8" name="Picture 7" descr="A picture containing building, outdoor&#10;&#10;Description automatically generated">
            <a:extLst>
              <a:ext uri="{FF2B5EF4-FFF2-40B4-BE49-F238E27FC236}">
                <a16:creationId xmlns:a16="http://schemas.microsoft.com/office/drawing/2014/main" id="{E207D06E-51BE-77BE-5B37-152A5825BBEB}"/>
              </a:ext>
            </a:extLst>
          </p:cNvPr>
          <p:cNvPicPr>
            <a:picLocks noChangeAspect="1"/>
          </p:cNvPicPr>
          <p:nvPr/>
        </p:nvPicPr>
        <p:blipFill rotWithShape="1">
          <a:blip r:embed="rId3">
            <a:extLst>
              <a:ext uri="{28A0092B-C50C-407E-A947-70E740481C1C}">
                <a14:useLocalDpi xmlns:a14="http://schemas.microsoft.com/office/drawing/2010/main" val="0"/>
              </a:ext>
            </a:extLst>
          </a:blip>
          <a:srcRect l="686" t="3981" r="591" b="43454"/>
          <a:stretch/>
        </p:blipFill>
        <p:spPr>
          <a:xfrm>
            <a:off x="4162569" y="1"/>
            <a:ext cx="8029433" cy="6413016"/>
          </a:xfrm>
          <a:prstGeom prst="rect">
            <a:avLst/>
          </a:prstGeom>
        </p:spPr>
      </p:pic>
      <p:sp>
        <p:nvSpPr>
          <p:cNvPr id="9" name="Rectangle 8">
            <a:extLst>
              <a:ext uri="{FF2B5EF4-FFF2-40B4-BE49-F238E27FC236}">
                <a16:creationId xmlns:a16="http://schemas.microsoft.com/office/drawing/2014/main" id="{C2F18C14-1995-D4F4-1BAB-E4764B76A49C}"/>
              </a:ext>
            </a:extLst>
          </p:cNvPr>
          <p:cNvSpPr/>
          <p:nvPr/>
        </p:nvSpPr>
        <p:spPr>
          <a:xfrm>
            <a:off x="4162569" y="0"/>
            <a:ext cx="8029431" cy="6413016"/>
          </a:xfrm>
          <a:prstGeom prst="rect">
            <a:avLst/>
          </a:prstGeom>
          <a:solidFill>
            <a:schemeClr val="accent1">
              <a:lumMod val="50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Google Shape;94;p13">
            <a:extLst>
              <a:ext uri="{FF2B5EF4-FFF2-40B4-BE49-F238E27FC236}">
                <a16:creationId xmlns:a16="http://schemas.microsoft.com/office/drawing/2014/main" id="{AB3B64AA-F8C4-8263-540F-1DC9AB687A0F}"/>
              </a:ext>
            </a:extLst>
          </p:cNvPr>
          <p:cNvSpPr txBox="1">
            <a:spLocks/>
          </p:cNvSpPr>
          <p:nvPr/>
        </p:nvSpPr>
        <p:spPr>
          <a:xfrm>
            <a:off x="4749831" y="522081"/>
            <a:ext cx="6854905" cy="5509038"/>
          </a:xfrm>
          <a:prstGeom prst="rect">
            <a:avLst/>
          </a:prstGeom>
        </p:spPr>
        <p:txBody>
          <a:bodyPr spcFirstLastPara="1"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457200">
              <a:spcBef>
                <a:spcPct val="20000"/>
              </a:spcBef>
              <a:spcAft>
                <a:spcPts val="600"/>
              </a:spcAft>
              <a:buClr>
                <a:schemeClr val="accent1">
                  <a:lumMod val="75000"/>
                </a:schemeClr>
              </a:buClr>
              <a:buSzPct val="145000"/>
            </a:pPr>
            <a:r>
              <a:rPr lang="el-GR" sz="1800" dirty="0">
                <a:solidFill>
                  <a:schemeClr val="bg1"/>
                </a:solidFill>
                <a:latin typeface="Cambria" panose="02040503050406030204" pitchFamily="18" charset="0"/>
                <a:ea typeface="Cambria" panose="02040503050406030204" pitchFamily="18" charset="0"/>
              </a:rPr>
              <a:t>Στην ανάλυση πιο κάτω προβαίνω και σε σύγκριση με τις αντίστοιχες  πρόνοιες των υφιστάμενων Αγγλικών κανονισμών έτσι ώστε να διαπιστώνονται οι διαφορές .</a:t>
            </a:r>
          </a:p>
          <a:p>
            <a:pPr defTabSz="457200">
              <a:spcBef>
                <a:spcPct val="20000"/>
              </a:spcBef>
              <a:spcAft>
                <a:spcPts val="600"/>
              </a:spcAft>
              <a:buClr>
                <a:schemeClr val="accent1">
                  <a:lumMod val="75000"/>
                </a:schemeClr>
              </a:buClr>
              <a:buSzPct val="145000"/>
            </a:pPr>
            <a:r>
              <a:rPr lang="el-GR" sz="1800" dirty="0">
                <a:solidFill>
                  <a:schemeClr val="bg1"/>
                </a:solidFill>
                <a:latin typeface="Cambria" panose="02040503050406030204" pitchFamily="18" charset="0"/>
                <a:ea typeface="Cambria" panose="02040503050406030204" pitchFamily="18" charset="0"/>
              </a:rPr>
              <a:t>Όταν Εναγόμενος είναι ο ασφαλισμένος και παραλάβει επιστολή απαίτησης, υποχρεούται να διαβιβάσει την επιστολή στον ασφαλιστή. Εάν υπάρχει καθυστέρηση στην παραλαβή της ο ασφαλιστής μπορεί να ζητήσει από τον Απαιτητή παράταση χρόνου προκειμένου να απαντήσει. </a:t>
            </a:r>
          </a:p>
          <a:p>
            <a:pPr defTabSz="457200">
              <a:spcBef>
                <a:spcPct val="20000"/>
              </a:spcBef>
              <a:spcAft>
                <a:spcPts val="600"/>
              </a:spcAft>
              <a:buClr>
                <a:schemeClr val="accent1">
                  <a:lumMod val="75000"/>
                </a:schemeClr>
              </a:buClr>
              <a:buSzPct val="145000"/>
            </a:pPr>
            <a:r>
              <a:rPr lang="el-GR" sz="1800" dirty="0">
                <a:solidFill>
                  <a:schemeClr val="bg1"/>
                </a:solidFill>
                <a:latin typeface="Cambria" panose="02040503050406030204" pitchFamily="18" charset="0"/>
                <a:ea typeface="Cambria" panose="02040503050406030204" pitchFamily="18" charset="0"/>
              </a:rPr>
              <a:t>Ο ασφαλιστής διαθέτει 28 ημέρες για να διερευνήσει και να απαντήσει στην απαίτηση. Εάν παρέλθει άπρακτη η προθεσμία, τότε ο Απαιτητής δύναται να καταχωρίσει αγωγή. (σε  αντιδιαστολή με το αγγλικό κείμενο στο οποίο δίδεται περιθώριο 3 μηνών «1.6 The </a:t>
            </a:r>
            <a:r>
              <a:rPr lang="el-GR" sz="1800" dirty="0" err="1">
                <a:solidFill>
                  <a:schemeClr val="bg1"/>
                </a:solidFill>
                <a:latin typeface="Cambria" panose="02040503050406030204" pitchFamily="18" charset="0"/>
                <a:ea typeface="Cambria" panose="02040503050406030204" pitchFamily="18" charset="0"/>
              </a:rPr>
              <a:t>Protocol</a:t>
            </a:r>
            <a:r>
              <a:rPr lang="el-GR" sz="1800" dirty="0">
                <a:solidFill>
                  <a:schemeClr val="bg1"/>
                </a:solidFill>
                <a:latin typeface="Cambria" panose="02040503050406030204" pitchFamily="18" charset="0"/>
                <a:ea typeface="Cambria" panose="02040503050406030204" pitchFamily="18" charset="0"/>
              </a:rPr>
              <a:t> </a:t>
            </a:r>
            <a:r>
              <a:rPr lang="el-GR" sz="1800" dirty="0" err="1">
                <a:solidFill>
                  <a:schemeClr val="bg1"/>
                </a:solidFill>
                <a:latin typeface="Cambria" panose="02040503050406030204" pitchFamily="18" charset="0"/>
                <a:ea typeface="Cambria" panose="02040503050406030204" pitchFamily="18" charset="0"/>
              </a:rPr>
              <a:t>recommends</a:t>
            </a:r>
            <a:r>
              <a:rPr lang="el-GR" sz="1800" dirty="0">
                <a:solidFill>
                  <a:schemeClr val="bg1"/>
                </a:solidFill>
                <a:latin typeface="Cambria" panose="02040503050406030204" pitchFamily="18" charset="0"/>
                <a:ea typeface="Cambria" panose="02040503050406030204" pitchFamily="18" charset="0"/>
              </a:rPr>
              <a:t> </a:t>
            </a:r>
            <a:r>
              <a:rPr lang="el-GR" sz="1800" dirty="0" err="1">
                <a:solidFill>
                  <a:schemeClr val="bg1"/>
                </a:solidFill>
                <a:latin typeface="Cambria" panose="02040503050406030204" pitchFamily="18" charset="0"/>
                <a:ea typeface="Cambria" panose="02040503050406030204" pitchFamily="18" charset="0"/>
              </a:rPr>
              <a:t>that</a:t>
            </a:r>
            <a:r>
              <a:rPr lang="el-GR" sz="1800" dirty="0">
                <a:solidFill>
                  <a:schemeClr val="bg1"/>
                </a:solidFill>
                <a:latin typeface="Cambria" panose="02040503050406030204" pitchFamily="18" charset="0"/>
                <a:ea typeface="Cambria" panose="02040503050406030204" pitchFamily="18" charset="0"/>
              </a:rPr>
              <a:t> a </a:t>
            </a:r>
            <a:r>
              <a:rPr lang="el-GR" sz="1800" dirty="0" err="1">
                <a:solidFill>
                  <a:schemeClr val="bg1"/>
                </a:solidFill>
                <a:latin typeface="Cambria" panose="02040503050406030204" pitchFamily="18" charset="0"/>
                <a:ea typeface="Cambria" panose="02040503050406030204" pitchFamily="18" charset="0"/>
              </a:rPr>
              <a:t>defendant</a:t>
            </a:r>
            <a:r>
              <a:rPr lang="el-GR" sz="1800" dirty="0">
                <a:solidFill>
                  <a:schemeClr val="bg1"/>
                </a:solidFill>
                <a:latin typeface="Cambria" panose="02040503050406030204" pitchFamily="18" charset="0"/>
                <a:ea typeface="Cambria" panose="02040503050406030204" pitchFamily="18" charset="0"/>
              </a:rPr>
              <a:t> </a:t>
            </a:r>
            <a:r>
              <a:rPr lang="el-GR" sz="1800" dirty="0" err="1">
                <a:solidFill>
                  <a:schemeClr val="bg1"/>
                </a:solidFill>
                <a:latin typeface="Cambria" panose="02040503050406030204" pitchFamily="18" charset="0"/>
                <a:ea typeface="Cambria" panose="02040503050406030204" pitchFamily="18" charset="0"/>
              </a:rPr>
              <a:t>be</a:t>
            </a:r>
            <a:r>
              <a:rPr lang="el-GR" sz="1800" dirty="0">
                <a:solidFill>
                  <a:schemeClr val="bg1"/>
                </a:solidFill>
                <a:latin typeface="Cambria" panose="02040503050406030204" pitchFamily="18" charset="0"/>
                <a:ea typeface="Cambria" panose="02040503050406030204" pitchFamily="18" charset="0"/>
              </a:rPr>
              <a:t> </a:t>
            </a:r>
            <a:r>
              <a:rPr lang="el-GR" sz="1800" dirty="0" err="1">
                <a:solidFill>
                  <a:schemeClr val="bg1"/>
                </a:solidFill>
                <a:latin typeface="Cambria" panose="02040503050406030204" pitchFamily="18" charset="0"/>
                <a:ea typeface="Cambria" panose="02040503050406030204" pitchFamily="18" charset="0"/>
              </a:rPr>
              <a:t>given</a:t>
            </a:r>
            <a:r>
              <a:rPr lang="el-GR" sz="1800" dirty="0">
                <a:solidFill>
                  <a:schemeClr val="bg1"/>
                </a:solidFill>
                <a:latin typeface="Cambria" panose="02040503050406030204" pitchFamily="18" charset="0"/>
                <a:ea typeface="Cambria" panose="02040503050406030204" pitchFamily="18" charset="0"/>
              </a:rPr>
              <a:t> </a:t>
            </a:r>
            <a:r>
              <a:rPr lang="el-GR" sz="1800" dirty="0" err="1">
                <a:solidFill>
                  <a:schemeClr val="bg1"/>
                </a:solidFill>
                <a:latin typeface="Cambria" panose="02040503050406030204" pitchFamily="18" charset="0"/>
                <a:ea typeface="Cambria" panose="02040503050406030204" pitchFamily="18" charset="0"/>
              </a:rPr>
              <a:t>three</a:t>
            </a:r>
            <a:r>
              <a:rPr lang="el-GR" sz="1800" dirty="0">
                <a:solidFill>
                  <a:schemeClr val="bg1"/>
                </a:solidFill>
                <a:latin typeface="Cambria" panose="02040503050406030204" pitchFamily="18" charset="0"/>
                <a:ea typeface="Cambria" panose="02040503050406030204" pitchFamily="18" charset="0"/>
              </a:rPr>
              <a:t> </a:t>
            </a:r>
            <a:r>
              <a:rPr lang="el-GR" sz="1800" dirty="0" err="1">
                <a:solidFill>
                  <a:schemeClr val="bg1"/>
                </a:solidFill>
                <a:latin typeface="Cambria" panose="02040503050406030204" pitchFamily="18" charset="0"/>
                <a:ea typeface="Cambria" panose="02040503050406030204" pitchFamily="18" charset="0"/>
              </a:rPr>
              <a:t>months</a:t>
            </a:r>
            <a:r>
              <a:rPr lang="el-GR" sz="1800" dirty="0">
                <a:solidFill>
                  <a:schemeClr val="bg1"/>
                </a:solidFill>
                <a:latin typeface="Cambria" panose="02040503050406030204" pitchFamily="18" charset="0"/>
                <a:ea typeface="Cambria" panose="02040503050406030204" pitchFamily="18" charset="0"/>
              </a:rPr>
              <a:t> </a:t>
            </a:r>
            <a:r>
              <a:rPr lang="el-GR" sz="1800" dirty="0" err="1">
                <a:solidFill>
                  <a:schemeClr val="bg1"/>
                </a:solidFill>
                <a:latin typeface="Cambria" panose="02040503050406030204" pitchFamily="18" charset="0"/>
                <a:ea typeface="Cambria" panose="02040503050406030204" pitchFamily="18" charset="0"/>
              </a:rPr>
              <a:t>to</a:t>
            </a:r>
            <a:r>
              <a:rPr lang="el-GR" sz="1800" dirty="0">
                <a:solidFill>
                  <a:schemeClr val="bg1"/>
                </a:solidFill>
                <a:latin typeface="Cambria" panose="02040503050406030204" pitchFamily="18" charset="0"/>
                <a:ea typeface="Cambria" panose="02040503050406030204" pitchFamily="18" charset="0"/>
              </a:rPr>
              <a:t> </a:t>
            </a:r>
            <a:r>
              <a:rPr lang="el-GR" sz="1800" dirty="0" err="1">
                <a:solidFill>
                  <a:schemeClr val="bg1"/>
                </a:solidFill>
                <a:latin typeface="Cambria" panose="02040503050406030204" pitchFamily="18" charset="0"/>
                <a:ea typeface="Cambria" panose="02040503050406030204" pitchFamily="18" charset="0"/>
              </a:rPr>
              <a:t>investigate</a:t>
            </a:r>
            <a:r>
              <a:rPr lang="el-GR" sz="1800" dirty="0">
                <a:solidFill>
                  <a:schemeClr val="bg1"/>
                </a:solidFill>
                <a:latin typeface="Cambria" panose="02040503050406030204" pitchFamily="18" charset="0"/>
                <a:ea typeface="Cambria" panose="02040503050406030204" pitchFamily="18" charset="0"/>
              </a:rPr>
              <a:t> and </a:t>
            </a:r>
            <a:r>
              <a:rPr lang="el-GR" sz="1800" dirty="0" err="1">
                <a:solidFill>
                  <a:schemeClr val="bg1"/>
                </a:solidFill>
                <a:latin typeface="Cambria" panose="02040503050406030204" pitchFamily="18" charset="0"/>
                <a:ea typeface="Cambria" panose="02040503050406030204" pitchFamily="18" charset="0"/>
              </a:rPr>
              <a:t>respond</a:t>
            </a:r>
            <a:r>
              <a:rPr lang="el-GR" sz="1800" dirty="0">
                <a:solidFill>
                  <a:schemeClr val="bg1"/>
                </a:solidFill>
                <a:latin typeface="Cambria" panose="02040503050406030204" pitchFamily="18" charset="0"/>
                <a:ea typeface="Cambria" panose="02040503050406030204" pitchFamily="18" charset="0"/>
              </a:rPr>
              <a:t> </a:t>
            </a:r>
            <a:r>
              <a:rPr lang="el-GR" sz="1800" dirty="0" err="1">
                <a:solidFill>
                  <a:schemeClr val="bg1"/>
                </a:solidFill>
                <a:latin typeface="Cambria" panose="02040503050406030204" pitchFamily="18" charset="0"/>
                <a:ea typeface="Cambria" panose="02040503050406030204" pitchFamily="18" charset="0"/>
              </a:rPr>
              <a:t>to</a:t>
            </a:r>
            <a:r>
              <a:rPr lang="el-GR" sz="1800" dirty="0">
                <a:solidFill>
                  <a:schemeClr val="bg1"/>
                </a:solidFill>
                <a:latin typeface="Cambria" panose="02040503050406030204" pitchFamily="18" charset="0"/>
                <a:ea typeface="Cambria" panose="02040503050406030204" pitchFamily="18" charset="0"/>
              </a:rPr>
              <a:t> a </a:t>
            </a:r>
            <a:r>
              <a:rPr lang="el-GR" sz="1800" dirty="0" err="1">
                <a:solidFill>
                  <a:schemeClr val="bg1"/>
                </a:solidFill>
                <a:latin typeface="Cambria" panose="02040503050406030204" pitchFamily="18" charset="0"/>
                <a:ea typeface="Cambria" panose="02040503050406030204" pitchFamily="18" charset="0"/>
              </a:rPr>
              <a:t>claim</a:t>
            </a:r>
            <a:r>
              <a:rPr lang="el-GR" sz="1800" dirty="0">
                <a:solidFill>
                  <a:schemeClr val="bg1"/>
                </a:solidFill>
                <a:latin typeface="Cambria" panose="02040503050406030204" pitchFamily="18" charset="0"/>
                <a:ea typeface="Cambria" panose="02040503050406030204" pitchFamily="18" charset="0"/>
              </a:rPr>
              <a:t> </a:t>
            </a:r>
            <a:r>
              <a:rPr lang="el-GR" sz="1800" dirty="0" err="1">
                <a:solidFill>
                  <a:schemeClr val="bg1"/>
                </a:solidFill>
                <a:latin typeface="Cambria" panose="02040503050406030204" pitchFamily="18" charset="0"/>
                <a:ea typeface="Cambria" panose="02040503050406030204" pitchFamily="18" charset="0"/>
              </a:rPr>
              <a:t>before</a:t>
            </a:r>
            <a:r>
              <a:rPr lang="el-GR" sz="1800" dirty="0">
                <a:solidFill>
                  <a:schemeClr val="bg1"/>
                </a:solidFill>
                <a:latin typeface="Cambria" panose="02040503050406030204" pitchFamily="18" charset="0"/>
                <a:ea typeface="Cambria" panose="02040503050406030204" pitchFamily="18" charset="0"/>
              </a:rPr>
              <a:t> </a:t>
            </a:r>
            <a:r>
              <a:rPr lang="el-GR" sz="1800" dirty="0" err="1">
                <a:solidFill>
                  <a:schemeClr val="bg1"/>
                </a:solidFill>
                <a:latin typeface="Cambria" panose="02040503050406030204" pitchFamily="18" charset="0"/>
                <a:ea typeface="Cambria" panose="02040503050406030204" pitchFamily="18" charset="0"/>
              </a:rPr>
              <a:t>proceedings</a:t>
            </a:r>
            <a:r>
              <a:rPr lang="el-GR" sz="1800" dirty="0">
                <a:solidFill>
                  <a:schemeClr val="bg1"/>
                </a:solidFill>
                <a:latin typeface="Cambria" panose="02040503050406030204" pitchFamily="18" charset="0"/>
                <a:ea typeface="Cambria" panose="02040503050406030204" pitchFamily="18" charset="0"/>
              </a:rPr>
              <a:t> </a:t>
            </a:r>
            <a:r>
              <a:rPr lang="el-GR" sz="1800" dirty="0" err="1">
                <a:solidFill>
                  <a:schemeClr val="bg1"/>
                </a:solidFill>
                <a:latin typeface="Cambria" panose="02040503050406030204" pitchFamily="18" charset="0"/>
                <a:ea typeface="Cambria" panose="02040503050406030204" pitchFamily="18" charset="0"/>
              </a:rPr>
              <a:t>are</a:t>
            </a:r>
            <a:r>
              <a:rPr lang="el-GR" sz="1800" dirty="0">
                <a:solidFill>
                  <a:schemeClr val="bg1"/>
                </a:solidFill>
                <a:latin typeface="Cambria" panose="02040503050406030204" pitchFamily="18" charset="0"/>
                <a:ea typeface="Cambria" panose="02040503050406030204" pitchFamily="18" charset="0"/>
              </a:rPr>
              <a:t> </a:t>
            </a:r>
            <a:r>
              <a:rPr lang="el-GR" sz="1800" dirty="0" err="1">
                <a:solidFill>
                  <a:schemeClr val="bg1"/>
                </a:solidFill>
                <a:latin typeface="Cambria" panose="02040503050406030204" pitchFamily="18" charset="0"/>
                <a:ea typeface="Cambria" panose="02040503050406030204" pitchFamily="18" charset="0"/>
              </a:rPr>
              <a:t>issued</a:t>
            </a:r>
            <a:r>
              <a:rPr lang="el-GR" sz="1800" dirty="0">
                <a:solidFill>
                  <a:schemeClr val="bg1"/>
                </a:solidFill>
                <a:latin typeface="Cambria" panose="02040503050406030204" pitchFamily="18" charset="0"/>
                <a:ea typeface="Cambria" panose="02040503050406030204" pitchFamily="18" charset="0"/>
              </a:rPr>
              <a:t>». </a:t>
            </a:r>
            <a:r>
              <a:rPr lang="el-GR" sz="1800" dirty="0" err="1">
                <a:solidFill>
                  <a:schemeClr val="bg1"/>
                </a:solidFill>
                <a:latin typeface="Cambria" panose="02040503050406030204" pitchFamily="18" charset="0"/>
                <a:ea typeface="Cambria" panose="02040503050406030204" pitchFamily="18" charset="0"/>
              </a:rPr>
              <a:t>To</a:t>
            </a:r>
            <a:r>
              <a:rPr lang="el-GR" sz="1800" dirty="0">
                <a:solidFill>
                  <a:schemeClr val="bg1"/>
                </a:solidFill>
                <a:latin typeface="Cambria" panose="02040503050406030204" pitchFamily="18" charset="0"/>
                <a:ea typeface="Cambria" panose="02040503050406030204" pitchFamily="18" charset="0"/>
              </a:rPr>
              <a:t> χρονοδιάγραμμα είναι αρκετά περιοριστικό σε σχέση με το αγγλικό κείμενο.)</a:t>
            </a:r>
          </a:p>
          <a:p>
            <a:pPr defTabSz="457200">
              <a:spcBef>
                <a:spcPct val="20000"/>
              </a:spcBef>
              <a:spcAft>
                <a:spcPts val="600"/>
              </a:spcAft>
              <a:buClr>
                <a:schemeClr val="accent1">
                  <a:lumMod val="75000"/>
                </a:schemeClr>
              </a:buClr>
              <a:buSzPct val="145000"/>
            </a:pPr>
            <a:r>
              <a:rPr lang="el-GR" sz="1800" dirty="0">
                <a:solidFill>
                  <a:schemeClr val="bg1"/>
                </a:solidFill>
                <a:latin typeface="Cambria" panose="02040503050406030204" pitchFamily="18" charset="0"/>
                <a:ea typeface="Cambria" panose="02040503050406030204" pitchFamily="18" charset="0"/>
              </a:rPr>
              <a:t>Όταν εγερθεί αγωγή τα μέρη μπορούν να αιτηθούν από το Δικαστήριο παράταση χρόνου επίδοσης των εγγράφων του Απαιτητή ή υπεράσπισης ή αναστολής της δικαστικής διαδικασίας μέχρι την συμπλήρωση της διαδικασίας του Πρωτοκόλλου. </a:t>
            </a:r>
          </a:p>
        </p:txBody>
      </p:sp>
    </p:spTree>
    <p:extLst>
      <p:ext uri="{BB962C8B-B14F-4D97-AF65-F5344CB8AC3E}">
        <p14:creationId xmlns:p14="http://schemas.microsoft.com/office/powerpoint/2010/main" val="2052299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227</TotalTime>
  <Words>6948</Words>
  <Application>Microsoft Office PowerPoint</Application>
  <PresentationFormat>Widescreen</PresentationFormat>
  <Paragraphs>451</Paragraphs>
  <Slides>72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72</vt:i4>
      </vt:variant>
    </vt:vector>
  </HeadingPairs>
  <TitlesOfParts>
    <vt:vector size="80" baseType="lpstr">
      <vt:lpstr>Arial</vt:lpstr>
      <vt:lpstr>Calibri</vt:lpstr>
      <vt:lpstr>Calibri Light</vt:lpstr>
      <vt:lpstr>Cambria</vt:lpstr>
      <vt:lpstr>Cinzel</vt:lpstr>
      <vt:lpstr>Franklin Gothic Book</vt:lpstr>
      <vt:lpstr>Wingdings</vt:lpstr>
      <vt:lpstr>Office Theme</vt:lpstr>
      <vt:lpstr>ΠΩΣ ΑΛΛΑΖΕΙ Η ΔΙΑΔΙΚΑΣΙΑ ΔΙΚΑΣΤΙΚΗΣ ΔΙΕΚΔΙΚΗΣΗΣ ΑΠΑΙΤΗΣΕΩΝ ΓΙΑ ΣΩΜΑΤΙΚΕΣ ΒΛΑΒΕΣ ΣΤΗΝ ΚΥΠΡΟ ΜΕ ΤΟΥΣ ΝΕΟΥΣ ΚΑΝΟΝΙΣΜΟΥΣ ΠΟΛΙΤΙΚΗΣ ΔΙΚΟΝΟΜΙΑΣ;</vt:lpstr>
      <vt:lpstr>PowerPoint Presentation</vt:lpstr>
      <vt:lpstr>Προδικαστηριακά πρωτόκολλα   Μιχάλης Φιλίππου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Μη Συμμόρφωση με το Πρωτόκολλο   Αυγερινός Χαρτσιώτης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Niki Charalambous</dc:creator>
  <cp:lastModifiedBy>Nicolas Kyriakides</cp:lastModifiedBy>
  <cp:revision>2</cp:revision>
  <dcterms:created xsi:type="dcterms:W3CDTF">2022-11-16T08:12:53Z</dcterms:created>
  <dcterms:modified xsi:type="dcterms:W3CDTF">2022-11-16T12:08:47Z</dcterms:modified>
</cp:coreProperties>
</file>