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2" r:id="rId1"/>
    <p:sldMasterId id="2147483660" r:id="rId2"/>
  </p:sldMasterIdLst>
  <p:notesMasterIdLst>
    <p:notesMasterId r:id="rId52"/>
  </p:notesMasterIdLst>
  <p:sldIdLst>
    <p:sldId id="256" r:id="rId3"/>
    <p:sldId id="354" r:id="rId4"/>
    <p:sldId id="367" r:id="rId5"/>
    <p:sldId id="332" r:id="rId6"/>
    <p:sldId id="352" r:id="rId7"/>
    <p:sldId id="351" r:id="rId8"/>
    <p:sldId id="353" r:id="rId9"/>
    <p:sldId id="372" r:id="rId10"/>
    <p:sldId id="368" r:id="rId11"/>
    <p:sldId id="258" r:id="rId12"/>
    <p:sldId id="333" r:id="rId13"/>
    <p:sldId id="261" r:id="rId14"/>
    <p:sldId id="355" r:id="rId15"/>
    <p:sldId id="259" r:id="rId16"/>
    <p:sldId id="330" r:id="rId17"/>
    <p:sldId id="356" r:id="rId18"/>
    <p:sldId id="316" r:id="rId19"/>
    <p:sldId id="315" r:id="rId20"/>
    <p:sldId id="357" r:id="rId21"/>
    <p:sldId id="350" r:id="rId22"/>
    <p:sldId id="358" r:id="rId23"/>
    <p:sldId id="319" r:id="rId24"/>
    <p:sldId id="324" r:id="rId25"/>
    <p:sldId id="331" r:id="rId26"/>
    <p:sldId id="359" r:id="rId27"/>
    <p:sldId id="329" r:id="rId28"/>
    <p:sldId id="360" r:id="rId29"/>
    <p:sldId id="337" r:id="rId30"/>
    <p:sldId id="338" r:id="rId31"/>
    <p:sldId id="361" r:id="rId32"/>
    <p:sldId id="339" r:id="rId33"/>
    <p:sldId id="345" r:id="rId34"/>
    <p:sldId id="362" r:id="rId35"/>
    <p:sldId id="340" r:id="rId36"/>
    <p:sldId id="363" r:id="rId37"/>
    <p:sldId id="343" r:id="rId38"/>
    <p:sldId id="364" r:id="rId39"/>
    <p:sldId id="342" r:id="rId40"/>
    <p:sldId id="344" r:id="rId41"/>
    <p:sldId id="365" r:id="rId42"/>
    <p:sldId id="346" r:id="rId43"/>
    <p:sldId id="349" r:id="rId44"/>
    <p:sldId id="369" r:id="rId45"/>
    <p:sldId id="370" r:id="rId46"/>
    <p:sldId id="371" r:id="rId47"/>
    <p:sldId id="366" r:id="rId48"/>
    <p:sldId id="347" r:id="rId49"/>
    <p:sldId id="348" r:id="rId50"/>
    <p:sldId id="327" r:id="rId51"/>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ayiota Photiou" initials="PP" lastIdx="1" clrIdx="0">
    <p:extLst>
      <p:ext uri="{19B8F6BF-5375-455C-9EA6-DF929625EA0E}">
        <p15:presenceInfo xmlns:p15="http://schemas.microsoft.com/office/powerpoint/2012/main" userId="S-1-5-21-3466503211-167815060-4279704636-7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50"/>
    <a:srgbClr val="339933"/>
    <a:srgbClr val="D13F3E"/>
    <a:srgbClr val="00CC99"/>
    <a:srgbClr val="17A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4327" autoAdjust="0"/>
  </p:normalViewPr>
  <p:slideViewPr>
    <p:cSldViewPr snapToGrid="0" showGuides="1">
      <p:cViewPr varScale="1">
        <p:scale>
          <a:sx n="134" d="100"/>
          <a:sy n="134" d="100"/>
        </p:scale>
        <p:origin x="214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EF66DC-EB85-41DF-A048-8F24FA436900}" type="datetimeFigureOut">
              <a:rPr lang="x-none" smtClean="0"/>
              <a:t>12/20/2023</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E2D673-BA87-4B52-B5EB-3743988DDCD0}" type="slidenum">
              <a:rPr lang="x-none" smtClean="0"/>
              <a:t>‹#›</a:t>
            </a:fld>
            <a:endParaRPr lang="x-none"/>
          </a:p>
        </p:txBody>
      </p:sp>
    </p:spTree>
    <p:extLst>
      <p:ext uri="{BB962C8B-B14F-4D97-AF65-F5344CB8AC3E}">
        <p14:creationId xmlns:p14="http://schemas.microsoft.com/office/powerpoint/2010/main" val="300695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2</a:t>
            </a:fld>
            <a:endParaRPr lang="x-none"/>
          </a:p>
        </p:txBody>
      </p:sp>
    </p:spTree>
    <p:extLst>
      <p:ext uri="{BB962C8B-B14F-4D97-AF65-F5344CB8AC3E}">
        <p14:creationId xmlns:p14="http://schemas.microsoft.com/office/powerpoint/2010/main" val="205628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31</a:t>
            </a:fld>
            <a:endParaRPr lang="x-none"/>
          </a:p>
        </p:txBody>
      </p:sp>
    </p:spTree>
    <p:extLst>
      <p:ext uri="{BB962C8B-B14F-4D97-AF65-F5344CB8AC3E}">
        <p14:creationId xmlns:p14="http://schemas.microsoft.com/office/powerpoint/2010/main" val="158770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43</a:t>
            </a:fld>
            <a:endParaRPr lang="x-none"/>
          </a:p>
        </p:txBody>
      </p:sp>
    </p:spTree>
    <p:extLst>
      <p:ext uri="{BB962C8B-B14F-4D97-AF65-F5344CB8AC3E}">
        <p14:creationId xmlns:p14="http://schemas.microsoft.com/office/powerpoint/2010/main" val="390765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44</a:t>
            </a:fld>
            <a:endParaRPr lang="x-none"/>
          </a:p>
        </p:txBody>
      </p:sp>
    </p:spTree>
    <p:extLst>
      <p:ext uri="{BB962C8B-B14F-4D97-AF65-F5344CB8AC3E}">
        <p14:creationId xmlns:p14="http://schemas.microsoft.com/office/powerpoint/2010/main" val="253005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45</a:t>
            </a:fld>
            <a:endParaRPr lang="x-none"/>
          </a:p>
        </p:txBody>
      </p:sp>
    </p:spTree>
    <p:extLst>
      <p:ext uri="{BB962C8B-B14F-4D97-AF65-F5344CB8AC3E}">
        <p14:creationId xmlns:p14="http://schemas.microsoft.com/office/powerpoint/2010/main" val="334643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49</a:t>
            </a:fld>
            <a:endParaRPr lang="x-none"/>
          </a:p>
        </p:txBody>
      </p:sp>
    </p:spTree>
    <p:extLst>
      <p:ext uri="{BB962C8B-B14F-4D97-AF65-F5344CB8AC3E}">
        <p14:creationId xmlns:p14="http://schemas.microsoft.com/office/powerpoint/2010/main" val="336637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3</a:t>
            </a:fld>
            <a:endParaRPr lang="x-none"/>
          </a:p>
        </p:txBody>
      </p:sp>
    </p:spTree>
    <p:extLst>
      <p:ext uri="{BB962C8B-B14F-4D97-AF65-F5344CB8AC3E}">
        <p14:creationId xmlns:p14="http://schemas.microsoft.com/office/powerpoint/2010/main" val="424029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8E2D673-BA87-4B52-B5EB-3743988DDCD0}" type="slidenum">
              <a:rPr lang="x-none" smtClean="0"/>
              <a:t>4</a:t>
            </a:fld>
            <a:endParaRPr lang="x-none"/>
          </a:p>
        </p:txBody>
      </p:sp>
    </p:spTree>
    <p:extLst>
      <p:ext uri="{BB962C8B-B14F-4D97-AF65-F5344CB8AC3E}">
        <p14:creationId xmlns:p14="http://schemas.microsoft.com/office/powerpoint/2010/main" val="360829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5</a:t>
            </a:fld>
            <a:endParaRPr lang="x-none"/>
          </a:p>
        </p:txBody>
      </p:sp>
    </p:spTree>
    <p:extLst>
      <p:ext uri="{BB962C8B-B14F-4D97-AF65-F5344CB8AC3E}">
        <p14:creationId xmlns:p14="http://schemas.microsoft.com/office/powerpoint/2010/main" val="18432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8E2D673-BA87-4B52-B5EB-3743988DDCD0}" type="slidenum">
              <a:rPr lang="x-none" smtClean="0"/>
              <a:t>10</a:t>
            </a:fld>
            <a:endParaRPr lang="x-none"/>
          </a:p>
        </p:txBody>
      </p:sp>
    </p:spTree>
    <p:extLst>
      <p:ext uri="{BB962C8B-B14F-4D97-AF65-F5344CB8AC3E}">
        <p14:creationId xmlns:p14="http://schemas.microsoft.com/office/powerpoint/2010/main" val="426986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8E2D673-BA87-4B52-B5EB-3743988DDCD0}" type="slidenum">
              <a:rPr lang="x-none" smtClean="0"/>
              <a:t>11</a:t>
            </a:fld>
            <a:endParaRPr lang="x-none"/>
          </a:p>
        </p:txBody>
      </p:sp>
    </p:spTree>
    <p:extLst>
      <p:ext uri="{BB962C8B-B14F-4D97-AF65-F5344CB8AC3E}">
        <p14:creationId xmlns:p14="http://schemas.microsoft.com/office/powerpoint/2010/main" val="385547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14</a:t>
            </a:fld>
            <a:endParaRPr lang="x-none"/>
          </a:p>
        </p:txBody>
      </p:sp>
    </p:spTree>
    <p:extLst>
      <p:ext uri="{BB962C8B-B14F-4D97-AF65-F5344CB8AC3E}">
        <p14:creationId xmlns:p14="http://schemas.microsoft.com/office/powerpoint/2010/main" val="138123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22</a:t>
            </a:fld>
            <a:endParaRPr lang="x-none"/>
          </a:p>
        </p:txBody>
      </p:sp>
    </p:spTree>
    <p:extLst>
      <p:ext uri="{BB962C8B-B14F-4D97-AF65-F5344CB8AC3E}">
        <p14:creationId xmlns:p14="http://schemas.microsoft.com/office/powerpoint/2010/main" val="53003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8E2D673-BA87-4B52-B5EB-3743988DDCD0}" type="slidenum">
              <a:rPr lang="x-none" smtClean="0"/>
              <a:t>24</a:t>
            </a:fld>
            <a:endParaRPr lang="x-none"/>
          </a:p>
        </p:txBody>
      </p:sp>
    </p:spTree>
    <p:extLst>
      <p:ext uri="{BB962C8B-B14F-4D97-AF65-F5344CB8AC3E}">
        <p14:creationId xmlns:p14="http://schemas.microsoft.com/office/powerpoint/2010/main" val="2932549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B09F-77A2-4605-8B2B-4E51259B92D7}"/>
              </a:ext>
            </a:extLst>
          </p:cNvPr>
          <p:cNvSpPr>
            <a:spLocks noGrp="1"/>
          </p:cNvSpPr>
          <p:nvPr>
            <p:ph type="ctrTitle"/>
          </p:nvPr>
        </p:nvSpPr>
        <p:spPr>
          <a:xfrm>
            <a:off x="95250" y="1193801"/>
            <a:ext cx="6537533" cy="2387600"/>
          </a:xfrm>
        </p:spPr>
        <p:txBody>
          <a:bodyPr anchor="b"/>
          <a:lstStyle>
            <a:lvl1pPr algn="ctr">
              <a:defRPr sz="6000"/>
            </a:lvl1pPr>
          </a:lstStyle>
          <a:p>
            <a:r>
              <a:rPr lang="en-US" dirty="0"/>
              <a:t>Click to edit Master title style</a:t>
            </a:r>
            <a:endParaRPr lang="x-none" dirty="0"/>
          </a:p>
        </p:txBody>
      </p:sp>
      <p:sp>
        <p:nvSpPr>
          <p:cNvPr id="3" name="Subtitle 2">
            <a:extLst>
              <a:ext uri="{FF2B5EF4-FFF2-40B4-BE49-F238E27FC236}">
                <a16:creationId xmlns:a16="http://schemas.microsoft.com/office/drawing/2014/main" id="{73C60166-97C4-4A0C-924B-198BC380BDFA}"/>
              </a:ext>
            </a:extLst>
          </p:cNvPr>
          <p:cNvSpPr>
            <a:spLocks noGrp="1"/>
          </p:cNvSpPr>
          <p:nvPr>
            <p:ph type="subTitle" idx="1"/>
          </p:nvPr>
        </p:nvSpPr>
        <p:spPr>
          <a:xfrm>
            <a:off x="95250" y="3595688"/>
            <a:ext cx="653753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x-none" dirty="0"/>
          </a:p>
        </p:txBody>
      </p:sp>
      <p:sp>
        <p:nvSpPr>
          <p:cNvPr id="9" name="Rectangle 8">
            <a:extLst>
              <a:ext uri="{FF2B5EF4-FFF2-40B4-BE49-F238E27FC236}">
                <a16:creationId xmlns:a16="http://schemas.microsoft.com/office/drawing/2014/main" id="{D4237642-CEEB-A5DD-753A-6CF0CBA16A15}"/>
              </a:ext>
            </a:extLst>
          </p:cNvPr>
          <p:cNvSpPr/>
          <p:nvPr userDrawn="1"/>
        </p:nvSpPr>
        <p:spPr>
          <a:xfrm>
            <a:off x="976313" y="5876924"/>
            <a:ext cx="390525"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2" name="Group 11">
            <a:extLst>
              <a:ext uri="{FF2B5EF4-FFF2-40B4-BE49-F238E27FC236}">
                <a16:creationId xmlns:a16="http://schemas.microsoft.com/office/drawing/2014/main" id="{D7C4E698-2B6B-5A2B-5DAC-F017DF1AE64E}"/>
              </a:ext>
            </a:extLst>
          </p:cNvPr>
          <p:cNvGrpSpPr/>
          <p:nvPr userDrawn="1"/>
        </p:nvGrpSpPr>
        <p:grpSpPr>
          <a:xfrm>
            <a:off x="6896100" y="481998"/>
            <a:ext cx="5162550" cy="1725230"/>
            <a:chOff x="0" y="4541015"/>
            <a:chExt cx="5162550" cy="1725230"/>
          </a:xfrm>
        </p:grpSpPr>
        <p:pic>
          <p:nvPicPr>
            <p:cNvPr id="7" name="Picture 6">
              <a:extLst>
                <a:ext uri="{FF2B5EF4-FFF2-40B4-BE49-F238E27FC236}">
                  <a16:creationId xmlns:a16="http://schemas.microsoft.com/office/drawing/2014/main" id="{8D8A9E85-2C16-469A-9191-A39AFFDCE6FA}"/>
                </a:ext>
              </a:extLst>
            </p:cNvPr>
            <p:cNvPicPr>
              <a:picLocks noChangeAspect="1"/>
            </p:cNvPicPr>
            <p:nvPr userDrawn="1"/>
          </p:nvPicPr>
          <p:blipFill rotWithShape="1">
            <a:blip r:embed="rId2"/>
            <a:srcRect b="71725"/>
            <a:stretch/>
          </p:blipFill>
          <p:spPr>
            <a:xfrm>
              <a:off x="0" y="4541015"/>
              <a:ext cx="5162550" cy="1624013"/>
            </a:xfrm>
            <a:prstGeom prst="rect">
              <a:avLst/>
            </a:prstGeom>
          </p:spPr>
        </p:pic>
        <p:sp>
          <p:nvSpPr>
            <p:cNvPr id="5" name="Rectangle 4">
              <a:extLst>
                <a:ext uri="{FF2B5EF4-FFF2-40B4-BE49-F238E27FC236}">
                  <a16:creationId xmlns:a16="http://schemas.microsoft.com/office/drawing/2014/main" id="{2210D3BD-8942-072D-BBC0-BE5E55FDBD88}"/>
                </a:ext>
              </a:extLst>
            </p:cNvPr>
            <p:cNvSpPr/>
            <p:nvPr userDrawn="1"/>
          </p:nvSpPr>
          <p:spPr>
            <a:xfrm>
              <a:off x="2343150" y="5938837"/>
              <a:ext cx="390525"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angle 9">
              <a:extLst>
                <a:ext uri="{FF2B5EF4-FFF2-40B4-BE49-F238E27FC236}">
                  <a16:creationId xmlns:a16="http://schemas.microsoft.com/office/drawing/2014/main" id="{200B900C-9F6A-DE7C-804B-0C12265C1EC0}"/>
                </a:ext>
              </a:extLst>
            </p:cNvPr>
            <p:cNvSpPr/>
            <p:nvPr userDrawn="1"/>
          </p:nvSpPr>
          <p:spPr>
            <a:xfrm>
              <a:off x="3705225" y="5990020"/>
              <a:ext cx="390525"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ectangle 10">
              <a:extLst>
                <a:ext uri="{FF2B5EF4-FFF2-40B4-BE49-F238E27FC236}">
                  <a16:creationId xmlns:a16="http://schemas.microsoft.com/office/drawing/2014/main" id="{88849B4C-9784-4E61-90F8-BA6756DFBBCF}"/>
                </a:ext>
              </a:extLst>
            </p:cNvPr>
            <p:cNvSpPr/>
            <p:nvPr userDrawn="1"/>
          </p:nvSpPr>
          <p:spPr>
            <a:xfrm>
              <a:off x="976312" y="5962648"/>
              <a:ext cx="390525"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4" name="Date Placeholder 3">
            <a:extLst>
              <a:ext uri="{FF2B5EF4-FFF2-40B4-BE49-F238E27FC236}">
                <a16:creationId xmlns:a16="http://schemas.microsoft.com/office/drawing/2014/main" id="{199DEE36-35FE-0A07-2073-A4155D4A33B3}"/>
              </a:ext>
            </a:extLst>
          </p:cNvPr>
          <p:cNvSpPr>
            <a:spLocks noGrp="1"/>
          </p:cNvSpPr>
          <p:nvPr>
            <p:ph type="dt" sz="half" idx="2"/>
          </p:nvPr>
        </p:nvSpPr>
        <p:spPr>
          <a:xfrm>
            <a:off x="872596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6BEA3-B4F4-482D-9761-D157C16BD0DB}" type="datetimeFigureOut">
              <a:rPr lang="x-none" smtClean="0"/>
              <a:t>12/20/2023</a:t>
            </a:fld>
            <a:endParaRPr lang="x-none"/>
          </a:p>
        </p:txBody>
      </p:sp>
      <p:sp>
        <p:nvSpPr>
          <p:cNvPr id="13" name="Footer Placeholder 4">
            <a:extLst>
              <a:ext uri="{FF2B5EF4-FFF2-40B4-BE49-F238E27FC236}">
                <a16:creationId xmlns:a16="http://schemas.microsoft.com/office/drawing/2014/main" id="{F4D4ABAD-C90A-074F-77D2-89B53AB55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14" name="Slide Number Placeholder 5">
            <a:extLst>
              <a:ext uri="{FF2B5EF4-FFF2-40B4-BE49-F238E27FC236}">
                <a16:creationId xmlns:a16="http://schemas.microsoft.com/office/drawing/2014/main" id="{E382AEF5-2C79-AC70-104D-64462B47E56C}"/>
              </a:ext>
            </a:extLst>
          </p:cNvPr>
          <p:cNvSpPr>
            <a:spLocks noGrp="1"/>
          </p:cNvSpPr>
          <p:nvPr>
            <p:ph type="sldNum" sz="quarter" idx="4"/>
          </p:nvPr>
        </p:nvSpPr>
        <p:spPr>
          <a:xfrm>
            <a:off x="9166077"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51D0D-23DC-488C-A9C4-01AE64890F11}" type="slidenum">
              <a:rPr lang="x-none" smtClean="0"/>
              <a:t>‹#›</a:t>
            </a:fld>
            <a:endParaRPr lang="x-none" dirty="0"/>
          </a:p>
        </p:txBody>
      </p:sp>
    </p:spTree>
    <p:extLst>
      <p:ext uri="{BB962C8B-B14F-4D97-AF65-F5344CB8AC3E}">
        <p14:creationId xmlns:p14="http://schemas.microsoft.com/office/powerpoint/2010/main" val="278763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F330-B8D0-4D2C-AAB4-F0DB6A3D4A2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C5603C8-1DA6-4150-A7C4-DA3E68A0A3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ED79FEA5-882C-4F7E-A0A0-B63B7C5AE076}"/>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8" name="Slide Number Placeholder 5">
            <a:extLst>
              <a:ext uri="{FF2B5EF4-FFF2-40B4-BE49-F238E27FC236}">
                <a16:creationId xmlns:a16="http://schemas.microsoft.com/office/drawing/2014/main" id="{495048B1-8A91-433A-BD16-204074724B18}"/>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pic>
        <p:nvPicPr>
          <p:cNvPr id="9" name="Picture 8">
            <a:extLst>
              <a:ext uri="{FF2B5EF4-FFF2-40B4-BE49-F238E27FC236}">
                <a16:creationId xmlns:a16="http://schemas.microsoft.com/office/drawing/2014/main" id="{74455E79-17C8-4639-9A2B-B9D8F1860D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121831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D9833-48B6-470E-BF5D-154BE5ADA8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374D4F9E-291F-4251-8AF2-4BE3285DC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DDF37232-7FFE-42D7-9620-E41A96A0FA8B}"/>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8" name="Slide Number Placeholder 5">
            <a:extLst>
              <a:ext uri="{FF2B5EF4-FFF2-40B4-BE49-F238E27FC236}">
                <a16:creationId xmlns:a16="http://schemas.microsoft.com/office/drawing/2014/main" id="{7D9DE6EF-8C05-4D97-B67B-BCDCFC50F7C1}"/>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pic>
        <p:nvPicPr>
          <p:cNvPr id="9" name="Picture 8">
            <a:extLst>
              <a:ext uri="{FF2B5EF4-FFF2-40B4-BE49-F238E27FC236}">
                <a16:creationId xmlns:a16="http://schemas.microsoft.com/office/drawing/2014/main" id="{85D4C01C-8D2F-4500-8C6F-244A083C408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559364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B75E-1328-4295-B737-3B469054B32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5B2811A-FE38-4400-9BA4-88167542F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83B7B64-3C32-4618-9066-666ED2E2A91C}"/>
              </a:ext>
            </a:extLst>
          </p:cNvPr>
          <p:cNvSpPr>
            <a:spLocks noGrp="1"/>
          </p:cNvSpPr>
          <p:nvPr>
            <p:ph type="dt" sz="half" idx="10"/>
          </p:nvPr>
        </p:nvSpPr>
        <p:spPr>
          <a:xfrm>
            <a:off x="6324600" y="6311900"/>
            <a:ext cx="2743200" cy="365125"/>
          </a:xfrm>
        </p:spPr>
        <p:txBody>
          <a:bodyPr/>
          <a:lstStyle>
            <a:lvl1pPr algn="r">
              <a:defRPr/>
            </a:lvl1pPr>
          </a:lstStyle>
          <a:p>
            <a:fld id="{116ABA07-0230-477D-AC94-CC93E2ECE65F}" type="datetimeFigureOut">
              <a:rPr lang="x-none" smtClean="0"/>
              <a:t>12/20/2023</a:t>
            </a:fld>
            <a:endParaRPr lang="x-none" dirty="0"/>
          </a:p>
        </p:txBody>
      </p:sp>
      <p:sp>
        <p:nvSpPr>
          <p:cNvPr id="6" name="Slide Number Placeholder 5">
            <a:extLst>
              <a:ext uri="{FF2B5EF4-FFF2-40B4-BE49-F238E27FC236}">
                <a16:creationId xmlns:a16="http://schemas.microsoft.com/office/drawing/2014/main" id="{05DE38B1-708C-4991-8F36-A20A30B83651}"/>
              </a:ext>
            </a:extLst>
          </p:cNvPr>
          <p:cNvSpPr>
            <a:spLocks noGrp="1"/>
          </p:cNvSpPr>
          <p:nvPr>
            <p:ph type="sldNum" sz="quarter" idx="12"/>
          </p:nvPr>
        </p:nvSpPr>
        <p:spPr>
          <a:xfrm>
            <a:off x="11297540" y="6311900"/>
            <a:ext cx="406637" cy="365125"/>
          </a:xfrm>
        </p:spPr>
        <p:txBody>
          <a:bodyPr/>
          <a:lstStyle/>
          <a:p>
            <a:fld id="{EF004318-7BCD-44B9-A5B6-B8F0A292624A}" type="slidenum">
              <a:rPr lang="x-none" smtClean="0"/>
              <a:t>‹#›</a:t>
            </a:fld>
            <a:endParaRPr lang="x-none" dirty="0"/>
          </a:p>
        </p:txBody>
      </p:sp>
    </p:spTree>
    <p:extLst>
      <p:ext uri="{BB962C8B-B14F-4D97-AF65-F5344CB8AC3E}">
        <p14:creationId xmlns:p14="http://schemas.microsoft.com/office/powerpoint/2010/main" val="626185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DBC4-0624-4EC4-93A7-ED5E0EB04242}"/>
              </a:ext>
            </a:extLst>
          </p:cNvPr>
          <p:cNvSpPr>
            <a:spLocks noGrp="1"/>
          </p:cNvSpPr>
          <p:nvPr>
            <p:ph type="title"/>
          </p:nvPr>
        </p:nvSpPr>
        <p:spPr>
          <a:xfrm>
            <a:off x="314325" y="1709738"/>
            <a:ext cx="11033125"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DF15AE9-03A6-42D2-89F1-DDD1D0CE3221}"/>
              </a:ext>
            </a:extLst>
          </p:cNvPr>
          <p:cNvSpPr>
            <a:spLocks noGrp="1"/>
          </p:cNvSpPr>
          <p:nvPr>
            <p:ph type="body" idx="1"/>
          </p:nvPr>
        </p:nvSpPr>
        <p:spPr>
          <a:xfrm>
            <a:off x="314325" y="4589463"/>
            <a:ext cx="110331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397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1869-9477-4E5A-AE3C-2FE10B6895B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A6C1ADC-8813-4AF0-84E6-2DC325CF1E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8C5CB9B3-E4DB-488C-8FB6-FA60A6E49E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8" name="Date Placeholder 3">
            <a:extLst>
              <a:ext uri="{FF2B5EF4-FFF2-40B4-BE49-F238E27FC236}">
                <a16:creationId xmlns:a16="http://schemas.microsoft.com/office/drawing/2014/main" id="{62B04A82-DCC6-46E2-8C37-10EDD5C3A19B}"/>
              </a:ext>
            </a:extLst>
          </p:cNvPr>
          <p:cNvSpPr>
            <a:spLocks noGrp="1"/>
          </p:cNvSpPr>
          <p:nvPr>
            <p:ph type="dt" sz="half" idx="10"/>
          </p:nvPr>
        </p:nvSpPr>
        <p:spPr>
          <a:xfrm>
            <a:off x="8119218" y="6356349"/>
            <a:ext cx="2743200" cy="365125"/>
          </a:xfrm>
        </p:spPr>
        <p:txBody>
          <a:bodyPr/>
          <a:lstStyle>
            <a:lvl1pPr algn="r">
              <a:defRPr/>
            </a:lvl1pPr>
          </a:lstStyle>
          <a:p>
            <a:fld id="{116ABA07-0230-477D-AC94-CC93E2ECE65F}" type="datetimeFigureOut">
              <a:rPr lang="x-none" smtClean="0"/>
              <a:t>12/20/2023</a:t>
            </a:fld>
            <a:endParaRPr lang="x-none"/>
          </a:p>
        </p:txBody>
      </p:sp>
      <p:sp>
        <p:nvSpPr>
          <p:cNvPr id="9" name="Slide Number Placeholder 5">
            <a:extLst>
              <a:ext uri="{FF2B5EF4-FFF2-40B4-BE49-F238E27FC236}">
                <a16:creationId xmlns:a16="http://schemas.microsoft.com/office/drawing/2014/main" id="{3785073C-6CEA-4864-AE54-6DAC14081C16}"/>
              </a:ext>
            </a:extLst>
          </p:cNvPr>
          <p:cNvSpPr>
            <a:spLocks noGrp="1"/>
          </p:cNvSpPr>
          <p:nvPr>
            <p:ph type="sldNum" sz="quarter" idx="12"/>
          </p:nvPr>
        </p:nvSpPr>
        <p:spPr>
          <a:xfrm>
            <a:off x="10947162" y="6356350"/>
            <a:ext cx="406637" cy="365125"/>
          </a:xfrm>
        </p:spPr>
        <p:txBody>
          <a:bodyPr/>
          <a:lstStyle/>
          <a:p>
            <a:fld id="{EF004318-7BCD-44B9-A5B6-B8F0A292624A}" type="slidenum">
              <a:rPr lang="x-none" smtClean="0"/>
              <a:t>‹#›</a:t>
            </a:fld>
            <a:endParaRPr lang="x-none"/>
          </a:p>
        </p:txBody>
      </p:sp>
      <p:pic>
        <p:nvPicPr>
          <p:cNvPr id="10" name="Picture 9">
            <a:extLst>
              <a:ext uri="{FF2B5EF4-FFF2-40B4-BE49-F238E27FC236}">
                <a16:creationId xmlns:a16="http://schemas.microsoft.com/office/drawing/2014/main" id="{BC7ED0A8-760C-4C2D-8B3E-3514CCD10D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368069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F2D6-8045-4CCF-89F4-927E4BC2FC1C}"/>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8F3EF4C-8737-4E81-B45A-11586B986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B090BB-EB8C-4193-A0D6-5D2F7A4947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4A2C25EA-3C25-4A32-A0EE-B2F4B825F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99968-3528-45D2-874F-C7F3A7F95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 name="Date Placeholder 3">
            <a:extLst>
              <a:ext uri="{FF2B5EF4-FFF2-40B4-BE49-F238E27FC236}">
                <a16:creationId xmlns:a16="http://schemas.microsoft.com/office/drawing/2014/main" id="{FFA89701-B589-45DA-831F-62D1B11B4C65}"/>
              </a:ext>
            </a:extLst>
          </p:cNvPr>
          <p:cNvSpPr>
            <a:spLocks noGrp="1"/>
          </p:cNvSpPr>
          <p:nvPr>
            <p:ph type="dt" sz="half" idx="10"/>
          </p:nvPr>
        </p:nvSpPr>
        <p:spPr>
          <a:xfrm>
            <a:off x="8119218" y="6356349"/>
            <a:ext cx="2743200" cy="365125"/>
          </a:xfrm>
        </p:spPr>
        <p:txBody>
          <a:bodyPr/>
          <a:lstStyle>
            <a:lvl1pPr algn="r">
              <a:defRPr/>
            </a:lvl1pPr>
          </a:lstStyle>
          <a:p>
            <a:fld id="{116ABA07-0230-477D-AC94-CC93E2ECE65F}" type="datetimeFigureOut">
              <a:rPr lang="x-none" smtClean="0"/>
              <a:t>12/20/2023</a:t>
            </a:fld>
            <a:endParaRPr lang="x-none"/>
          </a:p>
        </p:txBody>
      </p:sp>
      <p:sp>
        <p:nvSpPr>
          <p:cNvPr id="11" name="Slide Number Placeholder 5">
            <a:extLst>
              <a:ext uri="{FF2B5EF4-FFF2-40B4-BE49-F238E27FC236}">
                <a16:creationId xmlns:a16="http://schemas.microsoft.com/office/drawing/2014/main" id="{6D08DA95-6848-48AB-8E40-74C8451BDEDB}"/>
              </a:ext>
            </a:extLst>
          </p:cNvPr>
          <p:cNvSpPr>
            <a:spLocks noGrp="1"/>
          </p:cNvSpPr>
          <p:nvPr>
            <p:ph type="sldNum" sz="quarter" idx="12"/>
          </p:nvPr>
        </p:nvSpPr>
        <p:spPr>
          <a:xfrm>
            <a:off x="10947162" y="6356350"/>
            <a:ext cx="406637" cy="365125"/>
          </a:xfrm>
        </p:spPr>
        <p:txBody>
          <a:bodyPr/>
          <a:lstStyle/>
          <a:p>
            <a:fld id="{EF004318-7BCD-44B9-A5B6-B8F0A292624A}" type="slidenum">
              <a:rPr lang="x-none" smtClean="0"/>
              <a:t>‹#›</a:t>
            </a:fld>
            <a:endParaRPr lang="x-none"/>
          </a:p>
        </p:txBody>
      </p:sp>
      <p:pic>
        <p:nvPicPr>
          <p:cNvPr id="12" name="Picture 11">
            <a:extLst>
              <a:ext uri="{FF2B5EF4-FFF2-40B4-BE49-F238E27FC236}">
                <a16:creationId xmlns:a16="http://schemas.microsoft.com/office/drawing/2014/main" id="{2B3D0E42-D2C8-436E-BF7D-CE2DCD2D3E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166070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2DA6-4E30-4636-9100-4078685641AE}"/>
              </a:ext>
            </a:extLst>
          </p:cNvPr>
          <p:cNvSpPr>
            <a:spLocks noGrp="1"/>
          </p:cNvSpPr>
          <p:nvPr>
            <p:ph type="title"/>
          </p:nvPr>
        </p:nvSpPr>
        <p:spPr/>
        <p:txBody>
          <a:bodyPr/>
          <a:lstStyle/>
          <a:p>
            <a:r>
              <a:rPr lang="en-US"/>
              <a:t>Click to edit Master title style</a:t>
            </a:r>
            <a:endParaRPr lang="x-none"/>
          </a:p>
        </p:txBody>
      </p:sp>
      <p:sp>
        <p:nvSpPr>
          <p:cNvPr id="6" name="Date Placeholder 3">
            <a:extLst>
              <a:ext uri="{FF2B5EF4-FFF2-40B4-BE49-F238E27FC236}">
                <a16:creationId xmlns:a16="http://schemas.microsoft.com/office/drawing/2014/main" id="{DDEF3A91-B5D5-4C65-927B-0DE6CAC5D45E}"/>
              </a:ext>
            </a:extLst>
          </p:cNvPr>
          <p:cNvSpPr>
            <a:spLocks noGrp="1"/>
          </p:cNvSpPr>
          <p:nvPr>
            <p:ph type="dt" sz="half" idx="10"/>
          </p:nvPr>
        </p:nvSpPr>
        <p:spPr>
          <a:xfrm>
            <a:off x="8119218" y="6356349"/>
            <a:ext cx="2743200" cy="365125"/>
          </a:xfrm>
        </p:spPr>
        <p:txBody>
          <a:bodyPr/>
          <a:lstStyle>
            <a:lvl1pPr algn="r">
              <a:defRPr/>
            </a:lvl1pPr>
          </a:lstStyle>
          <a:p>
            <a:fld id="{116ABA07-0230-477D-AC94-CC93E2ECE65F}" type="datetimeFigureOut">
              <a:rPr lang="x-none" smtClean="0"/>
              <a:t>12/20/2023</a:t>
            </a:fld>
            <a:endParaRPr lang="x-none"/>
          </a:p>
        </p:txBody>
      </p:sp>
      <p:sp>
        <p:nvSpPr>
          <p:cNvPr id="7" name="Slide Number Placeholder 5">
            <a:extLst>
              <a:ext uri="{FF2B5EF4-FFF2-40B4-BE49-F238E27FC236}">
                <a16:creationId xmlns:a16="http://schemas.microsoft.com/office/drawing/2014/main" id="{66380B04-3EE5-4303-9823-6213DF470135}"/>
              </a:ext>
            </a:extLst>
          </p:cNvPr>
          <p:cNvSpPr>
            <a:spLocks noGrp="1"/>
          </p:cNvSpPr>
          <p:nvPr>
            <p:ph type="sldNum" sz="quarter" idx="12"/>
          </p:nvPr>
        </p:nvSpPr>
        <p:spPr>
          <a:xfrm>
            <a:off x="10947162" y="6356350"/>
            <a:ext cx="406637" cy="365125"/>
          </a:xfrm>
        </p:spPr>
        <p:txBody>
          <a:bodyPr/>
          <a:lstStyle/>
          <a:p>
            <a:fld id="{EF004318-7BCD-44B9-A5B6-B8F0A292624A}" type="slidenum">
              <a:rPr lang="x-none" smtClean="0"/>
              <a:t>‹#›</a:t>
            </a:fld>
            <a:endParaRPr lang="x-none"/>
          </a:p>
        </p:txBody>
      </p:sp>
      <p:pic>
        <p:nvPicPr>
          <p:cNvPr id="8" name="Picture 7">
            <a:extLst>
              <a:ext uri="{FF2B5EF4-FFF2-40B4-BE49-F238E27FC236}">
                <a16:creationId xmlns:a16="http://schemas.microsoft.com/office/drawing/2014/main" id="{9D9A46AA-8C91-4BBF-A451-CE012CD812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3501919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BAEB57-BE72-4A92-BDC6-A06AF42B72DD}"/>
              </a:ext>
            </a:extLst>
          </p:cNvPr>
          <p:cNvSpPr>
            <a:spLocks noGrp="1"/>
          </p:cNvSpPr>
          <p:nvPr>
            <p:ph type="dt" sz="half" idx="10"/>
          </p:nvPr>
        </p:nvSpPr>
        <p:spPr>
          <a:xfrm>
            <a:off x="8119218" y="6356349"/>
            <a:ext cx="2743200" cy="365125"/>
          </a:xfrm>
        </p:spPr>
        <p:txBody>
          <a:bodyPr/>
          <a:lstStyle>
            <a:lvl1pPr algn="r">
              <a:defRPr/>
            </a:lvl1pPr>
          </a:lstStyle>
          <a:p>
            <a:fld id="{116ABA07-0230-477D-AC94-CC93E2ECE65F}" type="datetimeFigureOut">
              <a:rPr lang="x-none" smtClean="0"/>
              <a:t>12/20/2023</a:t>
            </a:fld>
            <a:endParaRPr lang="x-none"/>
          </a:p>
        </p:txBody>
      </p:sp>
      <p:sp>
        <p:nvSpPr>
          <p:cNvPr id="6" name="Slide Number Placeholder 5">
            <a:extLst>
              <a:ext uri="{FF2B5EF4-FFF2-40B4-BE49-F238E27FC236}">
                <a16:creationId xmlns:a16="http://schemas.microsoft.com/office/drawing/2014/main" id="{2360BF95-8BB7-4409-A3C0-2240B1F9B04F}"/>
              </a:ext>
            </a:extLst>
          </p:cNvPr>
          <p:cNvSpPr>
            <a:spLocks noGrp="1"/>
          </p:cNvSpPr>
          <p:nvPr>
            <p:ph type="sldNum" sz="quarter" idx="12"/>
          </p:nvPr>
        </p:nvSpPr>
        <p:spPr>
          <a:xfrm>
            <a:off x="10947162" y="6356350"/>
            <a:ext cx="406637" cy="365125"/>
          </a:xfrm>
        </p:spPr>
        <p:txBody>
          <a:bodyPr/>
          <a:lstStyle/>
          <a:p>
            <a:fld id="{EF004318-7BCD-44B9-A5B6-B8F0A292624A}" type="slidenum">
              <a:rPr lang="x-none" smtClean="0"/>
              <a:t>‹#›</a:t>
            </a:fld>
            <a:endParaRPr lang="x-none"/>
          </a:p>
        </p:txBody>
      </p:sp>
      <p:pic>
        <p:nvPicPr>
          <p:cNvPr id="7" name="Picture 6">
            <a:extLst>
              <a:ext uri="{FF2B5EF4-FFF2-40B4-BE49-F238E27FC236}">
                <a16:creationId xmlns:a16="http://schemas.microsoft.com/office/drawing/2014/main" id="{8E082C13-382C-4882-80A0-AD82B1334F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566170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1555-A5BD-47B2-9E7F-3F43A4D7A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8C66EEC-3103-4231-8365-528D5F83A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D938110-EDDD-440B-A8C1-7D1D0A184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B6BC2F5D-EC44-47EC-B931-7B70040449B7}"/>
              </a:ext>
            </a:extLst>
          </p:cNvPr>
          <p:cNvSpPr>
            <a:spLocks noGrp="1"/>
          </p:cNvSpPr>
          <p:nvPr>
            <p:ph type="dt" sz="half" idx="10"/>
          </p:nvPr>
        </p:nvSpPr>
        <p:spPr>
          <a:xfrm>
            <a:off x="8119218" y="6356349"/>
            <a:ext cx="2743200" cy="365125"/>
          </a:xfrm>
        </p:spPr>
        <p:txBody>
          <a:bodyPr/>
          <a:lstStyle>
            <a:lvl1pPr algn="r">
              <a:defRPr/>
            </a:lvl1pPr>
          </a:lstStyle>
          <a:p>
            <a:fld id="{116ABA07-0230-477D-AC94-CC93E2ECE65F}" type="datetimeFigureOut">
              <a:rPr lang="x-none" smtClean="0"/>
              <a:t>12/20/2023</a:t>
            </a:fld>
            <a:endParaRPr lang="x-none"/>
          </a:p>
        </p:txBody>
      </p:sp>
      <p:sp>
        <p:nvSpPr>
          <p:cNvPr id="9" name="Slide Number Placeholder 5">
            <a:extLst>
              <a:ext uri="{FF2B5EF4-FFF2-40B4-BE49-F238E27FC236}">
                <a16:creationId xmlns:a16="http://schemas.microsoft.com/office/drawing/2014/main" id="{A27A2120-F201-481B-B2CD-29C0292ACEC9}"/>
              </a:ext>
            </a:extLst>
          </p:cNvPr>
          <p:cNvSpPr>
            <a:spLocks noGrp="1"/>
          </p:cNvSpPr>
          <p:nvPr>
            <p:ph type="sldNum" sz="quarter" idx="12"/>
          </p:nvPr>
        </p:nvSpPr>
        <p:spPr>
          <a:xfrm>
            <a:off x="10947162" y="6356350"/>
            <a:ext cx="406637" cy="365125"/>
          </a:xfrm>
        </p:spPr>
        <p:txBody>
          <a:bodyPr/>
          <a:lstStyle/>
          <a:p>
            <a:fld id="{EF004318-7BCD-44B9-A5B6-B8F0A292624A}" type="slidenum">
              <a:rPr lang="x-none" smtClean="0"/>
              <a:t>‹#›</a:t>
            </a:fld>
            <a:endParaRPr lang="x-none"/>
          </a:p>
        </p:txBody>
      </p:sp>
      <p:pic>
        <p:nvPicPr>
          <p:cNvPr id="10" name="Picture 9">
            <a:extLst>
              <a:ext uri="{FF2B5EF4-FFF2-40B4-BE49-F238E27FC236}">
                <a16:creationId xmlns:a16="http://schemas.microsoft.com/office/drawing/2014/main" id="{CA55A2D3-0842-4BBD-9BD6-4AA3717ADD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370061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4E0A-6B3A-42C5-821C-B47B6C344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69FBF0AA-5C8F-46E0-A5A1-47FAF25DC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id="{4CB217EC-AED5-47DE-8A20-BE74F2AEF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827EFF12-912B-47C1-823B-2D6586471670}"/>
              </a:ext>
            </a:extLst>
          </p:cNvPr>
          <p:cNvSpPr>
            <a:spLocks noGrp="1"/>
          </p:cNvSpPr>
          <p:nvPr>
            <p:ph type="dt" sz="half" idx="10"/>
          </p:nvPr>
        </p:nvSpPr>
        <p:spPr>
          <a:xfrm>
            <a:off x="8119218" y="6356349"/>
            <a:ext cx="2743200" cy="365125"/>
          </a:xfrm>
        </p:spPr>
        <p:txBody>
          <a:bodyPr/>
          <a:lstStyle>
            <a:lvl1pPr algn="r">
              <a:defRPr/>
            </a:lvl1pPr>
          </a:lstStyle>
          <a:p>
            <a:fld id="{116ABA07-0230-477D-AC94-CC93E2ECE65F}" type="datetimeFigureOut">
              <a:rPr lang="x-none" smtClean="0"/>
              <a:t>12/20/2023</a:t>
            </a:fld>
            <a:endParaRPr lang="x-none"/>
          </a:p>
        </p:txBody>
      </p:sp>
      <p:sp>
        <p:nvSpPr>
          <p:cNvPr id="9" name="Slide Number Placeholder 5">
            <a:extLst>
              <a:ext uri="{FF2B5EF4-FFF2-40B4-BE49-F238E27FC236}">
                <a16:creationId xmlns:a16="http://schemas.microsoft.com/office/drawing/2014/main" id="{F18F021C-AAB2-4F17-A5F8-6DF3A03AA816}"/>
              </a:ext>
            </a:extLst>
          </p:cNvPr>
          <p:cNvSpPr>
            <a:spLocks noGrp="1"/>
          </p:cNvSpPr>
          <p:nvPr>
            <p:ph type="sldNum" sz="quarter" idx="12"/>
          </p:nvPr>
        </p:nvSpPr>
        <p:spPr>
          <a:xfrm>
            <a:off x="10947162" y="6356350"/>
            <a:ext cx="406637" cy="365125"/>
          </a:xfrm>
        </p:spPr>
        <p:txBody>
          <a:bodyPr/>
          <a:lstStyle/>
          <a:p>
            <a:fld id="{EF004318-7BCD-44B9-A5B6-B8F0A292624A}" type="slidenum">
              <a:rPr lang="x-none" smtClean="0"/>
              <a:t>‹#›</a:t>
            </a:fld>
            <a:endParaRPr lang="x-none"/>
          </a:p>
        </p:txBody>
      </p:sp>
      <p:pic>
        <p:nvPicPr>
          <p:cNvPr id="10" name="Picture 9">
            <a:extLst>
              <a:ext uri="{FF2B5EF4-FFF2-40B4-BE49-F238E27FC236}">
                <a16:creationId xmlns:a16="http://schemas.microsoft.com/office/drawing/2014/main" id="{0C400400-8EF0-47F2-812D-367480D8CD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281372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B75E-1328-4295-B737-3B469054B32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5B2811A-FE38-4400-9BA4-88167542F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83B7B64-3C32-4618-9066-666ED2E2A91C}"/>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6" name="Slide Number Placeholder 5">
            <a:extLst>
              <a:ext uri="{FF2B5EF4-FFF2-40B4-BE49-F238E27FC236}">
                <a16:creationId xmlns:a16="http://schemas.microsoft.com/office/drawing/2014/main" id="{05DE38B1-708C-4991-8F36-A20A30B83651}"/>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spTree>
    <p:extLst>
      <p:ext uri="{BB962C8B-B14F-4D97-AF65-F5344CB8AC3E}">
        <p14:creationId xmlns:p14="http://schemas.microsoft.com/office/powerpoint/2010/main" val="543032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F330-B8D0-4D2C-AAB4-F0DB6A3D4A2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C5603C8-1DA6-4150-A7C4-DA3E68A0A3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ED79FEA5-882C-4F7E-A0A0-B63B7C5AE076}"/>
              </a:ext>
            </a:extLst>
          </p:cNvPr>
          <p:cNvSpPr>
            <a:spLocks noGrp="1"/>
          </p:cNvSpPr>
          <p:nvPr>
            <p:ph type="dt" sz="half" idx="10"/>
          </p:nvPr>
        </p:nvSpPr>
        <p:spPr>
          <a:xfrm>
            <a:off x="8119218" y="6356349"/>
            <a:ext cx="2743200" cy="365125"/>
          </a:xfrm>
        </p:spPr>
        <p:txBody>
          <a:bodyPr/>
          <a:lstStyle>
            <a:lvl1pPr algn="r">
              <a:defRPr/>
            </a:lvl1pPr>
          </a:lstStyle>
          <a:p>
            <a:fld id="{116ABA07-0230-477D-AC94-CC93E2ECE65F}" type="datetimeFigureOut">
              <a:rPr lang="x-none" smtClean="0"/>
              <a:t>12/20/2023</a:t>
            </a:fld>
            <a:endParaRPr lang="x-none"/>
          </a:p>
        </p:txBody>
      </p:sp>
      <p:sp>
        <p:nvSpPr>
          <p:cNvPr id="8" name="Slide Number Placeholder 5">
            <a:extLst>
              <a:ext uri="{FF2B5EF4-FFF2-40B4-BE49-F238E27FC236}">
                <a16:creationId xmlns:a16="http://schemas.microsoft.com/office/drawing/2014/main" id="{495048B1-8A91-433A-BD16-204074724B18}"/>
              </a:ext>
            </a:extLst>
          </p:cNvPr>
          <p:cNvSpPr>
            <a:spLocks noGrp="1"/>
          </p:cNvSpPr>
          <p:nvPr>
            <p:ph type="sldNum" sz="quarter" idx="12"/>
          </p:nvPr>
        </p:nvSpPr>
        <p:spPr>
          <a:xfrm>
            <a:off x="10947162" y="6356350"/>
            <a:ext cx="406637" cy="365125"/>
          </a:xfrm>
        </p:spPr>
        <p:txBody>
          <a:bodyPr/>
          <a:lstStyle/>
          <a:p>
            <a:fld id="{EF004318-7BCD-44B9-A5B6-B8F0A292624A}" type="slidenum">
              <a:rPr lang="x-none" smtClean="0"/>
              <a:t>‹#›</a:t>
            </a:fld>
            <a:endParaRPr lang="x-none"/>
          </a:p>
        </p:txBody>
      </p:sp>
      <p:pic>
        <p:nvPicPr>
          <p:cNvPr id="9" name="Picture 8">
            <a:extLst>
              <a:ext uri="{FF2B5EF4-FFF2-40B4-BE49-F238E27FC236}">
                <a16:creationId xmlns:a16="http://schemas.microsoft.com/office/drawing/2014/main" id="{74455E79-17C8-4639-9A2B-B9D8F1860D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3846978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D9833-48B6-470E-BF5D-154BE5ADA8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374D4F9E-291F-4251-8AF2-4BE3285DC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DDF37232-7FFE-42D7-9620-E41A96A0FA8B}"/>
              </a:ext>
            </a:extLst>
          </p:cNvPr>
          <p:cNvSpPr>
            <a:spLocks noGrp="1"/>
          </p:cNvSpPr>
          <p:nvPr>
            <p:ph type="dt" sz="half" idx="10"/>
          </p:nvPr>
        </p:nvSpPr>
        <p:spPr>
          <a:xfrm>
            <a:off x="8119218" y="6356349"/>
            <a:ext cx="2743200" cy="365125"/>
          </a:xfrm>
        </p:spPr>
        <p:txBody>
          <a:bodyPr/>
          <a:lstStyle>
            <a:lvl1pPr algn="r">
              <a:defRPr/>
            </a:lvl1pPr>
          </a:lstStyle>
          <a:p>
            <a:fld id="{116ABA07-0230-477D-AC94-CC93E2ECE65F}" type="datetimeFigureOut">
              <a:rPr lang="x-none" smtClean="0"/>
              <a:t>12/20/2023</a:t>
            </a:fld>
            <a:endParaRPr lang="x-none"/>
          </a:p>
        </p:txBody>
      </p:sp>
      <p:sp>
        <p:nvSpPr>
          <p:cNvPr id="8" name="Slide Number Placeholder 5">
            <a:extLst>
              <a:ext uri="{FF2B5EF4-FFF2-40B4-BE49-F238E27FC236}">
                <a16:creationId xmlns:a16="http://schemas.microsoft.com/office/drawing/2014/main" id="{7D9DE6EF-8C05-4D97-B67B-BCDCFC50F7C1}"/>
              </a:ext>
            </a:extLst>
          </p:cNvPr>
          <p:cNvSpPr>
            <a:spLocks noGrp="1"/>
          </p:cNvSpPr>
          <p:nvPr>
            <p:ph type="sldNum" sz="quarter" idx="12"/>
          </p:nvPr>
        </p:nvSpPr>
        <p:spPr>
          <a:xfrm>
            <a:off x="10947162" y="6356350"/>
            <a:ext cx="406637" cy="365125"/>
          </a:xfrm>
        </p:spPr>
        <p:txBody>
          <a:bodyPr/>
          <a:lstStyle/>
          <a:p>
            <a:fld id="{EF004318-7BCD-44B9-A5B6-B8F0A292624A}" type="slidenum">
              <a:rPr lang="x-none" smtClean="0"/>
              <a:t>‹#›</a:t>
            </a:fld>
            <a:endParaRPr lang="x-none"/>
          </a:p>
        </p:txBody>
      </p:sp>
      <p:pic>
        <p:nvPicPr>
          <p:cNvPr id="9" name="Picture 8">
            <a:extLst>
              <a:ext uri="{FF2B5EF4-FFF2-40B4-BE49-F238E27FC236}">
                <a16:creationId xmlns:a16="http://schemas.microsoft.com/office/drawing/2014/main" id="{85D4C01C-8D2F-4500-8C6F-244A083C408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38295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DBC4-0624-4EC4-93A7-ED5E0EB04242}"/>
              </a:ext>
            </a:extLst>
          </p:cNvPr>
          <p:cNvSpPr>
            <a:spLocks noGrp="1"/>
          </p:cNvSpPr>
          <p:nvPr>
            <p:ph type="title"/>
          </p:nvPr>
        </p:nvSpPr>
        <p:spPr>
          <a:xfrm>
            <a:off x="314325" y="1709738"/>
            <a:ext cx="11033125"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DF15AE9-03A6-42D2-89F1-DDD1D0CE3221}"/>
              </a:ext>
            </a:extLst>
          </p:cNvPr>
          <p:cNvSpPr>
            <a:spLocks noGrp="1"/>
          </p:cNvSpPr>
          <p:nvPr>
            <p:ph type="body" idx="1"/>
          </p:nvPr>
        </p:nvSpPr>
        <p:spPr>
          <a:xfrm>
            <a:off x="314325" y="4589463"/>
            <a:ext cx="110331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C6CBEE-8123-55CD-9A90-8AC0CEA6697E}"/>
              </a:ext>
            </a:extLst>
          </p:cNvPr>
          <p:cNvSpPr>
            <a:spLocks noGrp="1"/>
          </p:cNvSpPr>
          <p:nvPr>
            <p:ph type="dt" sz="half" idx="2"/>
          </p:nvPr>
        </p:nvSpPr>
        <p:spPr>
          <a:xfrm>
            <a:off x="872596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6BEA3-B4F4-482D-9761-D157C16BD0DB}" type="datetimeFigureOut">
              <a:rPr lang="x-none" smtClean="0"/>
              <a:t>12/20/2023</a:t>
            </a:fld>
            <a:endParaRPr lang="x-none"/>
          </a:p>
        </p:txBody>
      </p:sp>
      <p:sp>
        <p:nvSpPr>
          <p:cNvPr id="5" name="Footer Placeholder 4">
            <a:extLst>
              <a:ext uri="{FF2B5EF4-FFF2-40B4-BE49-F238E27FC236}">
                <a16:creationId xmlns:a16="http://schemas.microsoft.com/office/drawing/2014/main" id="{751C9C65-4FA1-8F96-1DF0-9E8DFD79A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4F591D31-F6E4-B650-DF9C-C752C8400719}"/>
              </a:ext>
            </a:extLst>
          </p:cNvPr>
          <p:cNvSpPr>
            <a:spLocks noGrp="1"/>
          </p:cNvSpPr>
          <p:nvPr>
            <p:ph type="sldNum" sz="quarter" idx="4"/>
          </p:nvPr>
        </p:nvSpPr>
        <p:spPr>
          <a:xfrm>
            <a:off x="9166077"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51D0D-23DC-488C-A9C4-01AE64890F11}" type="slidenum">
              <a:rPr lang="x-none" smtClean="0"/>
              <a:t>‹#›</a:t>
            </a:fld>
            <a:endParaRPr lang="x-none" dirty="0"/>
          </a:p>
        </p:txBody>
      </p:sp>
    </p:spTree>
    <p:extLst>
      <p:ext uri="{BB962C8B-B14F-4D97-AF65-F5344CB8AC3E}">
        <p14:creationId xmlns:p14="http://schemas.microsoft.com/office/powerpoint/2010/main" val="211635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1869-9477-4E5A-AE3C-2FE10B6895B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A6C1ADC-8813-4AF0-84E6-2DC325CF1E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8C5CB9B3-E4DB-488C-8FB6-FA60A6E49E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8" name="Date Placeholder 3">
            <a:extLst>
              <a:ext uri="{FF2B5EF4-FFF2-40B4-BE49-F238E27FC236}">
                <a16:creationId xmlns:a16="http://schemas.microsoft.com/office/drawing/2014/main" id="{62B04A82-DCC6-46E2-8C37-10EDD5C3A19B}"/>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9" name="Slide Number Placeholder 5">
            <a:extLst>
              <a:ext uri="{FF2B5EF4-FFF2-40B4-BE49-F238E27FC236}">
                <a16:creationId xmlns:a16="http://schemas.microsoft.com/office/drawing/2014/main" id="{3785073C-6CEA-4864-AE54-6DAC14081C16}"/>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spTree>
    <p:extLst>
      <p:ext uri="{BB962C8B-B14F-4D97-AF65-F5344CB8AC3E}">
        <p14:creationId xmlns:p14="http://schemas.microsoft.com/office/powerpoint/2010/main" val="300985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F2D6-8045-4CCF-89F4-927E4BC2FC1C}"/>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8F3EF4C-8737-4E81-B45A-11586B986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B090BB-EB8C-4193-A0D6-5D2F7A4947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4A2C25EA-3C25-4A32-A0EE-B2F4B825F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99968-3528-45D2-874F-C7F3A7F95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 name="Date Placeholder 3">
            <a:extLst>
              <a:ext uri="{FF2B5EF4-FFF2-40B4-BE49-F238E27FC236}">
                <a16:creationId xmlns:a16="http://schemas.microsoft.com/office/drawing/2014/main" id="{FFA89701-B589-45DA-831F-62D1B11B4C65}"/>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11" name="Slide Number Placeholder 5">
            <a:extLst>
              <a:ext uri="{FF2B5EF4-FFF2-40B4-BE49-F238E27FC236}">
                <a16:creationId xmlns:a16="http://schemas.microsoft.com/office/drawing/2014/main" id="{6D08DA95-6848-48AB-8E40-74C8451BDEDB}"/>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spTree>
    <p:extLst>
      <p:ext uri="{BB962C8B-B14F-4D97-AF65-F5344CB8AC3E}">
        <p14:creationId xmlns:p14="http://schemas.microsoft.com/office/powerpoint/2010/main" val="159593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2DA6-4E30-4636-9100-4078685641AE}"/>
              </a:ext>
            </a:extLst>
          </p:cNvPr>
          <p:cNvSpPr>
            <a:spLocks noGrp="1"/>
          </p:cNvSpPr>
          <p:nvPr>
            <p:ph type="title"/>
          </p:nvPr>
        </p:nvSpPr>
        <p:spPr/>
        <p:txBody>
          <a:bodyPr/>
          <a:lstStyle/>
          <a:p>
            <a:r>
              <a:rPr lang="en-US"/>
              <a:t>Click to edit Master title style</a:t>
            </a:r>
            <a:endParaRPr lang="x-none"/>
          </a:p>
        </p:txBody>
      </p:sp>
      <p:sp>
        <p:nvSpPr>
          <p:cNvPr id="6" name="Date Placeholder 3">
            <a:extLst>
              <a:ext uri="{FF2B5EF4-FFF2-40B4-BE49-F238E27FC236}">
                <a16:creationId xmlns:a16="http://schemas.microsoft.com/office/drawing/2014/main" id="{DDEF3A91-B5D5-4C65-927B-0DE6CAC5D45E}"/>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7" name="Slide Number Placeholder 5">
            <a:extLst>
              <a:ext uri="{FF2B5EF4-FFF2-40B4-BE49-F238E27FC236}">
                <a16:creationId xmlns:a16="http://schemas.microsoft.com/office/drawing/2014/main" id="{66380B04-3EE5-4303-9823-6213DF470135}"/>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spTree>
    <p:extLst>
      <p:ext uri="{BB962C8B-B14F-4D97-AF65-F5344CB8AC3E}">
        <p14:creationId xmlns:p14="http://schemas.microsoft.com/office/powerpoint/2010/main" val="258342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BAEB57-BE72-4A92-BDC6-A06AF42B72DD}"/>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6" name="Slide Number Placeholder 5">
            <a:extLst>
              <a:ext uri="{FF2B5EF4-FFF2-40B4-BE49-F238E27FC236}">
                <a16:creationId xmlns:a16="http://schemas.microsoft.com/office/drawing/2014/main" id="{2360BF95-8BB7-4409-A3C0-2240B1F9B04F}"/>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pic>
        <p:nvPicPr>
          <p:cNvPr id="7" name="Picture 6">
            <a:extLst>
              <a:ext uri="{FF2B5EF4-FFF2-40B4-BE49-F238E27FC236}">
                <a16:creationId xmlns:a16="http://schemas.microsoft.com/office/drawing/2014/main" id="{8E082C13-382C-4882-80A0-AD82B1334F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282999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1555-A5BD-47B2-9E7F-3F43A4D7A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8C66EEC-3103-4231-8365-528D5F83A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D938110-EDDD-440B-A8C1-7D1D0A184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B6BC2F5D-EC44-47EC-B931-7B70040449B7}"/>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9" name="Slide Number Placeholder 5">
            <a:extLst>
              <a:ext uri="{FF2B5EF4-FFF2-40B4-BE49-F238E27FC236}">
                <a16:creationId xmlns:a16="http://schemas.microsoft.com/office/drawing/2014/main" id="{A27A2120-F201-481B-B2CD-29C0292ACEC9}"/>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pic>
        <p:nvPicPr>
          <p:cNvPr id="10" name="Picture 9">
            <a:extLst>
              <a:ext uri="{FF2B5EF4-FFF2-40B4-BE49-F238E27FC236}">
                <a16:creationId xmlns:a16="http://schemas.microsoft.com/office/drawing/2014/main" id="{CA55A2D3-0842-4BBD-9BD6-4AA3717ADD7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341033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4E0A-6B3A-42C5-821C-B47B6C344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69FBF0AA-5C8F-46E0-A5A1-47FAF25DC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id="{4CB217EC-AED5-47DE-8A20-BE74F2AEF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827EFF12-912B-47C1-823B-2D6586471670}"/>
              </a:ext>
            </a:extLst>
          </p:cNvPr>
          <p:cNvSpPr>
            <a:spLocks noGrp="1"/>
          </p:cNvSpPr>
          <p:nvPr>
            <p:ph type="dt" sz="half" idx="10"/>
          </p:nvPr>
        </p:nvSpPr>
        <p:spPr>
          <a:xfrm>
            <a:off x="8119218" y="6356349"/>
            <a:ext cx="2743200" cy="365125"/>
          </a:xfrm>
          <a:prstGeom prst="rect">
            <a:avLst/>
          </a:prstGeom>
        </p:spPr>
        <p:txBody>
          <a:bodyPr/>
          <a:lstStyle>
            <a:lvl1pPr algn="r">
              <a:defRPr/>
            </a:lvl1pPr>
          </a:lstStyle>
          <a:p>
            <a:fld id="{B0C6BEA3-B4F4-482D-9761-D157C16BD0DB}" type="datetimeFigureOut">
              <a:rPr lang="x-none" smtClean="0"/>
              <a:pPr/>
              <a:t>12/20/2023</a:t>
            </a:fld>
            <a:endParaRPr lang="x-none"/>
          </a:p>
        </p:txBody>
      </p:sp>
      <p:sp>
        <p:nvSpPr>
          <p:cNvPr id="9" name="Slide Number Placeholder 5">
            <a:extLst>
              <a:ext uri="{FF2B5EF4-FFF2-40B4-BE49-F238E27FC236}">
                <a16:creationId xmlns:a16="http://schemas.microsoft.com/office/drawing/2014/main" id="{F18F021C-AAB2-4F17-A5F8-6DF3A03AA816}"/>
              </a:ext>
            </a:extLst>
          </p:cNvPr>
          <p:cNvSpPr>
            <a:spLocks noGrp="1"/>
          </p:cNvSpPr>
          <p:nvPr>
            <p:ph type="sldNum" sz="quarter" idx="12"/>
          </p:nvPr>
        </p:nvSpPr>
        <p:spPr>
          <a:xfrm>
            <a:off x="10947162" y="6356350"/>
            <a:ext cx="406637" cy="365125"/>
          </a:xfrm>
          <a:prstGeom prst="rect">
            <a:avLst/>
          </a:prstGeom>
        </p:spPr>
        <p:txBody>
          <a:bodyPr/>
          <a:lstStyle/>
          <a:p>
            <a:fld id="{87A51D0D-23DC-488C-A9C4-01AE64890F11}" type="slidenum">
              <a:rPr lang="x-none" smtClean="0"/>
              <a:t>‹#›</a:t>
            </a:fld>
            <a:endParaRPr lang="x-none"/>
          </a:p>
        </p:txBody>
      </p:sp>
      <p:pic>
        <p:nvPicPr>
          <p:cNvPr id="10" name="Picture 9">
            <a:extLst>
              <a:ext uri="{FF2B5EF4-FFF2-40B4-BE49-F238E27FC236}">
                <a16:creationId xmlns:a16="http://schemas.microsoft.com/office/drawing/2014/main" id="{0C400400-8EF0-47F2-812D-367480D8CDF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286913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9000"/>
            <a:lum/>
          </a:blip>
          <a:srcRect/>
          <a:stretch>
            <a:fillRect l="41000" t="-28000" b="4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A367B-C9BB-4833-91B3-BD6E09185E85}"/>
              </a:ext>
            </a:extLst>
          </p:cNvPr>
          <p:cNvSpPr>
            <a:spLocks noGrp="1"/>
          </p:cNvSpPr>
          <p:nvPr>
            <p:ph type="title"/>
          </p:nvPr>
        </p:nvSpPr>
        <p:spPr>
          <a:xfrm>
            <a:off x="838200" y="365125"/>
            <a:ext cx="109728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3FC0403C-0FD0-4088-99E0-7610DAC502B4}"/>
              </a:ext>
            </a:extLst>
          </p:cNvPr>
          <p:cNvSpPr>
            <a:spLocks noGrp="1"/>
          </p:cNvSpPr>
          <p:nvPr>
            <p:ph type="body" idx="1"/>
          </p:nvPr>
        </p:nvSpPr>
        <p:spPr>
          <a:xfrm>
            <a:off x="8382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4" name="Date Placeholder 3">
            <a:extLst>
              <a:ext uri="{FF2B5EF4-FFF2-40B4-BE49-F238E27FC236}">
                <a16:creationId xmlns:a16="http://schemas.microsoft.com/office/drawing/2014/main" id="{3846B47C-24A0-4852-81FC-0DAA0961BACB}"/>
              </a:ext>
            </a:extLst>
          </p:cNvPr>
          <p:cNvSpPr>
            <a:spLocks noGrp="1"/>
          </p:cNvSpPr>
          <p:nvPr>
            <p:ph type="dt" sz="half" idx="2"/>
          </p:nvPr>
        </p:nvSpPr>
        <p:spPr>
          <a:xfrm>
            <a:off x="872596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6BEA3-B4F4-482D-9761-D157C16BD0DB}" type="datetimeFigureOut">
              <a:rPr lang="x-none" smtClean="0"/>
              <a:t>12/20/2023</a:t>
            </a:fld>
            <a:endParaRPr lang="x-none"/>
          </a:p>
        </p:txBody>
      </p:sp>
      <p:sp>
        <p:nvSpPr>
          <p:cNvPr id="5" name="Footer Placeholder 4">
            <a:extLst>
              <a:ext uri="{FF2B5EF4-FFF2-40B4-BE49-F238E27FC236}">
                <a16:creationId xmlns:a16="http://schemas.microsoft.com/office/drawing/2014/main" id="{2615A1CA-3B73-4A96-B126-17AAA2B52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2BA9C8E4-CF97-4BD1-8EB1-D956FE0E819C}"/>
              </a:ext>
            </a:extLst>
          </p:cNvPr>
          <p:cNvSpPr>
            <a:spLocks noGrp="1"/>
          </p:cNvSpPr>
          <p:nvPr>
            <p:ph type="sldNum" sz="quarter" idx="4"/>
          </p:nvPr>
        </p:nvSpPr>
        <p:spPr>
          <a:xfrm>
            <a:off x="9166077"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51D0D-23DC-488C-A9C4-01AE64890F11}" type="slidenum">
              <a:rPr lang="x-none" smtClean="0"/>
              <a:t>‹#›</a:t>
            </a:fld>
            <a:endParaRPr lang="x-none" dirty="0"/>
          </a:p>
        </p:txBody>
      </p:sp>
      <p:pic>
        <p:nvPicPr>
          <p:cNvPr id="9" name="Picture 8">
            <a:extLst>
              <a:ext uri="{FF2B5EF4-FFF2-40B4-BE49-F238E27FC236}">
                <a16:creationId xmlns:a16="http://schemas.microsoft.com/office/drawing/2014/main" id="{1BAB6A05-293C-48FA-8BBB-4FBF1F75EA8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8674" y="6185109"/>
            <a:ext cx="1559052" cy="615531"/>
          </a:xfrm>
          <a:prstGeom prst="rect">
            <a:avLst/>
          </a:prstGeom>
        </p:spPr>
      </p:pic>
    </p:spTree>
    <p:extLst>
      <p:ext uri="{BB962C8B-B14F-4D97-AF65-F5344CB8AC3E}">
        <p14:creationId xmlns:p14="http://schemas.microsoft.com/office/powerpoint/2010/main" val="432724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39000"/>
            <a:lum/>
          </a:blip>
          <a:srcRect/>
          <a:stretch>
            <a:fillRect l="41000" t="-28000" b="4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A367B-C9BB-4833-91B3-BD6E09185E85}"/>
              </a:ext>
            </a:extLst>
          </p:cNvPr>
          <p:cNvSpPr>
            <a:spLocks noGrp="1"/>
          </p:cNvSpPr>
          <p:nvPr>
            <p:ph type="title"/>
          </p:nvPr>
        </p:nvSpPr>
        <p:spPr>
          <a:xfrm>
            <a:off x="838200" y="365125"/>
            <a:ext cx="109728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3FC0403C-0FD0-4088-99E0-7610DAC502B4}"/>
              </a:ext>
            </a:extLst>
          </p:cNvPr>
          <p:cNvSpPr>
            <a:spLocks noGrp="1"/>
          </p:cNvSpPr>
          <p:nvPr>
            <p:ph type="body" idx="1"/>
          </p:nvPr>
        </p:nvSpPr>
        <p:spPr>
          <a:xfrm>
            <a:off x="838200"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846B47C-24A0-4852-81FC-0DAA0961B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ABA07-0230-477D-AC94-CC93E2ECE65F}" type="datetimeFigureOut">
              <a:rPr lang="x-none" smtClean="0"/>
              <a:t>12/20/2023</a:t>
            </a:fld>
            <a:endParaRPr lang="x-none"/>
          </a:p>
        </p:txBody>
      </p:sp>
      <p:sp>
        <p:nvSpPr>
          <p:cNvPr id="5" name="Footer Placeholder 4">
            <a:extLst>
              <a:ext uri="{FF2B5EF4-FFF2-40B4-BE49-F238E27FC236}">
                <a16:creationId xmlns:a16="http://schemas.microsoft.com/office/drawing/2014/main" id="{2615A1CA-3B73-4A96-B126-17AAA2B52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2BA9C8E4-CF97-4BD1-8EB1-D956FE0E8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04318-7BCD-44B9-A5B6-B8F0A292624A}" type="slidenum">
              <a:rPr lang="x-none" smtClean="0"/>
              <a:t>‹#›</a:t>
            </a:fld>
            <a:endParaRPr lang="x-none"/>
          </a:p>
        </p:txBody>
      </p:sp>
      <p:sp>
        <p:nvSpPr>
          <p:cNvPr id="7" name="Date Placeholder 3">
            <a:extLst>
              <a:ext uri="{FF2B5EF4-FFF2-40B4-BE49-F238E27FC236}">
                <a16:creationId xmlns:a16="http://schemas.microsoft.com/office/drawing/2014/main" id="{AB169460-7978-4548-99A4-B5126A5C8A89}"/>
              </a:ext>
            </a:extLst>
          </p:cNvPr>
          <p:cNvSpPr txBox="1">
            <a:spLocks/>
          </p:cNvSpPr>
          <p:nvPr/>
        </p:nvSpPr>
        <p:spPr>
          <a:xfrm>
            <a:off x="8119218" y="6356349"/>
            <a:ext cx="2743200" cy="365125"/>
          </a:xfrm>
          <a:prstGeom prst="rect">
            <a:avLst/>
          </a:prstGeom>
        </p:spPr>
        <p:txBody>
          <a:bodyPr/>
          <a:lstStyle>
            <a:defPPr>
              <a:defRPr lang="x-none"/>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6BEA3-B4F4-482D-9761-D157C16BD0DB}" type="datetimeFigureOut">
              <a:rPr lang="x-none" sz="1200" smtClean="0">
                <a:solidFill>
                  <a:schemeClr val="bg1">
                    <a:lumMod val="65000"/>
                  </a:schemeClr>
                </a:solidFill>
              </a:rPr>
              <a:pPr/>
              <a:t>12/20/2023</a:t>
            </a:fld>
            <a:endParaRPr lang="x-none" sz="1200">
              <a:solidFill>
                <a:schemeClr val="bg1">
                  <a:lumMod val="65000"/>
                </a:schemeClr>
              </a:solidFill>
            </a:endParaRPr>
          </a:p>
        </p:txBody>
      </p:sp>
      <p:sp>
        <p:nvSpPr>
          <p:cNvPr id="8" name="Slide Number Placeholder 5">
            <a:extLst>
              <a:ext uri="{FF2B5EF4-FFF2-40B4-BE49-F238E27FC236}">
                <a16:creationId xmlns:a16="http://schemas.microsoft.com/office/drawing/2014/main" id="{DDA5F23E-AD71-4618-A87F-238237C92518}"/>
              </a:ext>
            </a:extLst>
          </p:cNvPr>
          <p:cNvSpPr txBox="1">
            <a:spLocks/>
          </p:cNvSpPr>
          <p:nvPr/>
        </p:nvSpPr>
        <p:spPr>
          <a:xfrm>
            <a:off x="10947162" y="6356350"/>
            <a:ext cx="558049" cy="365125"/>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A51D0D-23DC-488C-A9C4-01AE64890F11}" type="slidenum">
              <a:rPr lang="x-none" sz="1200" smtClean="0">
                <a:solidFill>
                  <a:schemeClr val="bg1">
                    <a:lumMod val="65000"/>
                  </a:schemeClr>
                </a:solidFill>
              </a:rPr>
              <a:pPr/>
              <a:t>‹#›</a:t>
            </a:fld>
            <a:endParaRPr lang="x-none" sz="1200" dirty="0">
              <a:solidFill>
                <a:schemeClr val="bg1">
                  <a:lumMod val="65000"/>
                </a:schemeClr>
              </a:solidFill>
            </a:endParaRPr>
          </a:p>
        </p:txBody>
      </p:sp>
      <p:pic>
        <p:nvPicPr>
          <p:cNvPr id="9" name="Picture 8">
            <a:extLst>
              <a:ext uri="{FF2B5EF4-FFF2-40B4-BE49-F238E27FC236}">
                <a16:creationId xmlns:a16="http://schemas.microsoft.com/office/drawing/2014/main" id="{1BAB6A05-293C-48FA-8BBB-4FBF1F75EA8B}"/>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86789" y="6185109"/>
            <a:ext cx="1559052" cy="615531"/>
          </a:xfrm>
          <a:prstGeom prst="rect">
            <a:avLst/>
          </a:prstGeom>
        </p:spPr>
      </p:pic>
    </p:spTree>
    <p:extLst>
      <p:ext uri="{BB962C8B-B14F-4D97-AF65-F5344CB8AC3E}">
        <p14:creationId xmlns:p14="http://schemas.microsoft.com/office/powerpoint/2010/main" val="3510667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0EAC-5943-7C3A-31DE-DCBDA9BDB617}"/>
              </a:ext>
            </a:extLst>
          </p:cNvPr>
          <p:cNvSpPr>
            <a:spLocks noGrp="1"/>
          </p:cNvSpPr>
          <p:nvPr>
            <p:ph type="ctrTitle"/>
          </p:nvPr>
        </p:nvSpPr>
        <p:spPr/>
        <p:txBody>
          <a:bodyPr/>
          <a:lstStyle/>
          <a:p>
            <a:endParaRPr lang="en-CY" dirty="0"/>
          </a:p>
        </p:txBody>
      </p:sp>
      <p:sp>
        <p:nvSpPr>
          <p:cNvPr id="3" name="Subtitle 2">
            <a:extLst>
              <a:ext uri="{FF2B5EF4-FFF2-40B4-BE49-F238E27FC236}">
                <a16:creationId xmlns:a16="http://schemas.microsoft.com/office/drawing/2014/main" id="{5CB8C43E-2A12-FF58-C2B1-5DE292A4E0F3}"/>
              </a:ext>
            </a:extLst>
          </p:cNvPr>
          <p:cNvSpPr>
            <a:spLocks noGrp="1"/>
          </p:cNvSpPr>
          <p:nvPr>
            <p:ph type="subTitle" idx="1"/>
          </p:nvPr>
        </p:nvSpPr>
        <p:spPr/>
        <p:txBody>
          <a:bodyPr/>
          <a:lstStyle/>
          <a:p>
            <a:endParaRPr lang="en-CY" dirty="0"/>
          </a:p>
        </p:txBody>
      </p:sp>
      <p:pic>
        <p:nvPicPr>
          <p:cNvPr id="6" name="Picture 5">
            <a:extLst>
              <a:ext uri="{FF2B5EF4-FFF2-40B4-BE49-F238E27FC236}">
                <a16:creationId xmlns:a16="http://schemas.microsoft.com/office/drawing/2014/main" id="{B36775BD-1ECE-402A-A4CA-B169DA2AD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8B2CAFFB-44AC-982E-7049-CC99E7718679}"/>
              </a:ext>
            </a:extLst>
          </p:cNvPr>
          <p:cNvSpPr/>
          <p:nvPr/>
        </p:nvSpPr>
        <p:spPr>
          <a:xfrm>
            <a:off x="0" y="0"/>
            <a:ext cx="12192000" cy="6858000"/>
          </a:xfrm>
          <a:custGeom>
            <a:avLst/>
            <a:gdLst/>
            <a:ahLst/>
            <a:cxnLst/>
            <a:rect l="l" t="t" r="r" b="b"/>
            <a:pathLst>
              <a:path w="12192000" h="6858000">
                <a:moveTo>
                  <a:pt x="4031934" y="3152474"/>
                </a:moveTo>
                <a:lnTo>
                  <a:pt x="4262974" y="3904935"/>
                </a:lnTo>
                <a:lnTo>
                  <a:pt x="3803304" y="3904935"/>
                </a:lnTo>
                <a:close/>
                <a:moveTo>
                  <a:pt x="7818011" y="2609902"/>
                </a:moveTo>
                <a:lnTo>
                  <a:pt x="7818011" y="4703086"/>
                </a:lnTo>
                <a:lnTo>
                  <a:pt x="8347732" y="4703086"/>
                </a:lnTo>
                <a:lnTo>
                  <a:pt x="8347732" y="3106784"/>
                </a:lnTo>
                <a:lnTo>
                  <a:pt x="8755130" y="4703086"/>
                </a:lnTo>
                <a:lnTo>
                  <a:pt x="9234609" y="4703086"/>
                </a:lnTo>
                <a:lnTo>
                  <a:pt x="9642765" y="3106784"/>
                </a:lnTo>
                <a:lnTo>
                  <a:pt x="9642765" y="4703086"/>
                </a:lnTo>
                <a:lnTo>
                  <a:pt x="10172486" y="4703086"/>
                </a:lnTo>
                <a:lnTo>
                  <a:pt x="10172486" y="2609902"/>
                </a:lnTo>
                <a:lnTo>
                  <a:pt x="9322376" y="2609902"/>
                </a:lnTo>
                <a:lnTo>
                  <a:pt x="8996676" y="3883518"/>
                </a:lnTo>
                <a:lnTo>
                  <a:pt x="8668634" y="2609902"/>
                </a:lnTo>
                <a:close/>
                <a:moveTo>
                  <a:pt x="5389608" y="2609902"/>
                </a:moveTo>
                <a:lnTo>
                  <a:pt x="5389608" y="4703086"/>
                </a:lnTo>
                <a:lnTo>
                  <a:pt x="6034981" y="4703086"/>
                </a:lnTo>
                <a:lnTo>
                  <a:pt x="6034981" y="3123917"/>
                </a:lnTo>
                <a:lnTo>
                  <a:pt x="6746035" y="3123917"/>
                </a:lnTo>
                <a:lnTo>
                  <a:pt x="6746035" y="4703086"/>
                </a:lnTo>
                <a:lnTo>
                  <a:pt x="7391410" y="4703086"/>
                </a:lnTo>
                <a:lnTo>
                  <a:pt x="7391410" y="2609902"/>
                </a:lnTo>
                <a:close/>
                <a:moveTo>
                  <a:pt x="3687116" y="2609902"/>
                </a:moveTo>
                <a:lnTo>
                  <a:pt x="2900387" y="4703086"/>
                </a:lnTo>
                <a:lnTo>
                  <a:pt x="3560798" y="4703086"/>
                </a:lnTo>
                <a:lnTo>
                  <a:pt x="3662821" y="4357554"/>
                </a:lnTo>
                <a:lnTo>
                  <a:pt x="4397143" y="4357554"/>
                </a:lnTo>
                <a:lnTo>
                  <a:pt x="4501865" y="4703086"/>
                </a:lnTo>
                <a:lnTo>
                  <a:pt x="5179187" y="4703086"/>
                </a:lnTo>
                <a:lnTo>
                  <a:pt x="4392637" y="2609902"/>
                </a:lnTo>
                <a:close/>
                <a:moveTo>
                  <a:pt x="848661" y="2609902"/>
                </a:moveTo>
                <a:lnTo>
                  <a:pt x="848661" y="3126773"/>
                </a:lnTo>
                <a:lnTo>
                  <a:pt x="1508314" y="3126773"/>
                </a:lnTo>
                <a:lnTo>
                  <a:pt x="1508314" y="4703086"/>
                </a:lnTo>
                <a:lnTo>
                  <a:pt x="2155116" y="4703086"/>
                </a:lnTo>
                <a:lnTo>
                  <a:pt x="2155116" y="3126773"/>
                </a:lnTo>
                <a:lnTo>
                  <a:pt x="2814769" y="3126773"/>
                </a:lnTo>
                <a:lnTo>
                  <a:pt x="2814769" y="2609902"/>
                </a:lnTo>
                <a:close/>
                <a:moveTo>
                  <a:pt x="0" y="0"/>
                </a:move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Y" dirty="0"/>
          </a:p>
        </p:txBody>
      </p:sp>
      <p:pic>
        <p:nvPicPr>
          <p:cNvPr id="41" name="Content Placeholder 4">
            <a:extLst>
              <a:ext uri="{FF2B5EF4-FFF2-40B4-BE49-F238E27FC236}">
                <a16:creationId xmlns:a16="http://schemas.microsoft.com/office/drawing/2014/main" id="{403EA8C7-85A8-FAFA-4646-85DB2ED70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7056" y="5546784"/>
            <a:ext cx="1414632" cy="1179599"/>
          </a:xfrm>
          <a:prstGeom prst="rect">
            <a:avLst/>
          </a:prstGeom>
        </p:spPr>
      </p:pic>
      <p:pic>
        <p:nvPicPr>
          <p:cNvPr id="43" name="Picture 42">
            <a:extLst>
              <a:ext uri="{FF2B5EF4-FFF2-40B4-BE49-F238E27FC236}">
                <a16:creationId xmlns:a16="http://schemas.microsoft.com/office/drawing/2014/main" id="{0696D5E2-487A-7E39-4DDA-3B7BE48A8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4017" y="5683901"/>
            <a:ext cx="893983" cy="905364"/>
          </a:xfrm>
          <a:prstGeom prst="rect">
            <a:avLst/>
          </a:prstGeom>
        </p:spPr>
      </p:pic>
      <p:sp>
        <p:nvSpPr>
          <p:cNvPr id="5" name="TextBox 4">
            <a:extLst>
              <a:ext uri="{FF2B5EF4-FFF2-40B4-BE49-F238E27FC236}">
                <a16:creationId xmlns:a16="http://schemas.microsoft.com/office/drawing/2014/main" id="{AE71D8DF-F6BF-0E46-AEF1-D4967C614357}"/>
              </a:ext>
            </a:extLst>
          </p:cNvPr>
          <p:cNvSpPr txBox="1"/>
          <p:nvPr/>
        </p:nvSpPr>
        <p:spPr>
          <a:xfrm>
            <a:off x="210312" y="5953174"/>
            <a:ext cx="4945452" cy="646331"/>
          </a:xfrm>
          <a:prstGeom prst="rect">
            <a:avLst/>
          </a:prstGeom>
          <a:noFill/>
        </p:spPr>
        <p:txBody>
          <a:bodyPr wrap="square" rtlCol="0">
            <a:spAutoFit/>
          </a:bodyPr>
          <a:lstStyle/>
          <a:p>
            <a:r>
              <a:rPr lang="el-GR" dirty="0">
                <a:solidFill>
                  <a:srgbClr val="17AFD1"/>
                </a:solidFill>
              </a:rPr>
              <a:t>Δικηγορικός Σύλλογος Λευκωσίας</a:t>
            </a:r>
          </a:p>
          <a:p>
            <a:r>
              <a:rPr lang="el-GR" dirty="0">
                <a:solidFill>
                  <a:srgbClr val="17AFD1"/>
                </a:solidFill>
              </a:rPr>
              <a:t>20 Δεκεμβρίου 2023</a:t>
            </a:r>
            <a:endParaRPr lang="x-none" dirty="0">
              <a:solidFill>
                <a:srgbClr val="17AFD1"/>
              </a:solidFill>
            </a:endParaRPr>
          </a:p>
        </p:txBody>
      </p:sp>
    </p:spTree>
    <p:extLst>
      <p:ext uri="{BB962C8B-B14F-4D97-AF65-F5344CB8AC3E}">
        <p14:creationId xmlns:p14="http://schemas.microsoft.com/office/powerpoint/2010/main" val="3642566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734568" y="192892"/>
            <a:ext cx="10530840" cy="967112"/>
          </a:xfrm>
        </p:spPr>
        <p:txBody>
          <a:bodyPr>
            <a:noAutofit/>
          </a:bodyPr>
          <a:lstStyle/>
          <a:p>
            <a:pPr algn="ctr"/>
            <a:r>
              <a:rPr lang="el-GR" sz="4000" b="1" dirty="0">
                <a:solidFill>
                  <a:srgbClr val="17AFD1"/>
                </a:solidFill>
              </a:rPr>
              <a:t>ΤΟΜΕΑΣ ΜΕΤΑΝΑΣΤΕΥΣΗΣ</a:t>
            </a:r>
            <a:br>
              <a:rPr lang="el-GR" sz="4000" b="1" dirty="0">
                <a:solidFill>
                  <a:srgbClr val="17AFD1"/>
                </a:solidFill>
              </a:rPr>
            </a:br>
            <a:r>
              <a:rPr lang="el-GR" sz="4000" b="1" dirty="0">
                <a:solidFill>
                  <a:srgbClr val="17AFD1"/>
                </a:solidFill>
              </a:rPr>
              <a:t>Νόμιμη Μετανάστευση</a:t>
            </a:r>
            <a:endParaRPr lang="x-none" sz="4000" b="1" dirty="0">
              <a:solidFill>
                <a:srgbClr val="17AFD1"/>
              </a:solidFill>
            </a:endParaRPr>
          </a:p>
        </p:txBody>
      </p:sp>
      <p:sp>
        <p:nvSpPr>
          <p:cNvPr id="3" name="Content Placeholder 2">
            <a:extLst>
              <a:ext uri="{FF2B5EF4-FFF2-40B4-BE49-F238E27FC236}">
                <a16:creationId xmlns:a16="http://schemas.microsoft.com/office/drawing/2014/main" id="{70A86F82-F2D2-901A-FABD-DBA89AD5349D}"/>
              </a:ext>
            </a:extLst>
          </p:cNvPr>
          <p:cNvSpPr>
            <a:spLocks noGrp="1"/>
          </p:cNvSpPr>
          <p:nvPr>
            <p:ph idx="1"/>
          </p:nvPr>
        </p:nvSpPr>
        <p:spPr>
          <a:xfrm>
            <a:off x="381000" y="1006515"/>
            <a:ext cx="11430000" cy="5439942"/>
          </a:xfrm>
        </p:spPr>
        <p:txBody>
          <a:bodyPr>
            <a:normAutofit fontScale="25000" lnSpcReduction="20000"/>
          </a:bodyPr>
          <a:lstStyle/>
          <a:p>
            <a:pPr marL="0" indent="0" algn="just">
              <a:buNone/>
            </a:pPr>
            <a:endParaRPr lang="el-GR" sz="5600" dirty="0">
              <a:ea typeface="Times New Roman" panose="02020603050405020304" pitchFamily="18" charset="0"/>
              <a:cs typeface="Times New Roman" panose="02020603050405020304" pitchFamily="18" charset="0"/>
            </a:endParaRPr>
          </a:p>
          <a:p>
            <a:pPr marL="0" indent="0" algn="just">
              <a:buNone/>
            </a:pPr>
            <a:r>
              <a:rPr lang="el-GR" sz="12800" b="1" dirty="0">
                <a:solidFill>
                  <a:srgbClr val="002650"/>
                </a:solidFill>
                <a:ea typeface="Times New Roman" panose="02020603050405020304" pitchFamily="18" charset="0"/>
                <a:cs typeface="Times New Roman" panose="02020603050405020304" pitchFamily="18" charset="0"/>
              </a:rPr>
              <a:t>Κατηγορίες Διαμονής:</a:t>
            </a:r>
          </a:p>
          <a:p>
            <a:pPr marL="0" indent="0" algn="just">
              <a:buNone/>
            </a:pPr>
            <a:endParaRPr lang="el-GR" sz="4000" b="1" dirty="0">
              <a:solidFill>
                <a:srgbClr val="C00000"/>
              </a:solidFill>
              <a:ea typeface="Times New Roman" panose="02020603050405020304" pitchFamily="18" charset="0"/>
              <a:cs typeface="Times New Roman" panose="02020603050405020304" pitchFamily="18" charset="0"/>
            </a:endParaRPr>
          </a:p>
          <a:p>
            <a:pPr algn="just"/>
            <a:r>
              <a:rPr lang="el-GR" sz="7200" b="1" dirty="0">
                <a:solidFill>
                  <a:srgbClr val="002650"/>
                </a:solidFill>
                <a:ea typeface="Times New Roman" panose="02020603050405020304" pitchFamily="18" charset="0"/>
                <a:cs typeface="Times New Roman" panose="02020603050405020304" pitchFamily="18" charset="0"/>
              </a:rPr>
              <a:t>Άδειες Προσωρινής Διαμονής</a:t>
            </a:r>
          </a:p>
          <a:p>
            <a:pPr lvl="1" algn="just"/>
            <a:r>
              <a:rPr lang="el-GR" sz="6800" b="1" dirty="0">
                <a:solidFill>
                  <a:srgbClr val="002650"/>
                </a:solidFill>
                <a:ea typeface="Times New Roman" panose="02020603050405020304" pitchFamily="18" charset="0"/>
                <a:cs typeface="Times New Roman" panose="02020603050405020304" pitchFamily="18" charset="0"/>
              </a:rPr>
              <a:t>Γενική Απασχόληση/ Οικιακή απασχόληση/ Εποχιακή απασχόληση</a:t>
            </a:r>
          </a:p>
          <a:p>
            <a:pPr lvl="1" algn="just"/>
            <a:r>
              <a:rPr lang="el-GR" sz="6800" b="1" dirty="0">
                <a:solidFill>
                  <a:srgbClr val="FF0000"/>
                </a:solidFill>
                <a:ea typeface="Times New Roman" panose="02020603050405020304" pitchFamily="18" charset="0"/>
                <a:cs typeface="Times New Roman" panose="02020603050405020304" pitchFamily="18" charset="0"/>
              </a:rPr>
              <a:t>Απασχόληση σε Εταιρείες Ξένων Συμφερόντων και μέλη οικογένειας </a:t>
            </a:r>
          </a:p>
          <a:p>
            <a:pPr lvl="1" algn="just"/>
            <a:r>
              <a:rPr lang="el-GR" sz="6800" b="1" dirty="0">
                <a:solidFill>
                  <a:srgbClr val="FF0000"/>
                </a:solidFill>
                <a:ea typeface="Times New Roman" panose="02020603050405020304" pitchFamily="18" charset="0"/>
                <a:cs typeface="Times New Roman" panose="02020603050405020304" pitchFamily="18" charset="0"/>
              </a:rPr>
              <a:t>Επισκέπτες</a:t>
            </a:r>
          </a:p>
          <a:p>
            <a:pPr lvl="1" algn="just"/>
            <a:r>
              <a:rPr lang="el-GR" sz="6800" b="1" dirty="0">
                <a:solidFill>
                  <a:srgbClr val="FF0000"/>
                </a:solidFill>
                <a:ea typeface="Times New Roman" panose="02020603050405020304" pitchFamily="18" charset="0"/>
                <a:cs typeface="Times New Roman" panose="02020603050405020304" pitchFamily="18" charset="0"/>
              </a:rPr>
              <a:t>Ψηφιακοί Νομάδες</a:t>
            </a:r>
            <a:endParaRPr lang="en-US" sz="6800" b="1" dirty="0">
              <a:solidFill>
                <a:srgbClr val="FF0000"/>
              </a:solidFill>
              <a:ea typeface="Times New Roman" panose="02020603050405020304" pitchFamily="18" charset="0"/>
              <a:cs typeface="Times New Roman" panose="02020603050405020304" pitchFamily="18" charset="0"/>
            </a:endParaRPr>
          </a:p>
          <a:p>
            <a:pPr lvl="1" algn="just"/>
            <a:r>
              <a:rPr lang="el-GR" sz="6800" b="1" dirty="0">
                <a:solidFill>
                  <a:srgbClr val="002650"/>
                </a:solidFill>
                <a:ea typeface="Times New Roman" panose="02020603050405020304" pitchFamily="18" charset="0"/>
                <a:cs typeface="Times New Roman" panose="02020603050405020304" pitchFamily="18" charset="0"/>
              </a:rPr>
              <a:t>Εκπαίδευση/ Έρευνα/ Πρακτική άσκηση/ Εθελοντική υπηρεσία</a:t>
            </a:r>
          </a:p>
          <a:p>
            <a:pPr lvl="1" algn="just"/>
            <a:r>
              <a:rPr lang="el-GR" sz="6800" b="1" dirty="0">
                <a:solidFill>
                  <a:srgbClr val="002650"/>
                </a:solidFill>
                <a:ea typeface="Times New Roman" panose="02020603050405020304" pitchFamily="18" charset="0"/>
                <a:cs typeface="Times New Roman" panose="02020603050405020304" pitchFamily="18" charset="0"/>
              </a:rPr>
              <a:t>Μέλη οικογένειας Κυπρίων Πολιτών</a:t>
            </a:r>
          </a:p>
          <a:p>
            <a:pPr lvl="1" algn="just"/>
            <a:r>
              <a:rPr lang="el-GR" sz="6800" b="1" dirty="0">
                <a:solidFill>
                  <a:srgbClr val="002650"/>
                </a:solidFill>
                <a:ea typeface="Times New Roman" panose="02020603050405020304" pitchFamily="18" charset="0"/>
                <a:cs typeface="Times New Roman" panose="02020603050405020304" pitchFamily="18" charset="0"/>
              </a:rPr>
              <a:t>Διεθνής Προστασία </a:t>
            </a:r>
          </a:p>
          <a:p>
            <a:pPr marL="457200" lvl="1" indent="0" algn="just">
              <a:buNone/>
            </a:pPr>
            <a:endParaRPr lang="el-GR" sz="6800" b="1" dirty="0">
              <a:solidFill>
                <a:srgbClr val="002650"/>
              </a:solidFill>
              <a:ea typeface="Times New Roman" panose="02020603050405020304" pitchFamily="18" charset="0"/>
              <a:cs typeface="Times New Roman" panose="02020603050405020304" pitchFamily="18" charset="0"/>
            </a:endParaRPr>
          </a:p>
          <a:p>
            <a:pPr algn="just"/>
            <a:r>
              <a:rPr lang="el-GR" sz="7200" b="1" dirty="0">
                <a:solidFill>
                  <a:srgbClr val="002650"/>
                </a:solidFill>
                <a:ea typeface="Times New Roman" panose="02020603050405020304" pitchFamily="18" charset="0"/>
                <a:cs typeface="Times New Roman" panose="02020603050405020304" pitchFamily="18" charset="0"/>
              </a:rPr>
              <a:t>Άδειες Μόνιμης / Μακροχρόνιας Διαμονής</a:t>
            </a:r>
          </a:p>
          <a:p>
            <a:pPr lvl="1" algn="just"/>
            <a:r>
              <a:rPr lang="el-GR" sz="6800" b="1" dirty="0">
                <a:solidFill>
                  <a:srgbClr val="002650"/>
                </a:solidFill>
                <a:ea typeface="Times New Roman" panose="02020603050405020304" pitchFamily="18" charset="0"/>
                <a:cs typeface="Times New Roman" panose="02020603050405020304" pitchFamily="18" charset="0"/>
              </a:rPr>
              <a:t>Άδειες Μετανάστευσης</a:t>
            </a:r>
          </a:p>
          <a:p>
            <a:pPr lvl="1" algn="just"/>
            <a:r>
              <a:rPr lang="el-GR" sz="6800" b="1" dirty="0">
                <a:solidFill>
                  <a:srgbClr val="002650"/>
                </a:solidFill>
                <a:ea typeface="Times New Roman" panose="02020603050405020304" pitchFamily="18" charset="0"/>
                <a:cs typeface="Times New Roman" panose="02020603050405020304" pitchFamily="18" charset="0"/>
              </a:rPr>
              <a:t>Άδειες Επί Μακρόν Διαμένοντα</a:t>
            </a:r>
          </a:p>
          <a:p>
            <a:pPr algn="just"/>
            <a:endParaRPr lang="en-CY" sz="7200" b="1" dirty="0">
              <a:solidFill>
                <a:srgbClr val="002650"/>
              </a:solidFill>
              <a:ea typeface="Times New Roman" panose="02020603050405020304" pitchFamily="18" charset="0"/>
              <a:cs typeface="Times New Roman" panose="02020603050405020304" pitchFamily="18" charset="0"/>
            </a:endParaRPr>
          </a:p>
          <a:p>
            <a:pPr algn="just"/>
            <a:r>
              <a:rPr lang="el-GR" sz="7200" b="1" dirty="0">
                <a:solidFill>
                  <a:srgbClr val="002650"/>
                </a:solidFill>
                <a:ea typeface="Times New Roman" panose="02020603050405020304" pitchFamily="18" charset="0"/>
                <a:cs typeface="Times New Roman" panose="02020603050405020304" pitchFamily="18" charset="0"/>
              </a:rPr>
              <a:t>Έγγραφα σε Πολίτες της ΕΕ και μέλη των οικογενειών τους</a:t>
            </a:r>
          </a:p>
          <a:p>
            <a:pPr marL="0" indent="0" algn="just">
              <a:buNone/>
            </a:pPr>
            <a:endParaRPr lang="el-GR" sz="7200" b="1" dirty="0">
              <a:solidFill>
                <a:srgbClr val="002650"/>
              </a:solidFill>
              <a:ea typeface="Times New Roman" panose="02020603050405020304" pitchFamily="18" charset="0"/>
              <a:cs typeface="Times New Roman" panose="02020603050405020304" pitchFamily="18" charset="0"/>
            </a:endParaRPr>
          </a:p>
          <a:p>
            <a:pPr marL="0" indent="0" algn="just">
              <a:buNone/>
            </a:pPr>
            <a:endParaRPr lang="el-GR" sz="7200" b="1" dirty="0">
              <a:solidFill>
                <a:srgbClr val="002650"/>
              </a:solidFill>
              <a:ea typeface="Times New Roman" panose="02020603050405020304" pitchFamily="18" charset="0"/>
              <a:cs typeface="Times New Roman" panose="02020603050405020304" pitchFamily="18" charset="0"/>
            </a:endParaRPr>
          </a:p>
          <a:p>
            <a:pPr algn="just"/>
            <a:endParaRPr lang="el-GR" sz="2400" b="1" dirty="0">
              <a:solidFill>
                <a:srgbClr val="D13F3E"/>
              </a:solidFill>
              <a:latin typeface="Calibri" panose="020F0502020204030204" pitchFamily="34" charset="0"/>
              <a:cs typeface="Times New Roman" panose="02020603050405020304" pitchFamily="18" charset="0"/>
            </a:endParaRPr>
          </a:p>
          <a:p>
            <a:pPr algn="just"/>
            <a:endParaRPr lang="el-GR" sz="2400" b="1" dirty="0">
              <a:solidFill>
                <a:srgbClr val="D13F3E"/>
              </a:solidFill>
              <a:latin typeface="Calibri" panose="020F0502020204030204" pitchFamily="34" charset="0"/>
              <a:cs typeface="Times New Roman" panose="02020603050405020304" pitchFamily="18" charset="0"/>
            </a:endParaRPr>
          </a:p>
          <a:p>
            <a:pPr algn="just"/>
            <a:endParaRPr lang="el-GR" sz="2400" b="1" dirty="0">
              <a:solidFill>
                <a:srgbClr val="D13F3E"/>
              </a:solidFill>
              <a:latin typeface="Calibri" panose="020F0502020204030204" pitchFamily="34" charset="0"/>
              <a:cs typeface="Times New Roman" panose="02020603050405020304" pitchFamily="18" charset="0"/>
            </a:endParaRPr>
          </a:p>
          <a:p>
            <a:pPr algn="just"/>
            <a:endParaRPr lang="el-GR" sz="2400" b="1" dirty="0">
              <a:solidFill>
                <a:srgbClr val="D13F3E"/>
              </a:solidFill>
              <a:latin typeface="Calibri" panose="020F0502020204030204" pitchFamily="34" charset="0"/>
              <a:cs typeface="Times New Roman" panose="02020603050405020304" pitchFamily="18" charset="0"/>
            </a:endParaRPr>
          </a:p>
          <a:p>
            <a:pPr algn="just"/>
            <a:endParaRPr lang="el-GR" sz="24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kumimoji="0" lang="el-GR" sz="2200" u="none" strike="noStrike" kern="1200" cap="none" spc="0" normalizeH="0" baseline="0" noProof="0" dirty="0">
              <a:ln>
                <a:noFill/>
              </a:ln>
              <a:solidFill>
                <a:srgbClr val="D13F3E"/>
              </a:solidFill>
              <a:effectLst/>
              <a:uLnTx/>
              <a:uFillTx/>
              <a:latin typeface="Calibri" panose="020F0502020204030204"/>
              <a:ea typeface="Times New Roman" panose="02020603050405020304" pitchFamily="18" charset="0"/>
              <a:cs typeface="Times New Roman" panose="02020603050405020304" pitchFamily="18" charset="0"/>
            </a:endParaRPr>
          </a:p>
          <a:p>
            <a:pPr marL="0" indent="0" algn="just">
              <a:buNone/>
            </a:pPr>
            <a:r>
              <a:rPr lang="el-GR" sz="2000" i="1" dirty="0">
                <a:effectLst/>
                <a:ea typeface="Times New Roman" panose="02020603050405020304" pitchFamily="18" charset="0"/>
                <a:cs typeface="Times New Roman" panose="02020603050405020304" pitchFamily="18" charset="0"/>
              </a:rPr>
              <a:t>	</a:t>
            </a:r>
          </a:p>
          <a:p>
            <a:pPr algn="just"/>
            <a:endParaRPr lang="el-GR" sz="2000" b="1" i="1" dirty="0">
              <a:solidFill>
                <a:srgbClr val="D13F3E"/>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43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734568" y="62983"/>
            <a:ext cx="10530840" cy="833323"/>
          </a:xfrm>
        </p:spPr>
        <p:txBody>
          <a:bodyPr>
            <a:noAutofit/>
          </a:bodyPr>
          <a:lstStyle/>
          <a:p>
            <a:pPr algn="ctr"/>
            <a:r>
              <a:rPr lang="el-GR" sz="4000" b="1" dirty="0">
                <a:solidFill>
                  <a:srgbClr val="17AFD1"/>
                </a:solidFill>
              </a:rPr>
              <a:t>Τμήμα Αρχείου Πληθυσμού και Μετανάστευσης</a:t>
            </a:r>
            <a:endParaRPr lang="x-none" sz="4000" b="1" dirty="0">
              <a:solidFill>
                <a:srgbClr val="17AFD1"/>
              </a:solidFill>
            </a:endParaRPr>
          </a:p>
        </p:txBody>
      </p:sp>
      <p:sp>
        <p:nvSpPr>
          <p:cNvPr id="3" name="Content Placeholder 2">
            <a:extLst>
              <a:ext uri="{FF2B5EF4-FFF2-40B4-BE49-F238E27FC236}">
                <a16:creationId xmlns:a16="http://schemas.microsoft.com/office/drawing/2014/main" id="{70A86F82-F2D2-901A-FABD-DBA89AD5349D}"/>
              </a:ext>
            </a:extLst>
          </p:cNvPr>
          <p:cNvSpPr>
            <a:spLocks noGrp="1"/>
          </p:cNvSpPr>
          <p:nvPr>
            <p:ph idx="1"/>
          </p:nvPr>
        </p:nvSpPr>
        <p:spPr>
          <a:xfrm>
            <a:off x="381000" y="879902"/>
            <a:ext cx="11430000" cy="5473149"/>
          </a:xfrm>
        </p:spPr>
        <p:txBody>
          <a:bodyPr>
            <a:normAutofit fontScale="25000" lnSpcReduction="20000"/>
          </a:bodyPr>
          <a:lstStyle/>
          <a:p>
            <a:pPr marL="0" indent="0" algn="just">
              <a:buNone/>
            </a:pPr>
            <a:r>
              <a:rPr lang="el-GR" sz="12800" b="1" dirty="0">
                <a:solidFill>
                  <a:srgbClr val="002650"/>
                </a:solidFill>
                <a:ea typeface="Times New Roman" panose="02020603050405020304" pitchFamily="18" charset="0"/>
                <a:cs typeface="Times New Roman" panose="02020603050405020304" pitchFamily="18" charset="0"/>
              </a:rPr>
              <a:t>Άδειες διαμονής σε μια ματιά – μορφή κάρτας:</a:t>
            </a:r>
          </a:p>
          <a:p>
            <a:pPr marL="0" indent="0" algn="just">
              <a:buNone/>
            </a:pPr>
            <a:endParaRPr lang="el-GR" sz="7200" b="1"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endParaRPr lang="en-CY" sz="4200" dirty="0">
              <a:solidFill>
                <a:srgbClr val="002650"/>
              </a:solidFill>
              <a:ea typeface="Times New Roman" panose="02020603050405020304" pitchFamily="18" charset="0"/>
              <a:cs typeface="Times New Roman" panose="02020603050405020304" pitchFamily="18" charset="0"/>
            </a:endParaRPr>
          </a:p>
          <a:p>
            <a:pPr algn="just"/>
            <a:r>
              <a:rPr lang="el-GR" sz="5600" b="1" dirty="0">
                <a:solidFill>
                  <a:srgbClr val="002650"/>
                </a:solidFill>
                <a:ea typeface="Times New Roman" panose="02020603050405020304" pitchFamily="18" charset="0"/>
                <a:cs typeface="Times New Roman" panose="02020603050405020304" pitchFamily="18" charset="0"/>
              </a:rPr>
              <a:t>Προσωρινή άδεια διαμονής παύει να ισχύει</a:t>
            </a:r>
            <a:r>
              <a:rPr lang="el-GR" sz="5600" dirty="0">
                <a:solidFill>
                  <a:srgbClr val="002650"/>
                </a:solidFill>
                <a:ea typeface="Times New Roman" panose="02020603050405020304" pitchFamily="18" charset="0"/>
                <a:cs typeface="Times New Roman" panose="02020603050405020304" pitchFamily="18" charset="0"/>
              </a:rPr>
              <a:t> αν ο κάτοχος της εγκαταλείψει τη Δημοκρατία και δεν επιστρέψει μέσα σε διάστημα τριών μηνών από την ημερομηνία αναχωρήσεως του, ανεξαρτήτως του ότι η περίοδος ισχύος της δεν έχει εκπνεύσει.</a:t>
            </a:r>
          </a:p>
          <a:p>
            <a:pPr algn="just"/>
            <a:r>
              <a:rPr lang="el-GR" sz="5600" b="1" dirty="0">
                <a:solidFill>
                  <a:srgbClr val="002650"/>
                </a:solidFill>
                <a:latin typeface="Calibri" panose="020F0502020204030204" pitchFamily="34" charset="0"/>
                <a:cs typeface="Times New Roman" panose="02020603050405020304" pitchFamily="18" charset="0"/>
              </a:rPr>
              <a:t>Άδεια Μετανάστευσης </a:t>
            </a:r>
            <a:r>
              <a:rPr lang="el-GR" sz="5600" dirty="0">
                <a:solidFill>
                  <a:srgbClr val="002650"/>
                </a:solidFill>
                <a:latin typeface="Calibri" panose="020F0502020204030204" pitchFamily="34" charset="0"/>
                <a:cs typeface="Times New Roman" panose="02020603050405020304" pitchFamily="18" charset="0"/>
              </a:rPr>
              <a:t>παύει να ισχύει αν ο</a:t>
            </a:r>
            <a:r>
              <a:rPr lang="el-GR" sz="5600" dirty="0">
                <a:solidFill>
                  <a:srgbClr val="002650"/>
                </a:solidFill>
                <a:ea typeface="Times New Roman" panose="02020603050405020304" pitchFamily="18" charset="0"/>
                <a:cs typeface="Times New Roman" panose="02020603050405020304" pitchFamily="18" charset="0"/>
              </a:rPr>
              <a:t> κάτοχος</a:t>
            </a:r>
            <a:r>
              <a:rPr lang="el-GR" sz="5600" dirty="0">
                <a:solidFill>
                  <a:srgbClr val="002650"/>
                </a:solidFill>
                <a:latin typeface="Calibri" panose="020F0502020204030204" pitchFamily="34" charset="0"/>
                <a:cs typeface="Times New Roman" panose="02020603050405020304" pitchFamily="18" charset="0"/>
              </a:rPr>
              <a:t> </a:t>
            </a:r>
            <a:r>
              <a:rPr lang="el-GR" sz="5600" dirty="0">
                <a:solidFill>
                  <a:srgbClr val="002650"/>
                </a:solidFill>
                <a:ea typeface="Times New Roman" panose="02020603050405020304" pitchFamily="18" charset="0"/>
                <a:cs typeface="Times New Roman" panose="02020603050405020304" pitchFamily="18" charset="0"/>
              </a:rPr>
              <a:t>της εγκαταλείψει τη Δημοκρατία και δεν επιστρέψει μέσα σε διάστημα 2 ετών από την ημερομηνία αναχωρήσεως του.</a:t>
            </a:r>
          </a:p>
          <a:p>
            <a:pPr algn="l" fontAlgn="base">
              <a:buFont typeface="Arial" panose="020B0604020202020204" pitchFamily="34" charset="0"/>
              <a:buChar char="•"/>
            </a:pPr>
            <a:r>
              <a:rPr lang="el-GR" sz="5600" b="1" dirty="0">
                <a:solidFill>
                  <a:srgbClr val="002650"/>
                </a:solidFill>
                <a:cs typeface="Times New Roman" panose="02020603050405020304" pitchFamily="18" charset="0"/>
              </a:rPr>
              <a:t>Άδεια Επί Μακρόν Διαμένοντα </a:t>
            </a:r>
            <a:r>
              <a:rPr lang="el-GR" sz="5600" dirty="0">
                <a:solidFill>
                  <a:srgbClr val="002650"/>
                </a:solidFill>
                <a:cs typeface="Times New Roman" panose="02020603050405020304" pitchFamily="18" charset="0"/>
              </a:rPr>
              <a:t>παύει να ισχύει αν ο κάτοχος της </a:t>
            </a:r>
            <a:r>
              <a:rPr lang="el-GR" sz="5600" b="0" i="0" dirty="0">
                <a:solidFill>
                  <a:srgbClr val="002650"/>
                </a:solidFill>
                <a:effectLst/>
              </a:rPr>
              <a:t>εγκαταλείψει τη Δημοκρατία για 6 συναπτά έτη ή/και εγκαταλείψει το έδαφος της Κοινότητας για διάστημα 12 διαδοχικών μηνών.</a:t>
            </a:r>
            <a:endParaRPr lang="el-GR" sz="5600" dirty="0">
              <a:solidFill>
                <a:srgbClr val="002650"/>
              </a:solidFill>
              <a:cs typeface="Times New Roman" panose="02020603050405020304" pitchFamily="18" charset="0"/>
            </a:endParaRPr>
          </a:p>
          <a:p>
            <a:pPr algn="just"/>
            <a:endParaRPr lang="el-GR" sz="2400" b="1" dirty="0">
              <a:solidFill>
                <a:srgbClr val="D13F3E"/>
              </a:solidFill>
              <a:latin typeface="Calibri" panose="020F0502020204030204" pitchFamily="34" charset="0"/>
              <a:cs typeface="Times New Roman" panose="02020603050405020304" pitchFamily="18" charset="0"/>
            </a:endParaRPr>
          </a:p>
          <a:p>
            <a:pPr algn="just"/>
            <a:endParaRPr lang="el-GR" sz="2400" b="1" dirty="0">
              <a:solidFill>
                <a:srgbClr val="D13F3E"/>
              </a:solidFill>
              <a:latin typeface="Calibri" panose="020F0502020204030204" pitchFamily="34" charset="0"/>
              <a:cs typeface="Times New Roman" panose="02020603050405020304" pitchFamily="18" charset="0"/>
            </a:endParaRPr>
          </a:p>
          <a:p>
            <a:pPr algn="just"/>
            <a:endParaRPr lang="el-GR" sz="24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kumimoji="0" lang="el-GR" sz="2200" u="none" strike="noStrike" kern="1200" cap="none" spc="0" normalizeH="0" baseline="0" noProof="0" dirty="0">
              <a:ln>
                <a:noFill/>
              </a:ln>
              <a:solidFill>
                <a:srgbClr val="D13F3E"/>
              </a:solidFill>
              <a:effectLst/>
              <a:uLnTx/>
              <a:uFillTx/>
              <a:latin typeface="Calibri" panose="020F0502020204030204"/>
              <a:ea typeface="Times New Roman" panose="02020603050405020304" pitchFamily="18" charset="0"/>
              <a:cs typeface="Times New Roman" panose="02020603050405020304" pitchFamily="18" charset="0"/>
            </a:endParaRPr>
          </a:p>
          <a:p>
            <a:pPr marL="0" indent="0" algn="just">
              <a:buNone/>
            </a:pPr>
            <a:r>
              <a:rPr lang="el-GR" sz="2000" i="1" dirty="0">
                <a:effectLst/>
                <a:ea typeface="Times New Roman" panose="02020603050405020304" pitchFamily="18" charset="0"/>
                <a:cs typeface="Times New Roman" panose="02020603050405020304" pitchFamily="18" charset="0"/>
              </a:rPr>
              <a:t>	</a:t>
            </a:r>
          </a:p>
          <a:p>
            <a:pPr algn="just"/>
            <a:endParaRPr lang="el-GR" sz="2000" b="1" i="1" dirty="0">
              <a:solidFill>
                <a:srgbClr val="D13F3E"/>
              </a:solidFill>
              <a:effectLst/>
              <a:ea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340BAF78-B57A-7928-E59B-961746E2C790}"/>
              </a:ext>
            </a:extLst>
          </p:cNvPr>
          <p:cNvGrpSpPr/>
          <p:nvPr/>
        </p:nvGrpSpPr>
        <p:grpSpPr>
          <a:xfrm>
            <a:off x="591830" y="1300188"/>
            <a:ext cx="5682014" cy="3735075"/>
            <a:chOff x="591830" y="1300188"/>
            <a:chExt cx="5682014" cy="3735075"/>
          </a:xfrm>
        </p:grpSpPr>
        <p:pic>
          <p:nvPicPr>
            <p:cNvPr id="5" name="Picture 4">
              <a:extLst>
                <a:ext uri="{FF2B5EF4-FFF2-40B4-BE49-F238E27FC236}">
                  <a16:creationId xmlns:a16="http://schemas.microsoft.com/office/drawing/2014/main" id="{F12B1125-AEC7-B69C-27FD-B829F283AADC}"/>
                </a:ext>
              </a:extLst>
            </p:cNvPr>
            <p:cNvPicPr>
              <a:picLocks noChangeAspect="1"/>
            </p:cNvPicPr>
            <p:nvPr/>
          </p:nvPicPr>
          <p:blipFill rotWithShape="1">
            <a:blip r:embed="rId3"/>
            <a:srcRect l="14565" t="17668" r="7942" b="3207"/>
            <a:stretch/>
          </p:blipFill>
          <p:spPr>
            <a:xfrm>
              <a:off x="591830" y="1839509"/>
              <a:ext cx="4106174" cy="2553418"/>
            </a:xfrm>
            <a:prstGeom prst="rect">
              <a:avLst/>
            </a:prstGeom>
          </p:spPr>
        </p:pic>
        <p:grpSp>
          <p:nvGrpSpPr>
            <p:cNvPr id="27" name="Group 26">
              <a:extLst>
                <a:ext uri="{FF2B5EF4-FFF2-40B4-BE49-F238E27FC236}">
                  <a16:creationId xmlns:a16="http://schemas.microsoft.com/office/drawing/2014/main" id="{A9CC7491-BC7E-1FC6-DFFC-E2C8F3CA7ECF}"/>
                </a:ext>
              </a:extLst>
            </p:cNvPr>
            <p:cNvGrpSpPr/>
            <p:nvPr/>
          </p:nvGrpSpPr>
          <p:grpSpPr>
            <a:xfrm>
              <a:off x="2898691" y="3005834"/>
              <a:ext cx="810670" cy="2029429"/>
              <a:chOff x="2984954" y="3342256"/>
              <a:chExt cx="810670" cy="2029429"/>
            </a:xfrm>
          </p:grpSpPr>
          <p:sp>
            <p:nvSpPr>
              <p:cNvPr id="24" name="Oval 23">
                <a:extLst>
                  <a:ext uri="{FF2B5EF4-FFF2-40B4-BE49-F238E27FC236}">
                    <a16:creationId xmlns:a16="http://schemas.microsoft.com/office/drawing/2014/main" id="{E7D9EB60-214A-287E-7823-0354486A3DD4}"/>
                  </a:ext>
                </a:extLst>
              </p:cNvPr>
              <p:cNvSpPr/>
              <p:nvPr/>
            </p:nvSpPr>
            <p:spPr>
              <a:xfrm>
                <a:off x="3122762" y="3342256"/>
                <a:ext cx="460883" cy="44426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0" name="TextBox 19">
                <a:extLst>
                  <a:ext uri="{FF2B5EF4-FFF2-40B4-BE49-F238E27FC236}">
                    <a16:creationId xmlns:a16="http://schemas.microsoft.com/office/drawing/2014/main" id="{FE758B28-A291-4A93-AB50-F37D5FD5E368}"/>
                  </a:ext>
                </a:extLst>
              </p:cNvPr>
              <p:cNvSpPr txBox="1"/>
              <p:nvPr/>
            </p:nvSpPr>
            <p:spPr>
              <a:xfrm>
                <a:off x="2984954" y="4817687"/>
                <a:ext cx="810670" cy="553998"/>
              </a:xfrm>
              <a:prstGeom prst="rect">
                <a:avLst/>
              </a:prstGeom>
              <a:noFill/>
            </p:spPr>
            <p:txBody>
              <a:bodyPr wrap="square" rtlCol="0">
                <a:spAutoFit/>
              </a:bodyPr>
              <a:lstStyle/>
              <a:p>
                <a:pPr algn="ctr"/>
                <a:r>
                  <a:rPr lang="el-GR" sz="1000" dirty="0"/>
                  <a:t>Κατηγορία διαμονής </a:t>
                </a:r>
                <a:r>
                  <a:rPr lang="en-CY" sz="1000" dirty="0"/>
                  <a:t> </a:t>
                </a:r>
                <a:r>
                  <a:rPr lang="el-GR" sz="1000" dirty="0"/>
                  <a:t>(πχ. </a:t>
                </a:r>
                <a:r>
                  <a:rPr lang="en-CY" sz="1000" dirty="0"/>
                  <a:t>GEN)</a:t>
                </a:r>
              </a:p>
            </p:txBody>
          </p:sp>
          <p:cxnSp>
            <p:nvCxnSpPr>
              <p:cNvPr id="26" name="Straight Arrow Connector 25">
                <a:extLst>
                  <a:ext uri="{FF2B5EF4-FFF2-40B4-BE49-F238E27FC236}">
                    <a16:creationId xmlns:a16="http://schemas.microsoft.com/office/drawing/2014/main" id="{91A51A52-9577-9177-9E8C-F390B67062F0}"/>
                  </a:ext>
                </a:extLst>
              </p:cNvPr>
              <p:cNvCxnSpPr/>
              <p:nvPr/>
            </p:nvCxnSpPr>
            <p:spPr>
              <a:xfrm>
                <a:off x="3353203" y="3786517"/>
                <a:ext cx="0" cy="1052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9FD1683-2BAA-446C-1839-DB4F973DBA28}"/>
                </a:ext>
              </a:extLst>
            </p:cNvPr>
            <p:cNvGrpSpPr/>
            <p:nvPr/>
          </p:nvGrpSpPr>
          <p:grpSpPr>
            <a:xfrm>
              <a:off x="3765924" y="2925087"/>
              <a:ext cx="2307073" cy="396567"/>
              <a:chOff x="3852187" y="3261509"/>
              <a:chExt cx="2307073" cy="396567"/>
            </a:xfrm>
          </p:grpSpPr>
          <p:sp>
            <p:nvSpPr>
              <p:cNvPr id="16" name="TextBox 15">
                <a:extLst>
                  <a:ext uri="{FF2B5EF4-FFF2-40B4-BE49-F238E27FC236}">
                    <a16:creationId xmlns:a16="http://schemas.microsoft.com/office/drawing/2014/main" id="{FD32475E-7083-8B9C-469E-51DDA3F3752E}"/>
                  </a:ext>
                </a:extLst>
              </p:cNvPr>
              <p:cNvSpPr txBox="1"/>
              <p:nvPr/>
            </p:nvSpPr>
            <p:spPr>
              <a:xfrm>
                <a:off x="5042138" y="3381077"/>
                <a:ext cx="1117122" cy="276999"/>
              </a:xfrm>
              <a:prstGeom prst="rect">
                <a:avLst/>
              </a:prstGeom>
              <a:noFill/>
            </p:spPr>
            <p:txBody>
              <a:bodyPr wrap="square" rtlCol="0">
                <a:spAutoFit/>
              </a:bodyPr>
              <a:lstStyle/>
              <a:p>
                <a:r>
                  <a:rPr lang="el-GR" sz="1200" dirty="0"/>
                  <a:t>Ημερ. λήξης </a:t>
                </a:r>
                <a:endParaRPr lang="en-CY" sz="1200" dirty="0"/>
              </a:p>
            </p:txBody>
          </p:sp>
          <p:sp>
            <p:nvSpPr>
              <p:cNvPr id="28" name="Oval 27">
                <a:extLst>
                  <a:ext uri="{FF2B5EF4-FFF2-40B4-BE49-F238E27FC236}">
                    <a16:creationId xmlns:a16="http://schemas.microsoft.com/office/drawing/2014/main" id="{6B0FE3B7-9B05-3D2D-5A4B-3C319EA05E42}"/>
                  </a:ext>
                </a:extLst>
              </p:cNvPr>
              <p:cNvSpPr/>
              <p:nvPr/>
            </p:nvSpPr>
            <p:spPr>
              <a:xfrm>
                <a:off x="3852187" y="3261509"/>
                <a:ext cx="730509" cy="37068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cxnSp>
            <p:nvCxnSpPr>
              <p:cNvPr id="30" name="Straight Arrow Connector 29">
                <a:extLst>
                  <a:ext uri="{FF2B5EF4-FFF2-40B4-BE49-F238E27FC236}">
                    <a16:creationId xmlns:a16="http://schemas.microsoft.com/office/drawing/2014/main" id="{FCB7E893-0D33-4027-7C6A-CEB56C2CC761}"/>
                  </a:ext>
                </a:extLst>
              </p:cNvPr>
              <p:cNvCxnSpPr>
                <a:endCxn id="16" idx="1"/>
              </p:cNvCxnSpPr>
              <p:nvPr/>
            </p:nvCxnSpPr>
            <p:spPr>
              <a:xfrm>
                <a:off x="4582696" y="3429000"/>
                <a:ext cx="459442" cy="90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9F10D08-47D2-A236-8FE7-C91C20BD7614}"/>
                </a:ext>
              </a:extLst>
            </p:cNvPr>
            <p:cNvGrpSpPr/>
            <p:nvPr/>
          </p:nvGrpSpPr>
          <p:grpSpPr>
            <a:xfrm>
              <a:off x="623043" y="1300188"/>
              <a:ext cx="5650801" cy="926990"/>
              <a:chOff x="623043" y="1300188"/>
              <a:chExt cx="5650801" cy="926990"/>
            </a:xfrm>
          </p:grpSpPr>
          <p:sp>
            <p:nvSpPr>
              <p:cNvPr id="8" name="TextBox 7">
                <a:extLst>
                  <a:ext uri="{FF2B5EF4-FFF2-40B4-BE49-F238E27FC236}">
                    <a16:creationId xmlns:a16="http://schemas.microsoft.com/office/drawing/2014/main" id="{652093DC-BC23-3D13-B6AC-708E8EB5254D}"/>
                  </a:ext>
                </a:extLst>
              </p:cNvPr>
              <p:cNvSpPr txBox="1"/>
              <p:nvPr/>
            </p:nvSpPr>
            <p:spPr>
              <a:xfrm>
                <a:off x="4578123" y="1300188"/>
                <a:ext cx="1695721" cy="646331"/>
              </a:xfrm>
              <a:prstGeom prst="rect">
                <a:avLst/>
              </a:prstGeom>
              <a:noFill/>
            </p:spPr>
            <p:txBody>
              <a:bodyPr wrap="square" rtlCol="0">
                <a:spAutoFit/>
              </a:bodyPr>
              <a:lstStyle/>
              <a:p>
                <a:r>
                  <a:rPr lang="el-GR" sz="1200" dirty="0"/>
                  <a:t>Σήμανση </a:t>
                </a:r>
                <a:r>
                  <a:rPr lang="en-US" sz="1200" dirty="0" err="1"/>
                  <a:t>CYP</a:t>
                </a:r>
                <a:r>
                  <a:rPr lang="el-GR" sz="1200" dirty="0"/>
                  <a:t> σημαίνει πως η άδεια εκδόθηκε από την Δημοκρατία </a:t>
                </a:r>
                <a:endParaRPr lang="en-CY" sz="1200" dirty="0"/>
              </a:p>
            </p:txBody>
          </p:sp>
          <p:sp>
            <p:nvSpPr>
              <p:cNvPr id="32" name="Oval 31">
                <a:extLst>
                  <a:ext uri="{FF2B5EF4-FFF2-40B4-BE49-F238E27FC236}">
                    <a16:creationId xmlns:a16="http://schemas.microsoft.com/office/drawing/2014/main" id="{EF92A689-C44C-AEDA-9B4B-DDEAD573FF3C}"/>
                  </a:ext>
                </a:extLst>
              </p:cNvPr>
              <p:cNvSpPr/>
              <p:nvPr/>
            </p:nvSpPr>
            <p:spPr>
              <a:xfrm>
                <a:off x="623043" y="1868696"/>
                <a:ext cx="722872" cy="358482"/>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cxnSp>
            <p:nvCxnSpPr>
              <p:cNvPr id="36" name="Straight Arrow Connector 35">
                <a:extLst>
                  <a:ext uri="{FF2B5EF4-FFF2-40B4-BE49-F238E27FC236}">
                    <a16:creationId xmlns:a16="http://schemas.microsoft.com/office/drawing/2014/main" id="{F309BB24-C51B-C4D8-3977-B5DCD69786C2}"/>
                  </a:ext>
                </a:extLst>
              </p:cNvPr>
              <p:cNvCxnSpPr>
                <a:cxnSpLocks/>
                <a:stCxn id="32" idx="0"/>
              </p:cNvCxnSpPr>
              <p:nvPr/>
            </p:nvCxnSpPr>
            <p:spPr>
              <a:xfrm flipV="1">
                <a:off x="984479" y="1423491"/>
                <a:ext cx="3511954" cy="445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0EB5B8C9-EC89-BF8A-237C-1FD2C5ED9D70}"/>
              </a:ext>
            </a:extLst>
          </p:cNvPr>
          <p:cNvGrpSpPr/>
          <p:nvPr/>
        </p:nvGrpSpPr>
        <p:grpSpPr>
          <a:xfrm>
            <a:off x="6331785" y="1662426"/>
            <a:ext cx="4948461" cy="2820511"/>
            <a:chOff x="6159260" y="2154130"/>
            <a:chExt cx="4948461" cy="2820511"/>
          </a:xfrm>
        </p:grpSpPr>
        <p:pic>
          <p:nvPicPr>
            <p:cNvPr id="7" name="Picture 6">
              <a:extLst>
                <a:ext uri="{FF2B5EF4-FFF2-40B4-BE49-F238E27FC236}">
                  <a16:creationId xmlns:a16="http://schemas.microsoft.com/office/drawing/2014/main" id="{28BC6C80-9B62-DDE9-32EE-AD17CD9A909E}"/>
                </a:ext>
              </a:extLst>
            </p:cNvPr>
            <p:cNvPicPr>
              <a:picLocks noChangeAspect="1"/>
            </p:cNvPicPr>
            <p:nvPr/>
          </p:nvPicPr>
          <p:blipFill>
            <a:blip r:embed="rId4"/>
            <a:stretch>
              <a:fillRect/>
            </a:stretch>
          </p:blipFill>
          <p:spPr>
            <a:xfrm>
              <a:off x="6767827" y="2154130"/>
              <a:ext cx="4339894" cy="2820511"/>
            </a:xfrm>
            <a:prstGeom prst="rect">
              <a:avLst/>
            </a:prstGeom>
          </p:spPr>
        </p:pic>
        <p:grpSp>
          <p:nvGrpSpPr>
            <p:cNvPr id="43" name="Group 42">
              <a:extLst>
                <a:ext uri="{FF2B5EF4-FFF2-40B4-BE49-F238E27FC236}">
                  <a16:creationId xmlns:a16="http://schemas.microsoft.com/office/drawing/2014/main" id="{D80C49A1-C2E7-D500-F7EC-7C9D8157522E}"/>
                </a:ext>
              </a:extLst>
            </p:cNvPr>
            <p:cNvGrpSpPr/>
            <p:nvPr/>
          </p:nvGrpSpPr>
          <p:grpSpPr>
            <a:xfrm>
              <a:off x="6159260" y="3226764"/>
              <a:ext cx="2199735" cy="1100777"/>
              <a:chOff x="6159260" y="3226764"/>
              <a:chExt cx="2199735" cy="1100777"/>
            </a:xfrm>
          </p:grpSpPr>
          <p:sp>
            <p:nvSpPr>
              <p:cNvPr id="38" name="Oval 37">
                <a:extLst>
                  <a:ext uri="{FF2B5EF4-FFF2-40B4-BE49-F238E27FC236}">
                    <a16:creationId xmlns:a16="http://schemas.microsoft.com/office/drawing/2014/main" id="{0B6CB6B7-387F-6D7B-D5E1-02FC449E9E9D}"/>
                  </a:ext>
                </a:extLst>
              </p:cNvPr>
              <p:cNvSpPr/>
              <p:nvPr/>
            </p:nvSpPr>
            <p:spPr>
              <a:xfrm>
                <a:off x="6803228" y="3226764"/>
                <a:ext cx="1555767" cy="55975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9" name="TextBox 38">
                <a:extLst>
                  <a:ext uri="{FF2B5EF4-FFF2-40B4-BE49-F238E27FC236}">
                    <a16:creationId xmlns:a16="http://schemas.microsoft.com/office/drawing/2014/main" id="{D7439B17-5FD0-2230-16B2-D8115C88D01E}"/>
                  </a:ext>
                </a:extLst>
              </p:cNvPr>
              <p:cNvSpPr txBox="1"/>
              <p:nvPr/>
            </p:nvSpPr>
            <p:spPr>
              <a:xfrm>
                <a:off x="6159260" y="4081320"/>
                <a:ext cx="411912" cy="246221"/>
              </a:xfrm>
              <a:prstGeom prst="rect">
                <a:avLst/>
              </a:prstGeom>
              <a:noFill/>
            </p:spPr>
            <p:txBody>
              <a:bodyPr wrap="square" rtlCol="0">
                <a:spAutoFit/>
              </a:bodyPr>
              <a:lstStyle/>
              <a:p>
                <a:r>
                  <a:rPr lang="el-GR" sz="1000" dirty="0"/>
                  <a:t>ΔΕΑ</a:t>
                </a:r>
                <a:endParaRPr lang="en-CY" sz="1000" dirty="0"/>
              </a:p>
            </p:txBody>
          </p:sp>
          <p:cxnSp>
            <p:nvCxnSpPr>
              <p:cNvPr id="41" name="Straight Arrow Connector 40">
                <a:extLst>
                  <a:ext uri="{FF2B5EF4-FFF2-40B4-BE49-F238E27FC236}">
                    <a16:creationId xmlns:a16="http://schemas.microsoft.com/office/drawing/2014/main" id="{75C4A487-5C0E-2692-7A12-BE972785669D}"/>
                  </a:ext>
                </a:extLst>
              </p:cNvPr>
              <p:cNvCxnSpPr>
                <a:cxnSpLocks/>
                <a:stCxn id="38" idx="2"/>
              </p:cNvCxnSpPr>
              <p:nvPr/>
            </p:nvCxnSpPr>
            <p:spPr>
              <a:xfrm flipH="1">
                <a:off x="6325407" y="3506641"/>
                <a:ext cx="477821" cy="556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4FC3A914-AF3C-A588-7B20-6514ABD78EF8}"/>
                </a:ext>
              </a:extLst>
            </p:cNvPr>
            <p:cNvGrpSpPr/>
            <p:nvPr/>
          </p:nvGrpSpPr>
          <p:grpSpPr>
            <a:xfrm>
              <a:off x="6159260" y="2277375"/>
              <a:ext cx="1739662" cy="786395"/>
              <a:chOff x="6159260" y="2277375"/>
              <a:chExt cx="1739662" cy="786395"/>
            </a:xfrm>
          </p:grpSpPr>
          <p:sp>
            <p:nvSpPr>
              <p:cNvPr id="44" name="Oval 43">
                <a:extLst>
                  <a:ext uri="{FF2B5EF4-FFF2-40B4-BE49-F238E27FC236}">
                    <a16:creationId xmlns:a16="http://schemas.microsoft.com/office/drawing/2014/main" id="{B9B399D0-0E39-884B-BE2E-CBD9A6042A3F}"/>
                  </a:ext>
                </a:extLst>
              </p:cNvPr>
              <p:cNvSpPr/>
              <p:nvPr/>
            </p:nvSpPr>
            <p:spPr>
              <a:xfrm>
                <a:off x="6952890" y="2277375"/>
                <a:ext cx="946032" cy="36230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45" name="TextBox 44">
                <a:extLst>
                  <a:ext uri="{FF2B5EF4-FFF2-40B4-BE49-F238E27FC236}">
                    <a16:creationId xmlns:a16="http://schemas.microsoft.com/office/drawing/2014/main" id="{107983C2-74CF-DB0F-F220-C3038633F7B0}"/>
                  </a:ext>
                </a:extLst>
              </p:cNvPr>
              <p:cNvSpPr txBox="1"/>
              <p:nvPr/>
            </p:nvSpPr>
            <p:spPr>
              <a:xfrm>
                <a:off x="6159260" y="2817549"/>
                <a:ext cx="663246" cy="246221"/>
              </a:xfrm>
              <a:prstGeom prst="rect">
                <a:avLst/>
              </a:prstGeom>
              <a:noFill/>
            </p:spPr>
            <p:txBody>
              <a:bodyPr wrap="square" rtlCol="0">
                <a:spAutoFit/>
              </a:bodyPr>
              <a:lstStyle/>
              <a:p>
                <a:r>
                  <a:rPr lang="el-GR" sz="1000" dirty="0"/>
                  <a:t>Σχόλια</a:t>
                </a:r>
                <a:endParaRPr lang="en-CY" sz="1000" dirty="0"/>
              </a:p>
            </p:txBody>
          </p:sp>
          <p:cxnSp>
            <p:nvCxnSpPr>
              <p:cNvPr id="47" name="Straight Arrow Connector 46">
                <a:extLst>
                  <a:ext uri="{FF2B5EF4-FFF2-40B4-BE49-F238E27FC236}">
                    <a16:creationId xmlns:a16="http://schemas.microsoft.com/office/drawing/2014/main" id="{4B159723-8D7D-318E-F4C7-3697665BE35E}"/>
                  </a:ext>
                </a:extLst>
              </p:cNvPr>
              <p:cNvCxnSpPr/>
              <p:nvPr/>
            </p:nvCxnSpPr>
            <p:spPr>
              <a:xfrm flipH="1">
                <a:off x="6409426" y="2446075"/>
                <a:ext cx="543464" cy="362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7069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86F82-F2D2-901A-FABD-DBA89AD5349D}"/>
              </a:ext>
            </a:extLst>
          </p:cNvPr>
          <p:cNvSpPr>
            <a:spLocks noGrp="1"/>
          </p:cNvSpPr>
          <p:nvPr>
            <p:ph idx="1"/>
          </p:nvPr>
        </p:nvSpPr>
        <p:spPr>
          <a:xfrm>
            <a:off x="328247" y="1029043"/>
            <a:ext cx="11535506" cy="4729919"/>
          </a:xfrm>
        </p:spPr>
        <p:txBody>
          <a:bodyPr>
            <a:normAutofit lnSpcReduction="10000"/>
          </a:bodyPr>
          <a:lstStyle/>
          <a:p>
            <a:pPr marL="0" indent="0">
              <a:lnSpc>
                <a:spcPct val="115000"/>
              </a:lnSpc>
              <a:spcBef>
                <a:spcPts val="1000"/>
              </a:spcBef>
              <a:buNone/>
            </a:pPr>
            <a:r>
              <a:rPr lang="el-GR" sz="3200" b="1" dirty="0">
                <a:solidFill>
                  <a:srgbClr val="002650"/>
                </a:solidFill>
                <a:cs typeface="Times New Roman" panose="02020603050405020304" pitchFamily="18" charset="0"/>
              </a:rPr>
              <a:t>Νομοθεσία:</a:t>
            </a:r>
            <a:endParaRPr lang="en-CY" sz="3200" b="1" dirty="0">
              <a:solidFill>
                <a:srgbClr val="002650"/>
              </a:solidFill>
              <a:cs typeface="Times New Roman" panose="02020603050405020304" pitchFamily="18" charset="0"/>
            </a:endParaRPr>
          </a:p>
          <a:p>
            <a:pPr algn="just">
              <a:lnSpc>
                <a:spcPct val="115000"/>
              </a:lnSpc>
            </a:pP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Ο περί Αλλοδαπών και Μετανάστευσης Νόμος [Κεφ. 105] </a:t>
            </a:r>
            <a:endParaRPr lang="en-CY"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Ο περί Αλλοδαπών και Μετανάστευσης (Προϋποθέσεις Εισόδου και Διαμονής Υπηκόων Τρίτων Χωρών με σκοπό την Έρευνα, τις Σπουδές, την Πρακτική Άσκηση, την Εθελοντική Υπηρεσία, τις Ανταλλαγές Μαθητών ή τα Εκπαιδευτικά Προγράμματα) Νόμος [7(I)/2019]</a:t>
            </a:r>
            <a:endParaRPr lang="en-CY"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Ο περί της Πρόληψης και της Καταπολέμησης της Εμπορίας και Εκμετάλλευσης Προσώπων και της Προστασίας των Θυμάτων Νόμος [60(I)/2014]</a:t>
            </a:r>
            <a:endParaRPr lang="en-CY"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Ο περί της Πρόληψης και της Καταπολέμησης της Βίας κατά των Γυναικών και της Ενδοοικογενειακής Βίας και περί Συναφών Θεμάτων Νόμος του 2021 [115(I)/2021]</a:t>
            </a:r>
            <a:endParaRPr lang="en-CY"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Ο περί Προσφύγων Νόμος [6(I)/2000].</a:t>
            </a:r>
            <a:endParaRPr lang="en-CY"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tabLst>
                <a:tab pos="2933700" algn="l"/>
              </a:tabLst>
            </a:pPr>
            <a:r>
              <a:rPr lang="el-GR" sz="1800" b="1" i="1" dirty="0">
                <a:solidFill>
                  <a:srgbClr val="D13F3E"/>
                </a:solidFill>
                <a:effectLst/>
                <a:latin typeface="Calibri" panose="020F0502020204030204" pitchFamily="34" charset="0"/>
                <a:ea typeface="Calibri" panose="020F0502020204030204" pitchFamily="34" charset="0"/>
                <a:cs typeface="Times New Roman" panose="02020603050405020304" pitchFamily="18" charset="0"/>
              </a:rPr>
              <a:t>Όλη η ισχύουσα νομοθεσία είναι πλήρως εναρμονισμένη με το </a:t>
            </a:r>
            <a:r>
              <a:rPr lang="el-GR" sz="1800" b="1" i="1" dirty="0" err="1">
                <a:solidFill>
                  <a:srgbClr val="D13F3E"/>
                </a:solidFill>
                <a:effectLst/>
                <a:latin typeface="Calibri" panose="020F0502020204030204" pitchFamily="34" charset="0"/>
                <a:ea typeface="Calibri" panose="020F0502020204030204" pitchFamily="34" charset="0"/>
                <a:cs typeface="Times New Roman" panose="02020603050405020304" pitchFamily="18" charset="0"/>
              </a:rPr>
              <a:t>Ενωσιακό</a:t>
            </a:r>
            <a:r>
              <a:rPr lang="el-GR" sz="1800" b="1" i="1" dirty="0">
                <a:solidFill>
                  <a:srgbClr val="D13F3E"/>
                </a:solidFill>
                <a:effectLst/>
                <a:latin typeface="Calibri" panose="020F0502020204030204" pitchFamily="34" charset="0"/>
                <a:ea typeface="Calibri" panose="020F0502020204030204" pitchFamily="34" charset="0"/>
                <a:cs typeface="Times New Roman" panose="02020603050405020304" pitchFamily="18" charset="0"/>
              </a:rPr>
              <a:t> Δίκαιο.</a:t>
            </a:r>
            <a:endParaRPr lang="en-CY" sz="1800" b="1" i="1" dirty="0">
              <a:solidFill>
                <a:srgbClr val="D13F3E"/>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hangingPunct="0">
              <a:lnSpc>
                <a:spcPct val="115000"/>
              </a:lnSpc>
              <a:spcBef>
                <a:spcPts val="600"/>
              </a:spcBef>
              <a:spcAft>
                <a:spcPts val="800"/>
              </a:spcAft>
              <a:buNone/>
            </a:pPr>
            <a:endParaRPr lang="en-CY"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74E4647-C292-5520-C646-D83651494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3399"/>
            <a:ext cx="1911297" cy="754601"/>
          </a:xfrm>
          <a:prstGeom prst="rect">
            <a:avLst/>
          </a:prstGeom>
        </p:spPr>
      </p:pic>
      <p:sp>
        <p:nvSpPr>
          <p:cNvPr id="12" name="Rectangle 5">
            <a:extLst>
              <a:ext uri="{FF2B5EF4-FFF2-40B4-BE49-F238E27FC236}">
                <a16:creationId xmlns:a16="http://schemas.microsoft.com/office/drawing/2014/main" id="{9FCBABFC-7BCD-FEF4-21E3-50FD0027AD05}"/>
              </a:ext>
            </a:extLst>
          </p:cNvPr>
          <p:cNvSpPr>
            <a:spLocks noChangeArrowheads="1"/>
          </p:cNvSpPr>
          <p:nvPr/>
        </p:nvSpPr>
        <p:spPr bwMode="auto">
          <a:xfrm>
            <a:off x="2857500" y="3279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Y"/>
          </a:p>
        </p:txBody>
      </p:sp>
      <p:sp>
        <p:nvSpPr>
          <p:cNvPr id="5" name="Title 1">
            <a:extLst>
              <a:ext uri="{FF2B5EF4-FFF2-40B4-BE49-F238E27FC236}">
                <a16:creationId xmlns:a16="http://schemas.microsoft.com/office/drawing/2014/main" id="{EEAD38FE-2E3C-68B2-E6E2-3B3677492BA7}"/>
              </a:ext>
            </a:extLst>
          </p:cNvPr>
          <p:cNvSpPr txBox="1">
            <a:spLocks/>
          </p:cNvSpPr>
          <p:nvPr/>
        </p:nvSpPr>
        <p:spPr>
          <a:xfrm>
            <a:off x="421241" y="62983"/>
            <a:ext cx="11260476" cy="9660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000" b="1" dirty="0">
                <a:solidFill>
                  <a:srgbClr val="17AFD1"/>
                </a:solidFill>
              </a:rPr>
              <a:t>ΤΜΗΜΑ ΑΡΧΕΙΟΥ ΠΛΗΘΥΣΜΟΥ ΚΑΙ ΜΕΤΑΝΑΣΤΕΥΣΗΣ</a:t>
            </a:r>
          </a:p>
          <a:p>
            <a:pPr algn="ctr"/>
            <a:r>
              <a:rPr lang="el-GR" sz="4000" b="1" dirty="0">
                <a:solidFill>
                  <a:srgbClr val="17AFD1"/>
                </a:solidFill>
              </a:rPr>
              <a:t>Νόμιμη Μετανάστευση</a:t>
            </a:r>
            <a:endParaRPr lang="x-none" sz="4000" b="1" dirty="0">
              <a:solidFill>
                <a:srgbClr val="17AFD1"/>
              </a:solidFill>
            </a:endParaRPr>
          </a:p>
        </p:txBody>
      </p:sp>
    </p:spTree>
    <p:extLst>
      <p:ext uri="{BB962C8B-B14F-4D97-AF65-F5344CB8AC3E}">
        <p14:creationId xmlns:p14="http://schemas.microsoft.com/office/powerpoint/2010/main" val="344497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A151-D2DF-5DCC-7DF2-C1925AA28496}"/>
              </a:ext>
            </a:extLst>
          </p:cNvPr>
          <p:cNvSpPr>
            <a:spLocks noGrp="1"/>
          </p:cNvSpPr>
          <p:nvPr>
            <p:ph type="title"/>
          </p:nvPr>
        </p:nvSpPr>
        <p:spPr>
          <a:xfrm>
            <a:off x="838200" y="2317213"/>
            <a:ext cx="10972800" cy="1325563"/>
          </a:xfrm>
        </p:spPr>
        <p:txBody>
          <a:bodyPr/>
          <a:lstStyle/>
          <a:p>
            <a:pPr algn="ctr"/>
            <a:r>
              <a:rPr lang="el-GR" sz="4400" b="1" dirty="0">
                <a:solidFill>
                  <a:srgbClr val="17AFD1"/>
                </a:solidFill>
              </a:rPr>
              <a:t>ΠΡΟΣΩΡΙΝΗ ΔΙΑΜΟΝΗ </a:t>
            </a:r>
            <a:br>
              <a:rPr lang="el-GR" sz="4400" b="1" dirty="0">
                <a:solidFill>
                  <a:srgbClr val="17AFD1"/>
                </a:solidFill>
              </a:rPr>
            </a:br>
            <a:r>
              <a:rPr lang="el-GR" sz="4400" b="1" dirty="0">
                <a:solidFill>
                  <a:srgbClr val="17AFD1"/>
                </a:solidFill>
              </a:rPr>
              <a:t>Απασχόληση σε εταιρείες ξένων συμφερόντων</a:t>
            </a:r>
            <a:endParaRPr lang="en-CY" dirty="0"/>
          </a:p>
        </p:txBody>
      </p:sp>
    </p:spTree>
    <p:extLst>
      <p:ext uri="{BB962C8B-B14F-4D97-AF65-F5344CB8AC3E}">
        <p14:creationId xmlns:p14="http://schemas.microsoft.com/office/powerpoint/2010/main" val="339913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74649" y="286511"/>
            <a:ext cx="10718921" cy="1091546"/>
          </a:xfrm>
        </p:spPr>
        <p:txBody>
          <a:bodyPr>
            <a:noAutofit/>
          </a:bodyPr>
          <a:lstStyle/>
          <a:p>
            <a:pPr algn="ctr"/>
            <a:r>
              <a:rPr lang="el-GR" sz="3600" b="1" dirty="0">
                <a:solidFill>
                  <a:srgbClr val="17AFD1"/>
                </a:solidFill>
              </a:rPr>
              <a:t>ΠΡΟΣΩΡΙΝΗ ΔΙΑΜΟΝΗ </a:t>
            </a:r>
            <a:br>
              <a:rPr lang="el-GR" sz="3600" b="1" dirty="0">
                <a:solidFill>
                  <a:srgbClr val="17AFD1"/>
                </a:solidFill>
              </a:rPr>
            </a:br>
            <a:r>
              <a:rPr lang="el-GR" sz="3600" b="1" dirty="0">
                <a:solidFill>
                  <a:srgbClr val="17AFD1"/>
                </a:solidFill>
              </a:rPr>
              <a:t>Απασχόληση σε εταιρείες ξένων συμφερόντων</a:t>
            </a:r>
            <a:endParaRPr lang="x-none" sz="3400" b="1" dirty="0">
              <a:solidFill>
                <a:srgbClr val="17AFD1"/>
              </a:solidFill>
            </a:endParaRPr>
          </a:p>
        </p:txBody>
      </p:sp>
      <p:sp>
        <p:nvSpPr>
          <p:cNvPr id="4" name="Content Placeholder 3">
            <a:extLst>
              <a:ext uri="{FF2B5EF4-FFF2-40B4-BE49-F238E27FC236}">
                <a16:creationId xmlns:a16="http://schemas.microsoft.com/office/drawing/2014/main" id="{F14DE586-720A-CEFB-142C-88E1EC0AFFC9}"/>
              </a:ext>
            </a:extLst>
          </p:cNvPr>
          <p:cNvSpPr>
            <a:spLocks noGrp="1"/>
          </p:cNvSpPr>
          <p:nvPr>
            <p:ph idx="1"/>
          </p:nvPr>
        </p:nvSpPr>
        <p:spPr>
          <a:xfrm>
            <a:off x="374649" y="1691480"/>
            <a:ext cx="10972800" cy="5303521"/>
          </a:xfrm>
        </p:spPr>
        <p:txBody>
          <a:bodyPr>
            <a:normAutofit/>
          </a:bodyPr>
          <a:lstStyle/>
          <a:p>
            <a:pPr marL="0" indent="-457200" algn="just">
              <a:buNone/>
            </a:pP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Το Τμήμα παραλαμβάνει και εξετάζει αιτήσεις για </a:t>
            </a:r>
            <a:r>
              <a:rPr lang="el-GR" sz="1800" b="1"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άδεια εισόδου</a:t>
            </a: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άδεια διαμονής και απασχόλησης για υπηκόους τρίτων χωρών </a:t>
            </a: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που ο σκοπός της προσωρινής διαμονής τους εμπίπτει στο πλαίσιο της </a:t>
            </a:r>
            <a:r>
              <a:rPr lang="el-GR" sz="1800" b="1" i="1"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Στρατηγικής για την προσέλκυση εταιρειών για δραστηριοποίηση ή/και επέκταση των δραστηριοτήτων τους στην Κύπρο (Απόφαση ΥΣ 15.10.2021)</a:t>
            </a:r>
            <a:r>
              <a:rPr lang="el-GR" sz="1800" b="1" dirty="0">
                <a:solidFill>
                  <a:srgbClr val="002650"/>
                </a:solidFill>
                <a:latin typeface="Calibri" panose="020F0502020204030204" pitchFamily="34" charset="0"/>
                <a:ea typeface="Calibri" panose="020F0502020204030204" pitchFamily="34" charset="0"/>
                <a:cs typeface="Times New Roman" panose="02020603050405020304" pitchFamily="18" charset="0"/>
              </a:rPr>
              <a:t>:</a:t>
            </a:r>
            <a:endParaRPr lang="el-GR" sz="1800" b="1" dirty="0">
              <a:solidFill>
                <a:srgbClr val="00265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sz="1800"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Η διαμονή αφορά απασχόληση σε </a:t>
            </a:r>
            <a:r>
              <a:rPr lang="el-G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εταιρείες </a:t>
            </a:r>
            <a:r>
              <a:rPr lang="el-GR" sz="1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ξένων συμφερόντων</a:t>
            </a:r>
            <a:r>
              <a:rPr lang="en-CY" sz="18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a:t>
            </a:r>
            <a:r>
              <a:rPr lang="el-GR" sz="18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 οι οποίες εγκρίνονται από τη Μονάδα Διευκόλυνσης Επιχειρήσεων του Υπουργείου Ενέργειας, Εμπορίου και Βιομηχανίας,</a:t>
            </a:r>
            <a:r>
              <a:rPr lang="en-CY" sz="1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l-GR" sz="18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για αλλοδαπό προσωπικό με</a:t>
            </a:r>
            <a:r>
              <a:rPr lang="en-CY" sz="18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 </a:t>
            </a:r>
            <a:r>
              <a:rPr lang="el-GR" sz="1800"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υψηλές απολαβές (άνω των €2500 μηνιαίως) είτε:</a:t>
            </a:r>
          </a:p>
          <a:p>
            <a:pPr lvl="2" algn="just">
              <a:lnSpc>
                <a:spcPct val="115000"/>
              </a:lnSpc>
            </a:pPr>
            <a:r>
              <a:rPr lang="el-GR" sz="1500"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Στο ανώτερο διευθυντικό (</a:t>
            </a:r>
            <a:r>
              <a:rPr lang="x-none" sz="1500"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DIRECTOR)</a:t>
            </a:r>
            <a:r>
              <a:rPr lang="el-GR" sz="1500"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 επίπεδο</a:t>
            </a:r>
            <a:r>
              <a:rPr lang="el-GR" sz="15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 </a:t>
            </a:r>
          </a:p>
          <a:p>
            <a:pPr lvl="2" algn="just">
              <a:lnSpc>
                <a:spcPct val="115000"/>
              </a:lnSpc>
            </a:pPr>
            <a:r>
              <a:rPr lang="el-GR" sz="15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Στο μεσοδιευθυντικό</a:t>
            </a:r>
            <a:r>
              <a:rPr lang="x-none" sz="15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 (KEY PERSONNEL</a:t>
            </a:r>
            <a:r>
              <a:rPr lang="el-GR" sz="15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 επίπεδο </a:t>
            </a:r>
          </a:p>
          <a:p>
            <a:pPr lvl="2" algn="just">
              <a:lnSpc>
                <a:spcPct val="115000"/>
              </a:lnSpc>
            </a:pPr>
            <a:r>
              <a:rPr lang="el-GR" sz="1500"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Ως εξειδικευμένο προσωπικό (</a:t>
            </a:r>
            <a:r>
              <a:rPr lang="x-none" sz="1500"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SPECIALIST)</a:t>
            </a:r>
            <a:endParaRPr lang="el-GR" sz="1500"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el-GR" sz="1800" b="1"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Είσοδος στη Δημοκρατία: </a:t>
            </a:r>
            <a:r>
              <a:rPr lang="el-GR" sz="18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το αλλοδαπό προσωπικό μπορεί να εισέρχεται είτε με άδεια εισόδου που εκδίδει το ΤΑΠΜ, είτε με θεώρηση εισόδου εκδιδόμενη από τις προξενικές αρχές.</a:t>
            </a:r>
            <a:r>
              <a:rPr lang="el-GR" sz="1800" dirty="0">
                <a:solidFill>
                  <a:srgbClr val="002650"/>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buNone/>
            </a:pPr>
            <a:endParaRPr lang="el-GR" sz="24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1" indent="0" algn="just">
              <a:lnSpc>
                <a:spcPct val="115000"/>
              </a:lnSpc>
              <a:buNone/>
            </a:pPr>
            <a:endParaRPr lang="el-GR" sz="1400" b="1" dirty="0">
              <a:solidFill>
                <a:srgbClr val="D13F3E"/>
              </a:solidFill>
              <a:latin typeface="Calibri" panose="020F0502020204030204" pitchFamily="34" charset="0"/>
              <a:cs typeface="Times New Roman" panose="02020603050405020304" pitchFamily="18" charset="0"/>
            </a:endParaRPr>
          </a:p>
          <a:p>
            <a:pPr lvl="1" algn="just">
              <a:lnSpc>
                <a:spcPct val="115000"/>
              </a:lnSpc>
              <a:spcBef>
                <a:spcPts val="0"/>
              </a:spcBef>
            </a:pPr>
            <a:endParaRPr lang="x-none" sz="1400" dirty="0">
              <a:solidFill>
                <a:srgbClr val="002650"/>
              </a:solidFill>
              <a:latin typeface="Calibri" panose="020F0502020204030204" pitchFamily="34" charset="0"/>
              <a:cs typeface="Times New Roman" panose="02020603050405020304" pitchFamily="18" charset="0"/>
            </a:endParaRPr>
          </a:p>
          <a:p>
            <a:pPr marL="0" lvl="1" indent="0" algn="just">
              <a:lnSpc>
                <a:spcPct val="115000"/>
              </a:lnSpc>
              <a:buNone/>
            </a:pPr>
            <a:endParaRPr lang="x-none" sz="1800" b="1" dirty="0">
              <a:solidFill>
                <a:srgbClr val="D13F3E"/>
              </a:solidFill>
              <a:latin typeface="Calibri" panose="020F0502020204030204" pitchFamily="34" charset="0"/>
              <a:cs typeface="Times New Roman" panose="02020603050405020304" pitchFamily="18" charset="0"/>
            </a:endParaRPr>
          </a:p>
          <a:p>
            <a:pPr lvl="1" algn="just">
              <a:lnSpc>
                <a:spcPct val="115000"/>
              </a:lnSpc>
            </a:pPr>
            <a:endParaRPr lang="x-none" sz="1600" dirty="0">
              <a:solidFill>
                <a:srgbClr val="002650"/>
              </a:solidFill>
            </a:endParaRPr>
          </a:p>
        </p:txBody>
      </p:sp>
    </p:spTree>
    <p:extLst>
      <p:ext uri="{BB962C8B-B14F-4D97-AF65-F5344CB8AC3E}">
        <p14:creationId xmlns:p14="http://schemas.microsoft.com/office/powerpoint/2010/main" val="70774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AECAFC-F1F7-9B27-EB57-6D4B2FC72304}"/>
              </a:ext>
            </a:extLst>
          </p:cNvPr>
          <p:cNvSpPr txBox="1">
            <a:spLocks/>
          </p:cNvSpPr>
          <p:nvPr/>
        </p:nvSpPr>
        <p:spPr>
          <a:xfrm>
            <a:off x="374649" y="286511"/>
            <a:ext cx="10718921" cy="10915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l-GR" sz="3600" b="1" dirty="0">
                <a:solidFill>
                  <a:srgbClr val="17AFD1"/>
                </a:solidFill>
              </a:rPr>
              <a:t>ΠΡΟΣΩΡΙΝΗ ΔΙΑΜΟΝΗ </a:t>
            </a:r>
            <a:br>
              <a:rPr lang="el-GR" sz="3600" b="1" dirty="0">
                <a:solidFill>
                  <a:srgbClr val="17AFD1"/>
                </a:solidFill>
              </a:rPr>
            </a:br>
            <a:r>
              <a:rPr lang="el-GR" sz="3600" b="1" dirty="0">
                <a:solidFill>
                  <a:srgbClr val="17AFD1"/>
                </a:solidFill>
              </a:rPr>
              <a:t>Απασχόληση σε εταιρείες ξένων συμφερόντων</a:t>
            </a:r>
            <a:endParaRPr lang="x-none" sz="3400" b="1" dirty="0">
              <a:solidFill>
                <a:srgbClr val="17AFD1"/>
              </a:solidFill>
            </a:endParaRPr>
          </a:p>
        </p:txBody>
      </p:sp>
      <p:sp>
        <p:nvSpPr>
          <p:cNvPr id="8" name="TextBox 7">
            <a:extLst>
              <a:ext uri="{FF2B5EF4-FFF2-40B4-BE49-F238E27FC236}">
                <a16:creationId xmlns:a16="http://schemas.microsoft.com/office/drawing/2014/main" id="{95E59398-CC78-FAF6-5B50-085D0819B101}"/>
              </a:ext>
            </a:extLst>
          </p:cNvPr>
          <p:cNvSpPr txBox="1"/>
          <p:nvPr/>
        </p:nvSpPr>
        <p:spPr>
          <a:xfrm>
            <a:off x="537883" y="1584154"/>
            <a:ext cx="10945906" cy="2862322"/>
          </a:xfrm>
          <a:prstGeom prst="rect">
            <a:avLst/>
          </a:prstGeom>
          <a:noFill/>
        </p:spPr>
        <p:txBody>
          <a:bodyPr wrap="square">
            <a:spAutoFit/>
          </a:bodyPr>
          <a:lstStyle/>
          <a:p>
            <a:pPr marL="285750" indent="-285750" algn="just">
              <a:buFont typeface="Arial" panose="020B0604020202020204" pitchFamily="34" charset="0"/>
              <a:buChar char="•"/>
            </a:pPr>
            <a:r>
              <a:rPr lang="el-GR" sz="1800" b="1" dirty="0">
                <a:solidFill>
                  <a:srgbClr val="002650"/>
                </a:solidFill>
                <a:latin typeface="+mn-lt"/>
                <a:ea typeface="Times New Roman" panose="02020603050405020304" pitchFamily="18" charset="0"/>
                <a:cs typeface="Times New Roman" panose="02020603050405020304" pitchFamily="18" charset="0"/>
              </a:rPr>
              <a:t>Διαμονή στη Δημοκρατία: </a:t>
            </a:r>
            <a:r>
              <a:rPr lang="el-GR" sz="1800" dirty="0">
                <a:solidFill>
                  <a:srgbClr val="002650"/>
                </a:solidFill>
                <a:latin typeface="+mn-lt"/>
                <a:ea typeface="Times New Roman" panose="02020603050405020304" pitchFamily="18" charset="0"/>
                <a:cs typeface="Times New Roman" panose="02020603050405020304" pitchFamily="18" charset="0"/>
              </a:rPr>
              <a:t>Μετά την είσοδο του υπηκόου τρίτης χώρας στη Δημοκρατία και την εγγραφή του στο Τμήμα, του παραχωρείται </a:t>
            </a:r>
            <a:r>
              <a:rPr lang="el-GR" sz="1800" b="1" dirty="0">
                <a:solidFill>
                  <a:srgbClr val="D13F3E"/>
                </a:solidFill>
                <a:latin typeface="+mn-lt"/>
                <a:cs typeface="Times New Roman" panose="02020603050405020304" pitchFamily="18" charset="0"/>
              </a:rPr>
              <a:t>άδεια προσωρινής παραμονής και απασχόλησης </a:t>
            </a:r>
            <a:r>
              <a:rPr lang="en-CY" sz="1800" b="1" dirty="0">
                <a:solidFill>
                  <a:srgbClr val="D13F3E"/>
                </a:solidFill>
                <a:latin typeface="+mn-lt"/>
                <a:cs typeface="Times New Roman" panose="02020603050405020304" pitchFamily="18" charset="0"/>
              </a:rPr>
              <a:t>(BCS) </a:t>
            </a:r>
            <a:r>
              <a:rPr lang="el-GR" sz="1800" dirty="0">
                <a:solidFill>
                  <a:srgbClr val="002650"/>
                </a:solidFill>
                <a:latin typeface="+mn-lt"/>
                <a:ea typeface="Times New Roman" panose="02020603050405020304" pitchFamily="18" charset="0"/>
                <a:cs typeface="Times New Roman" panose="02020603050405020304" pitchFamily="18" charset="0"/>
              </a:rPr>
              <a:t>σύμφωνα με τη χρονική διάρκεια του συμβολαίου</a:t>
            </a:r>
            <a:r>
              <a:rPr lang="en-CY" sz="1800" dirty="0">
                <a:solidFill>
                  <a:srgbClr val="002650"/>
                </a:solidFill>
                <a:latin typeface="+mn-lt"/>
                <a:ea typeface="Times New Roman" panose="02020603050405020304" pitchFamily="18" charset="0"/>
                <a:cs typeface="Times New Roman" panose="02020603050405020304" pitchFamily="18" charset="0"/>
              </a:rPr>
              <a:t>, </a:t>
            </a:r>
            <a:r>
              <a:rPr lang="el-GR" sz="1800" dirty="0">
                <a:solidFill>
                  <a:srgbClr val="002650"/>
                </a:solidFill>
                <a:latin typeface="+mn-lt"/>
                <a:ea typeface="Times New Roman" panose="02020603050405020304" pitchFamily="18" charset="0"/>
                <a:cs typeface="Times New Roman" panose="02020603050405020304" pitchFamily="18" charset="0"/>
              </a:rPr>
              <a:t>με μέγιστη διάρκεια τα τρία (3) έτη, ανανεώσιμη χωρίς μέγιστη διάρκεια διαμονής.</a:t>
            </a:r>
          </a:p>
          <a:p>
            <a:pPr algn="just"/>
            <a:endParaRPr lang="el-GR" sz="1800" dirty="0">
              <a:solidFill>
                <a:srgbClr val="002650"/>
              </a:solidFill>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l-GR" sz="1800" dirty="0">
                <a:solidFill>
                  <a:srgbClr val="002650"/>
                </a:solidFill>
                <a:latin typeface="+mn-lt"/>
                <a:ea typeface="Times New Roman" panose="02020603050405020304" pitchFamily="18" charset="0"/>
                <a:cs typeface="Times New Roman" panose="02020603050405020304" pitchFamily="18" charset="0"/>
              </a:rPr>
              <a:t>Δεν απαιτείται </a:t>
            </a:r>
            <a:r>
              <a:rPr lang="el-GR" dirty="0">
                <a:solidFill>
                  <a:srgbClr val="002650"/>
                </a:solidFill>
                <a:ea typeface="Times New Roman" panose="02020603050405020304" pitchFamily="18" charset="0"/>
                <a:cs typeface="Times New Roman" panose="02020603050405020304" pitchFamily="18" charset="0"/>
              </a:rPr>
              <a:t>ο έλεγχος της αγοράς εργασίας, ούτε η</a:t>
            </a:r>
            <a:r>
              <a:rPr lang="el-GR" sz="1800" dirty="0">
                <a:solidFill>
                  <a:srgbClr val="002650"/>
                </a:solidFill>
                <a:latin typeface="+mn-lt"/>
                <a:ea typeface="Times New Roman" panose="02020603050405020304" pitchFamily="18" charset="0"/>
                <a:cs typeface="Times New Roman" panose="02020603050405020304" pitchFamily="18" charset="0"/>
              </a:rPr>
              <a:t> εξασφάλιση σφραγισμένου συμβολαίου από το Τμήμα Εργασίας.  </a:t>
            </a:r>
          </a:p>
          <a:p>
            <a:pPr marL="285750" indent="-285750" algn="just">
              <a:buFont typeface="Arial" panose="020B0604020202020204" pitchFamily="34" charset="0"/>
              <a:buChar char="•"/>
            </a:pPr>
            <a:endParaRPr lang="el-GR" dirty="0">
              <a:solidFill>
                <a:srgbClr val="00265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l-GR" sz="1800" dirty="0">
                <a:solidFill>
                  <a:srgbClr val="002650"/>
                </a:solidFill>
                <a:latin typeface="+mn-lt"/>
                <a:ea typeface="Times New Roman" panose="02020603050405020304" pitchFamily="18" charset="0"/>
                <a:cs typeface="Times New Roman" panose="02020603050405020304" pitchFamily="18" charset="0"/>
              </a:rPr>
              <a:t>Οι </a:t>
            </a:r>
            <a:r>
              <a:rPr lang="el-GR" sz="1800" dirty="0" err="1">
                <a:solidFill>
                  <a:srgbClr val="002650"/>
                </a:solidFill>
                <a:latin typeface="+mn-lt"/>
                <a:ea typeface="Times New Roman" panose="02020603050405020304" pitchFamily="18" charset="0"/>
                <a:cs typeface="Times New Roman" panose="02020603050405020304" pitchFamily="18" charset="0"/>
              </a:rPr>
              <a:t>δικαιούχες</a:t>
            </a:r>
            <a:r>
              <a:rPr lang="el-GR" sz="1800" dirty="0">
                <a:solidFill>
                  <a:srgbClr val="002650"/>
                </a:solidFill>
                <a:latin typeface="+mn-lt"/>
                <a:ea typeface="Times New Roman" panose="02020603050405020304" pitchFamily="18" charset="0"/>
                <a:cs typeface="Times New Roman" panose="02020603050405020304" pitchFamily="18" charset="0"/>
              </a:rPr>
              <a:t> επι</a:t>
            </a:r>
            <a:r>
              <a:rPr lang="el-GR" dirty="0">
                <a:solidFill>
                  <a:srgbClr val="002650"/>
                </a:solidFill>
                <a:ea typeface="Times New Roman" panose="02020603050405020304" pitchFamily="18" charset="0"/>
                <a:cs typeface="Times New Roman" panose="02020603050405020304" pitchFamily="18" charset="0"/>
              </a:rPr>
              <a:t>χειρήσεις εξετάζονται από τη </a:t>
            </a:r>
            <a:r>
              <a:rPr lang="el-GR" sz="1800" dirty="0">
                <a:solidFill>
                  <a:srgbClr val="002650"/>
                </a:solidFill>
                <a:latin typeface="+mn-lt"/>
                <a:ea typeface="Calibri" panose="020F0502020204030204" pitchFamily="34" charset="0"/>
                <a:cs typeface="Times New Roman" panose="02020603050405020304" pitchFamily="18" charset="0"/>
              </a:rPr>
              <a:t>Μονάδα Διευκόλυνσης Εταιρειών (ΜΔΕ) που λειτουργεί στο Υπουργείο Ενέργειας, Εμπορίου και Βιομηχανίας και εγγράφονται σε Μητρώο Ξένων Εταιρειών. </a:t>
            </a:r>
            <a:br>
              <a:rPr lang="el-GR" sz="1800" dirty="0">
                <a:solidFill>
                  <a:srgbClr val="002650"/>
                </a:solidFill>
                <a:latin typeface="+mn-lt"/>
                <a:ea typeface="Calibri" panose="020F0502020204030204" pitchFamily="34" charset="0"/>
                <a:cs typeface="Times New Roman" panose="02020603050405020304" pitchFamily="18" charset="0"/>
              </a:rPr>
            </a:br>
            <a:endParaRPr lang="en-CY" dirty="0"/>
          </a:p>
        </p:txBody>
      </p:sp>
    </p:spTree>
    <p:extLst>
      <p:ext uri="{BB962C8B-B14F-4D97-AF65-F5344CB8AC3E}">
        <p14:creationId xmlns:p14="http://schemas.microsoft.com/office/powerpoint/2010/main" val="401194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6922-51E1-98F5-DDEB-74AC6BDBDDB9}"/>
              </a:ext>
            </a:extLst>
          </p:cNvPr>
          <p:cNvSpPr>
            <a:spLocks noGrp="1"/>
          </p:cNvSpPr>
          <p:nvPr>
            <p:ph type="title"/>
          </p:nvPr>
        </p:nvSpPr>
        <p:spPr>
          <a:xfrm>
            <a:off x="174661" y="1411792"/>
            <a:ext cx="11846104" cy="2852737"/>
          </a:xfrm>
        </p:spPr>
        <p:txBody>
          <a:bodyPr>
            <a:normAutofit/>
          </a:bodyPr>
          <a:lstStyle/>
          <a:p>
            <a:pPr algn="ctr"/>
            <a:r>
              <a:rPr lang="el-GR" sz="4400" b="1" dirty="0">
                <a:solidFill>
                  <a:srgbClr val="17AFD1"/>
                </a:solidFill>
              </a:rPr>
              <a:t>ΠΡΟΣΩΡΙΝΗ ΔΙΑΜΟΝΗ </a:t>
            </a:r>
            <a:br>
              <a:rPr lang="el-GR" sz="4400" b="1" dirty="0">
                <a:solidFill>
                  <a:srgbClr val="17AFD1"/>
                </a:solidFill>
              </a:rPr>
            </a:br>
            <a:r>
              <a:rPr lang="el-GR" sz="4400" b="1" dirty="0">
                <a:solidFill>
                  <a:srgbClr val="17AFD1"/>
                </a:solidFill>
              </a:rPr>
              <a:t>Απασχόληση σε εταιρείες ξένων συμφερόντων</a:t>
            </a:r>
            <a:br>
              <a:rPr lang="x-none" sz="4400" b="1" dirty="0">
                <a:solidFill>
                  <a:srgbClr val="17AFD1"/>
                </a:solidFill>
              </a:rPr>
            </a:br>
            <a:r>
              <a:rPr lang="el-GR" sz="4400" b="1" dirty="0">
                <a:solidFill>
                  <a:srgbClr val="17AFD1"/>
                </a:solidFill>
              </a:rPr>
              <a:t>Μέλη οικογένειας</a:t>
            </a:r>
            <a:endParaRPr lang="en-CY" sz="4400" dirty="0"/>
          </a:p>
        </p:txBody>
      </p:sp>
    </p:spTree>
    <p:extLst>
      <p:ext uri="{BB962C8B-B14F-4D97-AF65-F5344CB8AC3E}">
        <p14:creationId xmlns:p14="http://schemas.microsoft.com/office/powerpoint/2010/main" val="222525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501588" y="368564"/>
            <a:ext cx="10718921" cy="1321438"/>
          </a:xfrm>
        </p:spPr>
        <p:txBody>
          <a:bodyPr>
            <a:noAutofit/>
          </a:bodyPr>
          <a:lstStyle/>
          <a:p>
            <a:pPr algn="ctr"/>
            <a:r>
              <a:rPr lang="el-GR" sz="3600" b="1" dirty="0">
                <a:solidFill>
                  <a:srgbClr val="17AFD1"/>
                </a:solidFill>
              </a:rPr>
              <a:t>ΠΡΟΣΩΡΙΝΗ ΔΙΑΜΟΝΗ </a:t>
            </a:r>
            <a:br>
              <a:rPr lang="el-GR" sz="3600" b="1" dirty="0">
                <a:solidFill>
                  <a:srgbClr val="17AFD1"/>
                </a:solidFill>
              </a:rPr>
            </a:br>
            <a:r>
              <a:rPr lang="el-GR" sz="3600" b="1" dirty="0">
                <a:solidFill>
                  <a:srgbClr val="17AFD1"/>
                </a:solidFill>
              </a:rPr>
              <a:t>Απασχόληση σε εταιρείες ξένων συμφερόντων</a:t>
            </a:r>
            <a:br>
              <a:rPr lang="x-none" sz="3600" b="1" dirty="0">
                <a:solidFill>
                  <a:srgbClr val="17AFD1"/>
                </a:solidFill>
              </a:rPr>
            </a:br>
            <a:r>
              <a:rPr lang="el-GR" sz="3400" b="1" dirty="0">
                <a:solidFill>
                  <a:srgbClr val="17AFD1"/>
                </a:solidFill>
              </a:rPr>
              <a:t>Μέλη οικογένειας</a:t>
            </a:r>
            <a:endParaRPr lang="x-none" sz="3400" b="1" dirty="0">
              <a:solidFill>
                <a:srgbClr val="17AFD1"/>
              </a:solidFill>
            </a:endParaRPr>
          </a:p>
        </p:txBody>
      </p:sp>
      <p:sp>
        <p:nvSpPr>
          <p:cNvPr id="4" name="Content Placeholder 3">
            <a:extLst>
              <a:ext uri="{FF2B5EF4-FFF2-40B4-BE49-F238E27FC236}">
                <a16:creationId xmlns:a16="http://schemas.microsoft.com/office/drawing/2014/main" id="{F14DE586-720A-CEFB-142C-88E1EC0AFFC9}"/>
              </a:ext>
            </a:extLst>
          </p:cNvPr>
          <p:cNvSpPr>
            <a:spLocks noGrp="1"/>
          </p:cNvSpPr>
          <p:nvPr>
            <p:ph idx="1"/>
          </p:nvPr>
        </p:nvSpPr>
        <p:spPr>
          <a:xfrm>
            <a:off x="374649" y="1407702"/>
            <a:ext cx="10972800" cy="5019224"/>
          </a:xfrm>
        </p:spPr>
        <p:txBody>
          <a:bodyPr>
            <a:normAutofit lnSpcReduction="10000"/>
          </a:bodyPr>
          <a:lstStyle/>
          <a:p>
            <a:pPr marL="0" indent="0">
              <a:buNone/>
            </a:pPr>
            <a:endParaRPr lang="el-GR" sz="1400" b="1"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Το Τμήμα παραλαμβάνει και εξετάζει αιτήσεις για </a:t>
            </a:r>
            <a:r>
              <a:rPr lang="el-GR" sz="1800" b="1"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άδεια εισόδου</a:t>
            </a:r>
            <a:r>
              <a:rPr lang="el-GR" sz="18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rPr>
              <a:t>άδεια διαμονής και απασχόλησης για μ</a:t>
            </a:r>
            <a:r>
              <a:rPr lang="el-GR" sz="1800" b="1"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έλη οικογένειας απασχολούμενω</a:t>
            </a:r>
            <a:r>
              <a:rPr lang="el-GR" sz="1800" b="1"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ν σε εταιρείες ξένων συμφερόντων, </a:t>
            </a:r>
            <a:r>
              <a:rPr lang="el-GR" sz="1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στο πλαίσιο Οικογενειακής Επανένωσης (</a:t>
            </a:r>
            <a:r>
              <a:rPr lang="x-none" sz="1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FR)</a:t>
            </a:r>
            <a:endParaRPr lang="el-GR" sz="1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1000"/>
              </a:spcAft>
            </a:pPr>
            <a:r>
              <a:rPr lang="el-GR" sz="1800" dirty="0">
                <a:solidFill>
                  <a:srgbClr val="002650"/>
                </a:solidFill>
                <a:latin typeface="Calibri" panose="020F0502020204030204" pitchFamily="34" charset="0"/>
                <a:cs typeface="Times New Roman" panose="02020603050405020304" pitchFamily="18" charset="0"/>
              </a:rPr>
              <a:t>Μέλη της οικογένειας περιλαμβάνουν τη/ τον σύζυγο και τα ανήλικα παιδιά του συντηρούντος. </a:t>
            </a:r>
          </a:p>
          <a:p>
            <a:pPr marL="457200" algn="just">
              <a:lnSpc>
                <a:spcPct val="115000"/>
              </a:lnSpc>
              <a:spcAft>
                <a:spcPts val="1000"/>
              </a:spcAft>
            </a:pPr>
            <a:r>
              <a:rPr lang="el-GR" sz="1800" b="1" dirty="0">
                <a:solidFill>
                  <a:srgbClr val="002650"/>
                </a:solidFill>
                <a:latin typeface="Calibri" panose="020F0502020204030204" pitchFamily="34" charset="0"/>
                <a:cs typeface="Times New Roman" panose="02020603050405020304" pitchFamily="18" charset="0"/>
              </a:rPr>
              <a:t>Είσοδος στη Δημοκρατία: </a:t>
            </a:r>
            <a:r>
              <a:rPr lang="el-GR" sz="1800" dirty="0">
                <a:solidFill>
                  <a:srgbClr val="002650"/>
                </a:solidFill>
                <a:latin typeface="Calibri" panose="020F0502020204030204" pitchFamily="34" charset="0"/>
                <a:cs typeface="Times New Roman" panose="02020603050405020304" pitchFamily="18" charset="0"/>
              </a:rPr>
              <a:t>τα μέλη οικογένειας μπορούν </a:t>
            </a:r>
            <a:r>
              <a:rPr lang="el-GR" sz="1800"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να εισέρχονται με άδεια εισόδου που εκδίδει το ΤΑΠΜ. Μπορούν, επίσης, να εισέρχονται με θεώρηση εισόδου εκδιδόμενη από τις προξενικές αρχές.</a:t>
            </a:r>
            <a:r>
              <a:rPr lang="el-GR" sz="1800" dirty="0">
                <a:solidFill>
                  <a:srgbClr val="002650"/>
                </a:solidFill>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15000"/>
              </a:lnSpc>
              <a:spcAft>
                <a:spcPts val="1000"/>
              </a:spcAft>
            </a:pPr>
            <a:r>
              <a:rPr lang="el-GR" sz="1800" b="1" dirty="0">
                <a:solidFill>
                  <a:srgbClr val="002650"/>
                </a:solidFill>
                <a:latin typeface="Calibri" panose="020F0502020204030204" pitchFamily="34" charset="0"/>
                <a:cs typeface="Times New Roman" panose="02020603050405020304" pitchFamily="18" charset="0"/>
              </a:rPr>
              <a:t>Διαμονή στη Δημοκρατία: </a:t>
            </a:r>
            <a:r>
              <a:rPr lang="el-GR" sz="1800" dirty="0">
                <a:solidFill>
                  <a:srgbClr val="002650"/>
                </a:solidFill>
                <a:latin typeface="+mn-lt"/>
                <a:ea typeface="Times New Roman" panose="02020603050405020304" pitchFamily="18" charset="0"/>
                <a:cs typeface="Times New Roman" panose="02020603050405020304" pitchFamily="18" charset="0"/>
              </a:rPr>
              <a:t>Μετά την είσοδο στη Δημοκρατία και την εγγραφή των </a:t>
            </a:r>
            <a:r>
              <a:rPr lang="el-GR" sz="1800" dirty="0">
                <a:solidFill>
                  <a:srgbClr val="002650"/>
                </a:solidFill>
                <a:ea typeface="Times New Roman" panose="02020603050405020304" pitchFamily="18" charset="0"/>
                <a:cs typeface="Times New Roman" panose="02020603050405020304" pitchFamily="18" charset="0"/>
              </a:rPr>
              <a:t>μελών οικογένειας </a:t>
            </a:r>
            <a:r>
              <a:rPr lang="el-GR" sz="1800" dirty="0">
                <a:solidFill>
                  <a:srgbClr val="002650"/>
                </a:solidFill>
                <a:latin typeface="+mn-lt"/>
                <a:ea typeface="Times New Roman" panose="02020603050405020304" pitchFamily="18" charset="0"/>
                <a:cs typeface="Times New Roman" panose="02020603050405020304" pitchFamily="18" charset="0"/>
              </a:rPr>
              <a:t>στο Τμήμα, εκδίδονται π</a:t>
            </a:r>
            <a:r>
              <a:rPr lang="el-GR" sz="1800" dirty="0">
                <a:solidFill>
                  <a:srgbClr val="002650"/>
                </a:solidFill>
                <a:latin typeface="Calibri" panose="020F0502020204030204" pitchFamily="34" charset="0"/>
                <a:cs typeface="Times New Roman" panose="02020603050405020304" pitchFamily="18" charset="0"/>
              </a:rPr>
              <a:t>ρώτες άδειες διαμονής στο πλαίσιο οικογενειακής επανένωσης, με ισχύ 1 έτος. Οι ανανεώσεις ισχύουν μέχρι τη λήξη της άδειας του συντηρούντος, νοουμένου ότι αυτό επιτρέπεται από την ισχύ του διαβατηρίου του μέλους οικογένειας ή μέχρι την ενηλικίωση (για τα τέκνα).</a:t>
            </a:r>
            <a:endParaRPr lang="x-none" sz="1800" dirty="0">
              <a:solidFill>
                <a:srgbClr val="002650"/>
              </a:solidFill>
              <a:latin typeface="Calibri" panose="020F0502020204030204" pitchFamily="34" charset="0"/>
              <a:cs typeface="Times New Roman" panose="02020603050405020304" pitchFamily="18" charset="0"/>
            </a:endParaRPr>
          </a:p>
          <a:p>
            <a:pPr marL="457200" algn="just">
              <a:lnSpc>
                <a:spcPct val="115000"/>
              </a:lnSpc>
              <a:spcAft>
                <a:spcPts val="1000"/>
              </a:spcAft>
            </a:pPr>
            <a:r>
              <a:rPr lang="el-GR" sz="1800" b="1" dirty="0">
                <a:solidFill>
                  <a:srgbClr val="002650"/>
                </a:solidFill>
                <a:latin typeface="Calibri" panose="020F0502020204030204" pitchFamily="34" charset="0"/>
                <a:cs typeface="Times New Roman" panose="02020603050405020304" pitchFamily="18" charset="0"/>
              </a:rPr>
              <a:t>Απασχόληση συζύγων: </a:t>
            </a:r>
            <a:r>
              <a:rPr lang="el-GR" sz="1800" dirty="0">
                <a:solidFill>
                  <a:srgbClr val="002650"/>
                </a:solidFill>
                <a:latin typeface="Calibri" panose="020F0502020204030204" pitchFamily="34" charset="0"/>
                <a:cs typeface="Times New Roman" panose="02020603050405020304" pitchFamily="18" charset="0"/>
              </a:rPr>
              <a:t>Βάσει της απόφασης του Υ.Σ. για τη Στρατηγική προσέλκυσης επενδύσεων και ταλέντου, διευρύνθηκε η πρόσβαση των συζύγων στην αγορά εργασίας και επιτρέπεται, πλέον, η πρόσβαση στη μισθωτή απασχόληση χωρίς έλεγχο της αγοράς εργασίας. Δεν επιτρέπεται η αυτοαπασχόληση.  </a:t>
            </a:r>
          </a:p>
          <a:p>
            <a:pPr marL="0" indent="0" algn="just">
              <a:lnSpc>
                <a:spcPct val="115000"/>
              </a:lnSpc>
              <a:buNone/>
            </a:pPr>
            <a:endParaRPr lang="el-GR" sz="18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1" indent="0" algn="just">
              <a:lnSpc>
                <a:spcPct val="115000"/>
              </a:lnSpc>
              <a:buNone/>
            </a:pPr>
            <a:endParaRPr lang="el-GR" sz="1400" b="1" dirty="0">
              <a:solidFill>
                <a:srgbClr val="D13F3E"/>
              </a:solidFill>
              <a:latin typeface="Calibri" panose="020F0502020204030204" pitchFamily="34" charset="0"/>
              <a:cs typeface="Times New Roman" panose="02020603050405020304" pitchFamily="18" charset="0"/>
            </a:endParaRPr>
          </a:p>
          <a:p>
            <a:pPr lvl="1" algn="just">
              <a:lnSpc>
                <a:spcPct val="115000"/>
              </a:lnSpc>
              <a:spcBef>
                <a:spcPts val="0"/>
              </a:spcBef>
            </a:pPr>
            <a:endParaRPr lang="x-none" sz="1400" dirty="0">
              <a:solidFill>
                <a:srgbClr val="002650"/>
              </a:solidFill>
              <a:latin typeface="Calibri" panose="020F0502020204030204" pitchFamily="34" charset="0"/>
              <a:cs typeface="Times New Roman" panose="02020603050405020304" pitchFamily="18" charset="0"/>
            </a:endParaRPr>
          </a:p>
          <a:p>
            <a:pPr marL="0" lvl="1" indent="0" algn="just">
              <a:lnSpc>
                <a:spcPct val="115000"/>
              </a:lnSpc>
              <a:buNone/>
            </a:pPr>
            <a:endParaRPr lang="x-none" sz="1800" b="1" dirty="0">
              <a:solidFill>
                <a:srgbClr val="D13F3E"/>
              </a:solidFill>
              <a:latin typeface="Calibri" panose="020F0502020204030204" pitchFamily="34" charset="0"/>
              <a:cs typeface="Times New Roman" panose="02020603050405020304" pitchFamily="18" charset="0"/>
            </a:endParaRPr>
          </a:p>
          <a:p>
            <a:pPr lvl="1" algn="just">
              <a:lnSpc>
                <a:spcPct val="115000"/>
              </a:lnSpc>
            </a:pPr>
            <a:endParaRPr lang="x-none" sz="1600" dirty="0">
              <a:solidFill>
                <a:srgbClr val="002650"/>
              </a:solidFill>
            </a:endParaRPr>
          </a:p>
        </p:txBody>
      </p:sp>
    </p:spTree>
    <p:extLst>
      <p:ext uri="{BB962C8B-B14F-4D97-AF65-F5344CB8AC3E}">
        <p14:creationId xmlns:p14="http://schemas.microsoft.com/office/powerpoint/2010/main" val="37602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74649" y="207034"/>
            <a:ext cx="10718921" cy="1321438"/>
          </a:xfrm>
        </p:spPr>
        <p:txBody>
          <a:bodyPr>
            <a:noAutofit/>
          </a:bodyPr>
          <a:lstStyle/>
          <a:p>
            <a:pPr algn="ctr"/>
            <a:r>
              <a:rPr lang="el-GR" sz="3600" b="1" dirty="0">
                <a:solidFill>
                  <a:srgbClr val="17AFD1"/>
                </a:solidFill>
              </a:rPr>
              <a:t>ΠΡΟΣΩΡΙΝΗ ΔΙΑΜΟΝΗ </a:t>
            </a:r>
            <a:br>
              <a:rPr lang="el-GR" sz="3600" b="1" dirty="0">
                <a:solidFill>
                  <a:srgbClr val="17AFD1"/>
                </a:solidFill>
              </a:rPr>
            </a:br>
            <a:r>
              <a:rPr lang="el-GR" sz="3600" b="1" dirty="0">
                <a:solidFill>
                  <a:srgbClr val="17AFD1"/>
                </a:solidFill>
              </a:rPr>
              <a:t>Απασχόληση σε εταιρείες ξένων συμφερόντων</a:t>
            </a:r>
            <a:br>
              <a:rPr lang="x-none" sz="3600" b="1" dirty="0">
                <a:solidFill>
                  <a:srgbClr val="17AFD1"/>
                </a:solidFill>
              </a:rPr>
            </a:br>
            <a:r>
              <a:rPr lang="el-GR" sz="3400" b="1" dirty="0">
                <a:solidFill>
                  <a:srgbClr val="17AFD1"/>
                </a:solidFill>
              </a:rPr>
              <a:t>Μέλη οικογένειας</a:t>
            </a:r>
            <a:endParaRPr lang="x-none" sz="3400" b="1" dirty="0">
              <a:solidFill>
                <a:srgbClr val="17AFD1"/>
              </a:solidFill>
            </a:endParaRPr>
          </a:p>
        </p:txBody>
      </p:sp>
      <p:sp>
        <p:nvSpPr>
          <p:cNvPr id="4" name="Content Placeholder 3">
            <a:extLst>
              <a:ext uri="{FF2B5EF4-FFF2-40B4-BE49-F238E27FC236}">
                <a16:creationId xmlns:a16="http://schemas.microsoft.com/office/drawing/2014/main" id="{F14DE586-720A-CEFB-142C-88E1EC0AFFC9}"/>
              </a:ext>
            </a:extLst>
          </p:cNvPr>
          <p:cNvSpPr>
            <a:spLocks noGrp="1"/>
          </p:cNvSpPr>
          <p:nvPr>
            <p:ph idx="1"/>
          </p:nvPr>
        </p:nvSpPr>
        <p:spPr>
          <a:xfrm>
            <a:off x="374649" y="1519507"/>
            <a:ext cx="10972800" cy="5122494"/>
          </a:xfrm>
        </p:spPr>
        <p:txBody>
          <a:bodyPr>
            <a:normAutofit/>
          </a:bodyPr>
          <a:lstStyle/>
          <a:p>
            <a:pPr marL="0" lvl="1" indent="0" algn="just">
              <a:lnSpc>
                <a:spcPct val="115000"/>
              </a:lnSpc>
              <a:buNone/>
            </a:pPr>
            <a:r>
              <a:rPr lang="el-GR" sz="1800" b="1" dirty="0">
                <a:solidFill>
                  <a:srgbClr val="002650"/>
                </a:solidFill>
                <a:effectLst/>
                <a:latin typeface="Calibri" panose="020F0502020204030204" pitchFamily="34" charset="0"/>
                <a:ea typeface="Times New Roman" panose="02020603050405020304" pitchFamily="18" charset="0"/>
                <a:cs typeface="Times New Roman" panose="02020603050405020304" pitchFamily="18" charset="0"/>
              </a:rPr>
              <a:t>Σε Μέλη οικογένειας απασχολούμενω</a:t>
            </a:r>
            <a:r>
              <a:rPr lang="el-GR" sz="1800" b="1"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ν σε εταιρείες ξένων συμφερόντων</a:t>
            </a:r>
            <a:r>
              <a:rPr lang="x-none" sz="1800" b="1"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 </a:t>
            </a:r>
            <a:r>
              <a:rPr lang="el-GR" sz="1800" b="1"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που δεν καλύπτονται στο πλαίσιο Οικογενειακής Επανένωσης (</a:t>
            </a:r>
            <a:r>
              <a:rPr lang="x-none" sz="1800" b="1"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FR)</a:t>
            </a:r>
            <a:r>
              <a:rPr lang="el-GR" sz="1800" b="1" dirty="0">
                <a:solidFill>
                  <a:srgbClr val="002650"/>
                </a:solidFill>
                <a:latin typeface="Calibri" panose="020F0502020204030204" pitchFamily="34" charset="0"/>
                <a:ea typeface="Times New Roman" panose="02020603050405020304" pitchFamily="18" charset="0"/>
                <a:cs typeface="Times New Roman" panose="02020603050405020304" pitchFamily="18" charset="0"/>
              </a:rPr>
              <a:t>, το Τμήμα εκδίδει άδειες διαμονής </a:t>
            </a:r>
            <a:r>
              <a:rPr lang="el-GR" sz="1800" b="1" dirty="0">
                <a:solidFill>
                  <a:srgbClr val="D13F3E"/>
                </a:solidFill>
                <a:latin typeface="Calibri" panose="020F0502020204030204" pitchFamily="34" charset="0"/>
                <a:ea typeface="Times New Roman" panose="02020603050405020304" pitchFamily="18" charset="0"/>
                <a:cs typeface="Times New Roman" panose="02020603050405020304" pitchFamily="18" charset="0"/>
              </a:rPr>
              <a:t>ως εξαρτώμενοι Επισκέπτες (</a:t>
            </a:r>
            <a:r>
              <a:rPr lang="x-none" sz="1800" b="1" dirty="0">
                <a:solidFill>
                  <a:srgbClr val="D13F3E"/>
                </a:solidFill>
                <a:latin typeface="Calibri" panose="020F0502020204030204" pitchFamily="34" charset="0"/>
                <a:ea typeface="Times New Roman" panose="02020603050405020304" pitchFamily="18" charset="0"/>
                <a:cs typeface="Times New Roman" panose="02020603050405020304" pitchFamily="18" charset="0"/>
              </a:rPr>
              <a:t>VIS BCS)</a:t>
            </a:r>
            <a:endParaRPr lang="el-GR" sz="1800" b="1" dirty="0">
              <a:solidFill>
                <a:srgbClr val="D13F3E"/>
              </a:solidFill>
              <a:latin typeface="Calibri" panose="020F0502020204030204" pitchFamily="34" charset="0"/>
              <a:ea typeface="Times New Roman" panose="02020603050405020304" pitchFamily="18" charset="0"/>
              <a:cs typeface="Times New Roman" panose="02020603050405020304" pitchFamily="18" charset="0"/>
            </a:endParaRPr>
          </a:p>
          <a:p>
            <a:pPr marL="0" lvl="1" indent="0" algn="just">
              <a:lnSpc>
                <a:spcPct val="115000"/>
              </a:lnSpc>
              <a:buNone/>
            </a:pPr>
            <a:endParaRPr lang="el-GR" sz="800" b="1" dirty="0">
              <a:solidFill>
                <a:srgbClr val="D13F3E"/>
              </a:solidFill>
              <a:latin typeface="Calibri" panose="020F0502020204030204" pitchFamily="34" charset="0"/>
              <a:ea typeface="Times New Roman" panose="02020603050405020304" pitchFamily="18" charset="0"/>
              <a:cs typeface="Times New Roman" panose="02020603050405020304" pitchFamily="18" charset="0"/>
            </a:endParaRPr>
          </a:p>
          <a:p>
            <a:pPr marL="285750" lvl="1" indent="-285750" algn="just">
              <a:lnSpc>
                <a:spcPct val="115000"/>
              </a:lnSpc>
            </a:pPr>
            <a:r>
              <a:rPr lang="el-GR" sz="1800" dirty="0">
                <a:solidFill>
                  <a:srgbClr val="002650"/>
                </a:solidFill>
                <a:latin typeface="Calibri" panose="020F0502020204030204" pitchFamily="34" charset="0"/>
                <a:cs typeface="Times New Roman" panose="02020603050405020304" pitchFamily="18" charset="0"/>
              </a:rPr>
              <a:t>Γίνονται δεκτές αιτήσεις για έκδοση άδειας προσωρινής διαμονής Εξαρτώμενου Επισκέπτη και στα ακόλουθα πρόσωπα, νοουμένου ότι ο συντηρών εργαζόμενος σε εταιρεία ξένων συμφερόντων διαθέτει επαρκείς πόρους:</a:t>
            </a:r>
          </a:p>
          <a:p>
            <a:pPr marL="1200150" lvl="3" indent="-285750" algn="just">
              <a:lnSpc>
                <a:spcPct val="115000"/>
              </a:lnSpc>
            </a:pPr>
            <a:r>
              <a:rPr lang="el-GR" sz="1600" dirty="0">
                <a:solidFill>
                  <a:srgbClr val="002650"/>
                </a:solidFill>
                <a:latin typeface="Calibri" panose="020F0502020204030204" pitchFamily="34" charset="0"/>
                <a:cs typeface="Times New Roman" panose="02020603050405020304" pitchFamily="18" charset="0"/>
              </a:rPr>
              <a:t>τη σύζυγο και τα εξαρτώμενα τέκνα που προσωρινά δεν πληρούν τις προϋποθέσεις της οικογενειακής επανένωσης (π.χ. λόγω διάρκειας ισχύος διαβατηρίων ή διάρκειας του γάμου),</a:t>
            </a:r>
          </a:p>
          <a:p>
            <a:pPr marL="1200150" lvl="3" indent="-285750" algn="just">
              <a:lnSpc>
                <a:spcPct val="115000"/>
              </a:lnSpc>
            </a:pPr>
            <a:r>
              <a:rPr lang="el-GR" sz="1600" dirty="0">
                <a:solidFill>
                  <a:srgbClr val="002650"/>
                </a:solidFill>
                <a:latin typeface="Calibri" panose="020F0502020204030204" pitchFamily="34" charset="0"/>
                <a:cs typeface="Times New Roman" panose="02020603050405020304" pitchFamily="18" charset="0"/>
              </a:rPr>
              <a:t>γονείς/πεθερικά,</a:t>
            </a:r>
          </a:p>
          <a:p>
            <a:pPr marL="1200150" lvl="3" indent="-285750" algn="just">
              <a:lnSpc>
                <a:spcPct val="115000"/>
              </a:lnSpc>
            </a:pPr>
            <a:r>
              <a:rPr lang="el-GR" sz="1600" dirty="0">
                <a:solidFill>
                  <a:srgbClr val="002650"/>
                </a:solidFill>
                <a:latin typeface="Calibri" panose="020F0502020204030204" pitchFamily="34" charset="0"/>
                <a:cs typeface="Times New Roman" panose="02020603050405020304" pitchFamily="18" charset="0"/>
              </a:rPr>
              <a:t>συντρόφους, νοουμένου ότι αποδεικνύεται η διαρκής σχέση τους,</a:t>
            </a:r>
          </a:p>
          <a:p>
            <a:pPr marL="1200150" lvl="3" indent="-285750" algn="just">
              <a:lnSpc>
                <a:spcPct val="115000"/>
              </a:lnSpc>
            </a:pPr>
            <a:r>
              <a:rPr lang="el-GR" sz="1600" dirty="0">
                <a:solidFill>
                  <a:srgbClr val="002650"/>
                </a:solidFill>
                <a:latin typeface="Calibri" panose="020F0502020204030204" pitchFamily="34" charset="0"/>
                <a:cs typeface="Times New Roman" panose="02020603050405020304" pitchFamily="18" charset="0"/>
              </a:rPr>
              <a:t>ενήλικα παιδιά, νοουμένου ότι είναι μέχρι 25 ετών ή να μην έχουν συμπληρώσει 1 χρόνο από την ολοκλήρωση των σπουδών τους και δικαιολογηθεί η εδώ διαμονή τους.</a:t>
            </a:r>
            <a:endParaRPr lang="x-none" sz="1600" b="1" dirty="0">
              <a:solidFill>
                <a:srgbClr val="D13F3E"/>
              </a:solidFill>
              <a:latin typeface="Calibri" panose="020F0502020204030204" pitchFamily="34" charset="0"/>
              <a:cs typeface="Times New Roman" panose="02020603050405020304" pitchFamily="18" charset="0"/>
            </a:endParaRPr>
          </a:p>
          <a:p>
            <a:pPr algn="just">
              <a:lnSpc>
                <a:spcPct val="115000"/>
              </a:lnSpc>
            </a:pPr>
            <a:r>
              <a:rPr lang="el-GR" sz="1800" b="1" dirty="0">
                <a:solidFill>
                  <a:srgbClr val="002650"/>
                </a:solidFill>
              </a:rPr>
              <a:t>Είσοδος στη Δημοκρατία: </a:t>
            </a:r>
            <a:r>
              <a:rPr lang="el-GR" sz="1800" dirty="0">
                <a:solidFill>
                  <a:srgbClr val="002650"/>
                </a:solidFill>
              </a:rPr>
              <a:t>Μόνο με θεώρηση εισόδου που εκδίδεται από τις προξενικές αρχές.</a:t>
            </a:r>
          </a:p>
          <a:p>
            <a:pPr algn="just">
              <a:lnSpc>
                <a:spcPct val="115000"/>
              </a:lnSpc>
            </a:pPr>
            <a:r>
              <a:rPr lang="el-GR" sz="1800" b="1" dirty="0">
                <a:solidFill>
                  <a:srgbClr val="002650"/>
                </a:solidFill>
              </a:rPr>
              <a:t>Διαμονή στη Δημοκρατία: </a:t>
            </a:r>
            <a:r>
              <a:rPr lang="el-GR" sz="1800" dirty="0">
                <a:solidFill>
                  <a:srgbClr val="002650"/>
                </a:solidFill>
              </a:rPr>
              <a:t>άδεια διαμονής με ισχύ ανάλογα με την περίπτωση, η οποία δεν μπορεί να υπερβαίνει τη λήξη της άδειας διαμονής του συντηρούντος ή του διαβατηρίου. </a:t>
            </a:r>
            <a:endParaRPr lang="x-none" sz="1800" dirty="0">
              <a:solidFill>
                <a:srgbClr val="002650"/>
              </a:solidFill>
            </a:endParaRPr>
          </a:p>
        </p:txBody>
      </p:sp>
    </p:spTree>
    <p:extLst>
      <p:ext uri="{BB962C8B-B14F-4D97-AF65-F5344CB8AC3E}">
        <p14:creationId xmlns:p14="http://schemas.microsoft.com/office/powerpoint/2010/main" val="4228644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6922-51E1-98F5-DDEB-74AC6BDBDDB9}"/>
              </a:ext>
            </a:extLst>
          </p:cNvPr>
          <p:cNvSpPr>
            <a:spLocks noGrp="1"/>
          </p:cNvSpPr>
          <p:nvPr>
            <p:ph type="title"/>
          </p:nvPr>
        </p:nvSpPr>
        <p:spPr>
          <a:xfrm>
            <a:off x="174661" y="1500029"/>
            <a:ext cx="11846104" cy="2045307"/>
          </a:xfrm>
        </p:spPr>
        <p:txBody>
          <a:bodyPr>
            <a:normAutofit/>
          </a:bodyPr>
          <a:lstStyle/>
          <a:p>
            <a:pPr algn="ctr"/>
            <a:r>
              <a:rPr lang="el-GR" sz="4400" b="1" dirty="0">
                <a:solidFill>
                  <a:srgbClr val="17AFD1"/>
                </a:solidFill>
              </a:rPr>
              <a:t>ΠΡΟΣΩΡΙΝΗ ΔΙΑΜΟΝΗ </a:t>
            </a:r>
            <a:br>
              <a:rPr lang="el-GR" sz="4400" b="1" dirty="0">
                <a:solidFill>
                  <a:srgbClr val="17AFD1"/>
                </a:solidFill>
              </a:rPr>
            </a:br>
            <a:r>
              <a:rPr lang="el-GR" sz="4400" b="1" dirty="0">
                <a:solidFill>
                  <a:srgbClr val="17AFD1"/>
                </a:solidFill>
              </a:rPr>
              <a:t>Άδεια υψηλής ειδίκευσης – Μπλε Κάρτα</a:t>
            </a:r>
            <a:endParaRPr lang="en-CY" sz="4400" dirty="0"/>
          </a:p>
        </p:txBody>
      </p:sp>
    </p:spTree>
    <p:extLst>
      <p:ext uri="{BB962C8B-B14F-4D97-AF65-F5344CB8AC3E}">
        <p14:creationId xmlns:p14="http://schemas.microsoft.com/office/powerpoint/2010/main" val="116277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30CBF8-BC34-9A6B-25DD-0E4C1CD7E45F}"/>
              </a:ext>
            </a:extLst>
          </p:cNvPr>
          <p:cNvSpPr>
            <a:spLocks noGrp="1"/>
          </p:cNvSpPr>
          <p:nvPr>
            <p:ph type="title"/>
          </p:nvPr>
        </p:nvSpPr>
        <p:spPr>
          <a:xfrm>
            <a:off x="380999" y="229737"/>
            <a:ext cx="11043863" cy="982614"/>
          </a:xfrm>
        </p:spPr>
        <p:txBody>
          <a:bodyPr>
            <a:noAutofit/>
          </a:bodyPr>
          <a:lstStyle/>
          <a:p>
            <a:pPr algn="ctr"/>
            <a:r>
              <a:rPr lang="el-GR" sz="3600" b="1" dirty="0">
                <a:solidFill>
                  <a:srgbClr val="17AFD1"/>
                </a:solidFill>
              </a:rPr>
              <a:t>ΤΜΗΜΑ ΑΡΧΕΙΟΥ ΠΛΗΘΥΣΜΟΥ ΚΑΙ ΜΕΤΑΝΑΣΤΕΥΣΗΣ</a:t>
            </a:r>
            <a:br>
              <a:rPr lang="el-GR" sz="3600" b="1" dirty="0">
                <a:solidFill>
                  <a:srgbClr val="17AFD1"/>
                </a:solidFill>
              </a:rPr>
            </a:br>
            <a:r>
              <a:rPr lang="el-GR" sz="3600" b="1" dirty="0">
                <a:solidFill>
                  <a:srgbClr val="17AFD1"/>
                </a:solidFill>
              </a:rPr>
              <a:t>Ιστορική αναδρομή, αποστολή και όραμα</a:t>
            </a:r>
            <a:endParaRPr lang="en-CY" sz="3600" b="1" dirty="0">
              <a:solidFill>
                <a:srgbClr val="17AFD1"/>
              </a:solidFill>
            </a:endParaRPr>
          </a:p>
        </p:txBody>
      </p:sp>
      <p:sp>
        <p:nvSpPr>
          <p:cNvPr id="5" name="Content Placeholder 2">
            <a:extLst>
              <a:ext uri="{FF2B5EF4-FFF2-40B4-BE49-F238E27FC236}">
                <a16:creationId xmlns:a16="http://schemas.microsoft.com/office/drawing/2014/main" id="{50DF51D6-D7A3-F7E2-2E98-FCEE75BCCA3E}"/>
              </a:ext>
            </a:extLst>
          </p:cNvPr>
          <p:cNvSpPr>
            <a:spLocks noGrp="1"/>
          </p:cNvSpPr>
          <p:nvPr>
            <p:ph idx="1"/>
          </p:nvPr>
        </p:nvSpPr>
        <p:spPr>
          <a:xfrm>
            <a:off x="380999" y="1319809"/>
            <a:ext cx="11430000" cy="5450860"/>
          </a:xfrm>
        </p:spPr>
        <p:txBody>
          <a:bodyPr>
            <a:normAutofit lnSpcReduction="10000"/>
          </a:bodyPr>
          <a:lstStyle/>
          <a:p>
            <a:pPr algn="just"/>
            <a:r>
              <a:rPr lang="el-GR" sz="2000" dirty="0">
                <a:solidFill>
                  <a:srgbClr val="002650"/>
                </a:solidFill>
                <a:effectLst/>
                <a:ea typeface="Times New Roman" panose="02020603050405020304" pitchFamily="18" charset="0"/>
                <a:cs typeface="Times New Roman" panose="02020603050405020304" pitchFamily="18" charset="0"/>
              </a:rPr>
              <a:t>Τμήμα του Υπουργείου Εσωτερικών - αποτέλεσμα της ενοποίησης των Υπηρεσιών Μετανάστευσης, Εγγραφής και Εκλογών που αποτελούσαν μέρος του Υπουργείου Εσωτερικών.  </a:t>
            </a:r>
          </a:p>
          <a:p>
            <a:pPr algn="just"/>
            <a:endParaRPr lang="el-GR" sz="2000" dirty="0">
              <a:solidFill>
                <a:srgbClr val="002650"/>
              </a:solidFill>
              <a:effectLst/>
              <a:ea typeface="Times New Roman" panose="02020603050405020304" pitchFamily="18" charset="0"/>
              <a:cs typeface="Times New Roman" panose="02020603050405020304" pitchFamily="18" charset="0"/>
            </a:endParaRPr>
          </a:p>
          <a:p>
            <a:pPr algn="just"/>
            <a:r>
              <a:rPr lang="el-GR" sz="2000" dirty="0">
                <a:solidFill>
                  <a:srgbClr val="002650"/>
                </a:solidFill>
                <a:effectLst/>
                <a:ea typeface="Times New Roman" panose="02020603050405020304" pitchFamily="18" charset="0"/>
                <a:cs typeface="Times New Roman" panose="02020603050405020304" pitchFamily="18" charset="0"/>
              </a:rPr>
              <a:t>Μετά την ένταξη της Κύπρου στην ΕΕ, οι αρμοδιότητες του ΤΑΠΜ επεκτάθηκαν σημαντικά κυρίως σε ό,τι αφορά τα μεταναστευτικά θέματα.  </a:t>
            </a:r>
          </a:p>
          <a:p>
            <a:pPr algn="just"/>
            <a:endParaRPr lang="el-GR" sz="2000" dirty="0">
              <a:solidFill>
                <a:srgbClr val="002650"/>
              </a:solidFill>
              <a:ea typeface="Times New Roman" panose="02020603050405020304" pitchFamily="18" charset="0"/>
              <a:cs typeface="Times New Roman" panose="02020603050405020304" pitchFamily="18" charset="0"/>
            </a:endParaRPr>
          </a:p>
          <a:p>
            <a:pPr algn="just"/>
            <a:r>
              <a:rPr lang="el-GR" sz="2000" dirty="0">
                <a:solidFill>
                  <a:srgbClr val="002650"/>
                </a:solidFill>
                <a:ea typeface="Times New Roman" panose="02020603050405020304" pitchFamily="18" charset="0"/>
                <a:cs typeface="Times New Roman" panose="02020603050405020304" pitchFamily="18" charset="0"/>
              </a:rPr>
              <a:t>Κ</a:t>
            </a:r>
            <a:r>
              <a:rPr lang="el-GR" sz="2000" dirty="0">
                <a:solidFill>
                  <a:srgbClr val="002650"/>
                </a:solidFill>
                <a:effectLst/>
                <a:ea typeface="Times New Roman" panose="02020603050405020304" pitchFamily="18" charset="0"/>
                <a:cs typeface="Times New Roman" panose="02020603050405020304" pitchFamily="18" charset="0"/>
              </a:rPr>
              <a:t>ύρια αποστολή του ΤΑΠΜ</a:t>
            </a:r>
            <a:r>
              <a:rPr lang="en-US" sz="2000" dirty="0">
                <a:solidFill>
                  <a:srgbClr val="002650"/>
                </a:solidFill>
                <a:effectLst/>
                <a:ea typeface="Times New Roman" panose="02020603050405020304" pitchFamily="18" charset="0"/>
                <a:cs typeface="Times New Roman" panose="02020603050405020304" pitchFamily="18" charset="0"/>
              </a:rPr>
              <a:t>,</a:t>
            </a:r>
            <a:r>
              <a:rPr lang="el-GR" sz="2000" dirty="0">
                <a:solidFill>
                  <a:srgbClr val="002650"/>
                </a:solidFill>
                <a:effectLst/>
                <a:ea typeface="Times New Roman" panose="02020603050405020304" pitchFamily="18" charset="0"/>
                <a:cs typeface="Times New Roman" panose="02020603050405020304" pitchFamily="18" charset="0"/>
              </a:rPr>
              <a:t> η εξυπηρέτηση του κοινού. </a:t>
            </a:r>
          </a:p>
          <a:p>
            <a:pPr algn="just"/>
            <a:endParaRPr lang="el-GR" sz="2000" dirty="0">
              <a:solidFill>
                <a:srgbClr val="002650"/>
              </a:solidFill>
              <a:effectLst/>
              <a:ea typeface="Times New Roman" panose="02020603050405020304" pitchFamily="18" charset="0"/>
              <a:cs typeface="Times New Roman" panose="02020603050405020304" pitchFamily="18" charset="0"/>
            </a:endParaRPr>
          </a:p>
          <a:p>
            <a:pPr algn="just"/>
            <a:r>
              <a:rPr lang="el-GR" sz="2000" dirty="0">
                <a:solidFill>
                  <a:srgbClr val="002650"/>
                </a:solidFill>
                <a:effectLst/>
                <a:ea typeface="Times New Roman" panose="02020603050405020304" pitchFamily="18" charset="0"/>
                <a:cs typeface="Times New Roman" panose="02020603050405020304" pitchFamily="18" charset="0"/>
              </a:rPr>
              <a:t>Μια εκ των βασικών πηγών πληροφόρησης για όλες τις κρατικές αρχές και βάση στην οποία στηρίζονται οι πλείστες πολιτικές και στρατηγικές του κράτους που αφορούν στην ευημερία, σταθερότητα και την οικονομική ανάπτυξη του τόπου.</a:t>
            </a:r>
          </a:p>
          <a:p>
            <a:pPr marL="0" indent="0" algn="ctr">
              <a:buNone/>
            </a:pPr>
            <a:endParaRPr lang="el-GR" sz="2000" b="1" i="1" dirty="0">
              <a:solidFill>
                <a:srgbClr val="D13F3E"/>
              </a:solidFill>
              <a:effectLst/>
              <a:ea typeface="Times New Roman" panose="02020603050405020304" pitchFamily="18" charset="0"/>
              <a:cs typeface="Times New Roman" panose="02020603050405020304" pitchFamily="18" charset="0"/>
            </a:endParaRPr>
          </a:p>
          <a:p>
            <a:pPr marL="0" indent="0" algn="ctr">
              <a:buNone/>
            </a:pPr>
            <a:r>
              <a:rPr lang="el-GR" sz="2000" b="1" i="1" dirty="0">
                <a:solidFill>
                  <a:srgbClr val="D13F3E"/>
                </a:solidFill>
                <a:effectLst/>
                <a:ea typeface="Times New Roman" panose="02020603050405020304" pitchFamily="18" charset="0"/>
                <a:cs typeface="Times New Roman" panose="02020603050405020304" pitchFamily="18" charset="0"/>
              </a:rPr>
              <a:t>Όραμα του Τμήματος είναι να εξελιχθεί σε μια πιο σύγχρονη υπηρεσία, αξιοποιώντας τις δυνατότητες και τις ευκαιρίες της τεχνολογίας της πληροφορικής, ώστε να προσφέρει υψηλότερης ποιότητας υπηρεσίες και εξυπηρέτηση στους πολίτες, στο πλαίσιο της βέλτιστης διαχείρισης των δημόσιων πόρων, της χρηστής διοίκησης και της νομιμότητας.</a:t>
            </a:r>
          </a:p>
        </p:txBody>
      </p:sp>
      <p:pic>
        <p:nvPicPr>
          <p:cNvPr id="6" name="Picture 5">
            <a:extLst>
              <a:ext uri="{FF2B5EF4-FFF2-40B4-BE49-F238E27FC236}">
                <a16:creationId xmlns:a16="http://schemas.microsoft.com/office/drawing/2014/main" id="{1D945000-8192-D961-A57A-65FE8E1CA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3399"/>
            <a:ext cx="1911297" cy="754601"/>
          </a:xfrm>
          <a:prstGeom prst="rect">
            <a:avLst/>
          </a:prstGeom>
        </p:spPr>
      </p:pic>
    </p:spTree>
    <p:extLst>
      <p:ext uri="{BB962C8B-B14F-4D97-AF65-F5344CB8AC3E}">
        <p14:creationId xmlns:p14="http://schemas.microsoft.com/office/powerpoint/2010/main" val="47739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EBFE41-327D-6C0E-0454-782749571DE6}"/>
              </a:ext>
            </a:extLst>
          </p:cNvPr>
          <p:cNvSpPr txBox="1"/>
          <p:nvPr/>
        </p:nvSpPr>
        <p:spPr>
          <a:xfrm>
            <a:off x="374649" y="1031462"/>
            <a:ext cx="11442702" cy="5745932"/>
          </a:xfrm>
          <a:prstGeom prst="rect">
            <a:avLst/>
          </a:prstGeom>
          <a:noFill/>
        </p:spPr>
        <p:txBody>
          <a:bodyPr wrap="square">
            <a:spAutoFit/>
          </a:bodyPr>
          <a:lstStyle/>
          <a:p>
            <a:pPr marL="285750" indent="-285750" algn="just">
              <a:lnSpc>
                <a:spcPct val="115000"/>
              </a:lnSpc>
              <a:spcBef>
                <a:spcPts val="0"/>
              </a:spcBef>
              <a:buFont typeface="Arial" panose="020B0604020202020204" pitchFamily="34" charset="0"/>
              <a:buChar char="•"/>
            </a:pPr>
            <a:r>
              <a:rPr lang="el-GR" sz="1800" dirty="0">
                <a:solidFill>
                  <a:srgbClr val="002650"/>
                </a:solidFill>
                <a:latin typeface="Calibri" panose="020F0502020204030204" pitchFamily="34" charset="0"/>
                <a:cs typeface="Times New Roman" panose="02020603050405020304" pitchFamily="18" charset="0"/>
              </a:rPr>
              <a:t>Η </a:t>
            </a:r>
            <a:r>
              <a:rPr lang="el-GR" sz="1800" b="1" dirty="0">
                <a:solidFill>
                  <a:srgbClr val="002650"/>
                </a:solidFill>
                <a:latin typeface="Calibri" panose="020F0502020204030204" pitchFamily="34" charset="0"/>
                <a:cs typeface="Times New Roman" panose="02020603050405020304" pitchFamily="18" charset="0"/>
              </a:rPr>
              <a:t>Μπλε Κάρτα </a:t>
            </a:r>
            <a:r>
              <a:rPr lang="el-GR" sz="1800" dirty="0">
                <a:solidFill>
                  <a:srgbClr val="002650"/>
                </a:solidFill>
                <a:latin typeface="Calibri" panose="020F0502020204030204" pitchFamily="34" charset="0"/>
                <a:cs typeface="Times New Roman" panose="02020603050405020304" pitchFamily="18" charset="0"/>
              </a:rPr>
              <a:t>αφορά </a:t>
            </a:r>
            <a:r>
              <a:rPr lang="el-GR" dirty="0">
                <a:latin typeface="Calibri" panose="020F0502020204030204" pitchFamily="34" charset="0"/>
                <a:ea typeface="Times New Roman" panose="02020603050405020304" pitchFamily="18" charset="0"/>
                <a:cs typeface="Times New Roman" panose="02020603050405020304" pitchFamily="18" charset="0"/>
              </a:rPr>
              <a:t>Ευρωπαϊκή Οδηγία για τις προϋποθέσεις εισόδου και διαμονής υπηκόων τρίτων χωρών με σκοπό την απασχόληση υψηλής ειδίκευσης</a:t>
            </a:r>
            <a:r>
              <a:rPr lang="el-GR" sz="1800" dirty="0">
                <a:solidFill>
                  <a:srgbClr val="002650"/>
                </a:solidFill>
                <a:latin typeface="Calibri" panose="020F0502020204030204" pitchFamily="34" charset="0"/>
                <a:cs typeface="Times New Roman" panose="02020603050405020304" pitchFamily="18" charset="0"/>
              </a:rPr>
              <a:t>. Στο παρόν στάδιο η Κύπρος δεν εκδίδει Μπλε Κάρτες, καθότι οι όγκοι εισδοχής είναι μηδενικοί. Η σχετική Οδηγία έχει αναθεωρηθεί για την υιοθέτηση ελαστικότερου πλαισίου. </a:t>
            </a:r>
          </a:p>
          <a:p>
            <a:pPr algn="just">
              <a:lnSpc>
                <a:spcPct val="115000"/>
              </a:lnSpc>
              <a:spcBef>
                <a:spcPts val="0"/>
              </a:spcBef>
            </a:pPr>
            <a:endParaRPr lang="el-GR" sz="1000" dirty="0">
              <a:solidFill>
                <a:srgbClr val="002650"/>
              </a:solidFill>
              <a:latin typeface="Calibri" panose="020F0502020204030204" pitchFamily="34" charset="0"/>
              <a:cs typeface="Times New Roman" panose="02020603050405020304" pitchFamily="18" charset="0"/>
            </a:endParaRPr>
          </a:p>
          <a:p>
            <a:pPr marL="285750" indent="-285750" algn="just">
              <a:lnSpc>
                <a:spcPct val="115000"/>
              </a:lnSpc>
              <a:spcBef>
                <a:spcPts val="0"/>
              </a:spcBef>
              <a:buFont typeface="Arial" panose="020B0604020202020204" pitchFamily="34" charset="0"/>
              <a:buChar char="•"/>
            </a:pPr>
            <a:r>
              <a:rPr lang="el-GR" dirty="0">
                <a:solidFill>
                  <a:srgbClr val="002650"/>
                </a:solidFill>
                <a:latin typeface="Calibri" panose="020F0502020204030204" pitchFamily="34" charset="0"/>
                <a:cs typeface="Times New Roman" panose="02020603050405020304" pitchFamily="18" charset="0"/>
              </a:rPr>
              <a:t>Έχει ετοιμαστεί εναρμονιστικό τροποποιητικό νομοσχέδιο, το οποίο εκκρεμεί για νομοτεχνικό έλεγχο πριν υποβληθεί στο Υπουργικό Συμβούλιο.</a:t>
            </a:r>
          </a:p>
          <a:p>
            <a:pPr algn="just">
              <a:lnSpc>
                <a:spcPct val="115000"/>
              </a:lnSpc>
              <a:spcBef>
                <a:spcPts val="0"/>
              </a:spcBef>
            </a:pPr>
            <a:endParaRPr lang="el-GR" sz="1000" dirty="0">
              <a:solidFill>
                <a:srgbClr val="002650"/>
              </a:solidFill>
              <a:latin typeface="Calibri" panose="020F0502020204030204" pitchFamily="34" charset="0"/>
              <a:cs typeface="Times New Roman" panose="02020603050405020304" pitchFamily="18" charset="0"/>
            </a:endParaRPr>
          </a:p>
          <a:p>
            <a:pPr marL="285750" indent="-285750" algn="just">
              <a:lnSpc>
                <a:spcPct val="115000"/>
              </a:lnSpc>
              <a:spcBef>
                <a:spcPts val="0"/>
              </a:spcBef>
              <a:buFont typeface="Arial" panose="020B0604020202020204" pitchFamily="34" charset="0"/>
              <a:buChar char="•"/>
            </a:pPr>
            <a:r>
              <a:rPr lang="el-GR" dirty="0">
                <a:solidFill>
                  <a:srgbClr val="002650"/>
                </a:solidFill>
                <a:latin typeface="Calibri" panose="020F0502020204030204" pitchFamily="34" charset="0"/>
                <a:cs typeface="Times New Roman" panose="02020603050405020304" pitchFamily="18" charset="0"/>
              </a:rPr>
              <a:t>Η </a:t>
            </a:r>
            <a:r>
              <a:rPr lang="el-GR" b="1" dirty="0">
                <a:solidFill>
                  <a:srgbClr val="002650"/>
                </a:solidFill>
                <a:latin typeface="Calibri" panose="020F0502020204030204" pitchFamily="34" charset="0"/>
                <a:cs typeface="Times New Roman" panose="02020603050405020304" pitchFamily="18" charset="0"/>
              </a:rPr>
              <a:t>Μπλε Κάρτα υπερτερεί </a:t>
            </a:r>
            <a:r>
              <a:rPr lang="el-GR" dirty="0">
                <a:solidFill>
                  <a:srgbClr val="002650"/>
                </a:solidFill>
                <a:latin typeface="Calibri" panose="020F0502020204030204" pitchFamily="34" charset="0"/>
                <a:cs typeface="Times New Roman" panose="02020603050405020304" pitchFamily="18" charset="0"/>
              </a:rPr>
              <a:t>έναντι των αδειών διαμονής και απασχόλησης που εκδίδονται στο πλαίσιο της εθνικής Στρατηγικής προσέλκυσης επενδύσεων και ταλέντου, ως προς την ευρωπαϊκή της διάσταση. Πιο συγκεκριμένα:</a:t>
            </a:r>
            <a:endParaRPr lang="en-CY" dirty="0">
              <a:solidFill>
                <a:srgbClr val="002650"/>
              </a:solidFill>
              <a:latin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ü"/>
            </a:pPr>
            <a:r>
              <a:rPr lang="el-GR" b="1" dirty="0">
                <a:solidFill>
                  <a:srgbClr val="002650"/>
                </a:solidFill>
                <a:latin typeface="Calibri" panose="020F0502020204030204" pitchFamily="34" charset="0"/>
                <a:cs typeface="Times New Roman" panose="02020603050405020304" pitchFamily="18" charset="0"/>
              </a:rPr>
              <a:t>Κινητικότητα εντός ΕΕ: </a:t>
            </a:r>
            <a:r>
              <a:rPr lang="el-GR" dirty="0">
                <a:solidFill>
                  <a:srgbClr val="002650"/>
                </a:solidFill>
                <a:latin typeface="Calibri" panose="020F0502020204030204" pitchFamily="34" charset="0"/>
                <a:cs typeface="Times New Roman" panose="02020603050405020304" pitchFamily="18" charset="0"/>
              </a:rPr>
              <a:t>η Μπλε Κάρτα θα επιτρέπει στον κάτοχό της βραχεία κινητικότητα, δηλαδή να εισέρχεται και διαμένει σε άλλα ΚΜ για διάστημα 90 ημερών εντός οιασδήποτε περιόδου 180 ημερών, χωρίς περαιτέρω διατυπώσεις. Επιτρέπει, επίσης, μακρά κινητικότητα, δηλαδή έπειτα από 12 μήνες διαμονής στη Δημοκρατία, ο κάτοχος Μπλε Κάρτας και τα μέλη της οικογένειάς του μπορούν να μετακινηθούν σε δεύτερο κράτος μέλος με σκοπό την απασχόληση υψηλής ειδίκευσης.</a:t>
            </a:r>
          </a:p>
          <a:p>
            <a:pPr marL="742950" lvl="1" indent="-285750" algn="just">
              <a:buFont typeface="Wingdings" panose="05000000000000000000" pitchFamily="2" charset="2"/>
              <a:buChar char="ü"/>
            </a:pPr>
            <a:r>
              <a:rPr lang="el-GR" b="1" dirty="0">
                <a:solidFill>
                  <a:srgbClr val="002650"/>
                </a:solidFill>
                <a:latin typeface="Calibri" panose="020F0502020204030204" pitchFamily="34" charset="0"/>
                <a:cs typeface="Times New Roman" panose="02020603050405020304" pitchFamily="18" charset="0"/>
              </a:rPr>
              <a:t>Πρόσβαση στο καθεστώς Επί Μακρόν Διαμένοντος:</a:t>
            </a:r>
            <a:r>
              <a:rPr lang="el-GR" dirty="0">
                <a:solidFill>
                  <a:srgbClr val="002650"/>
                </a:solidFill>
                <a:latin typeface="Calibri" panose="020F0502020204030204" pitchFamily="34" charset="0"/>
                <a:cs typeface="Times New Roman" panose="02020603050405020304" pitchFamily="18" charset="0"/>
              </a:rPr>
              <a:t> ο κάτοχος Μπλε Κάρτας, βάσει ευνοϊκότερων παρεκκλίσεων της Οδηγίας, μπορεί να συσσωρεύσει περιόδους διαμονής σε διαφορετικά ΚΜ, προκειμένου να εκπληρώσει την απαίτηση σχετικά με τη διάρκεια της διαμονής για την απόκτηση του καθεστώτος Επί Μακρόν Διαμένοντος. </a:t>
            </a:r>
          </a:p>
          <a:p>
            <a:pPr marL="742950" lvl="1" indent="-285750" algn="just">
              <a:buFont typeface="Wingdings" panose="05000000000000000000" pitchFamily="2" charset="2"/>
              <a:buChar char="ü"/>
            </a:pPr>
            <a:r>
              <a:rPr lang="el-GR" b="1" dirty="0">
                <a:solidFill>
                  <a:srgbClr val="002650"/>
                </a:solidFill>
                <a:latin typeface="Calibri" panose="020F0502020204030204" pitchFamily="34" charset="0"/>
                <a:cs typeface="Times New Roman" panose="02020603050405020304" pitchFamily="18" charset="0"/>
              </a:rPr>
              <a:t>Προσωρινή ανεργία: </a:t>
            </a:r>
            <a:r>
              <a:rPr lang="el-GR" dirty="0">
                <a:solidFill>
                  <a:srgbClr val="002650"/>
                </a:solidFill>
                <a:latin typeface="Calibri" panose="020F0502020204030204" pitchFamily="34" charset="0"/>
                <a:cs typeface="Times New Roman" panose="02020603050405020304" pitchFamily="18" charset="0"/>
              </a:rPr>
              <a:t>ο κάτοχος Μπλε Κάρτας διατηρεί την άδεια του για συγκεκριμένη περίοδο ανεργίας.</a:t>
            </a:r>
          </a:p>
          <a:p>
            <a:pPr algn="just">
              <a:lnSpc>
                <a:spcPct val="115000"/>
              </a:lnSpc>
              <a:spcBef>
                <a:spcPts val="0"/>
              </a:spcBef>
            </a:pPr>
            <a:endParaRPr lang="el-GR" sz="1800" dirty="0">
              <a:solidFill>
                <a:srgbClr val="002650"/>
              </a:solidFill>
              <a:latin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13EA1A5-BFD4-AC17-F260-3A238A645F01}"/>
              </a:ext>
            </a:extLst>
          </p:cNvPr>
          <p:cNvSpPr>
            <a:spLocks noGrp="1"/>
          </p:cNvSpPr>
          <p:nvPr>
            <p:ph type="title"/>
          </p:nvPr>
        </p:nvSpPr>
        <p:spPr>
          <a:xfrm>
            <a:off x="374649" y="-193652"/>
            <a:ext cx="10718921" cy="1321438"/>
          </a:xfrm>
        </p:spPr>
        <p:txBody>
          <a:bodyPr>
            <a:noAutofit/>
          </a:bodyPr>
          <a:lstStyle/>
          <a:p>
            <a:pPr algn="ctr"/>
            <a:r>
              <a:rPr lang="el-GR" sz="3600" b="1" dirty="0">
                <a:solidFill>
                  <a:srgbClr val="17AFD1"/>
                </a:solidFill>
              </a:rPr>
              <a:t>ΠΡΟΣΩΡΙΝΗ ΔΙΑΜΟΝΗ </a:t>
            </a:r>
            <a:br>
              <a:rPr lang="el-GR" sz="3600" b="1" dirty="0">
                <a:solidFill>
                  <a:srgbClr val="17AFD1"/>
                </a:solidFill>
              </a:rPr>
            </a:br>
            <a:r>
              <a:rPr lang="el-GR" sz="3600" b="1" dirty="0">
                <a:solidFill>
                  <a:srgbClr val="17AFD1"/>
                </a:solidFill>
              </a:rPr>
              <a:t>Άδεια υψηλής ειδίκευσης – Μπλε Κάρτα</a:t>
            </a:r>
            <a:endParaRPr lang="x-none" sz="3400" b="1" dirty="0">
              <a:solidFill>
                <a:srgbClr val="17AFD1"/>
              </a:solidFill>
            </a:endParaRPr>
          </a:p>
        </p:txBody>
      </p:sp>
    </p:spTree>
    <p:extLst>
      <p:ext uri="{BB962C8B-B14F-4D97-AF65-F5344CB8AC3E}">
        <p14:creationId xmlns:p14="http://schemas.microsoft.com/office/powerpoint/2010/main" val="417075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0E772E-46A6-0210-C1D4-0A66057CA1F2}"/>
              </a:ext>
            </a:extLst>
          </p:cNvPr>
          <p:cNvSpPr>
            <a:spLocks noGrp="1"/>
          </p:cNvSpPr>
          <p:nvPr>
            <p:ph type="title"/>
          </p:nvPr>
        </p:nvSpPr>
        <p:spPr>
          <a:xfrm>
            <a:off x="174661" y="1500029"/>
            <a:ext cx="11846104" cy="2045307"/>
          </a:xfrm>
        </p:spPr>
        <p:txBody>
          <a:bodyPr>
            <a:normAutofit/>
          </a:bodyPr>
          <a:lstStyle/>
          <a:p>
            <a:pPr algn="ctr"/>
            <a:r>
              <a:rPr lang="el-GR" sz="4400" b="1" dirty="0">
                <a:solidFill>
                  <a:srgbClr val="17AFD1"/>
                </a:solidFill>
              </a:rPr>
              <a:t>ΠΡΟΣΩΡΙΝΗ ΔΙΑΜΟΝΗ </a:t>
            </a:r>
            <a:br>
              <a:rPr lang="el-GR" sz="4400" b="1" dirty="0">
                <a:solidFill>
                  <a:srgbClr val="17AFD1"/>
                </a:solidFill>
              </a:rPr>
            </a:br>
            <a:r>
              <a:rPr lang="el-GR" sz="4400" b="1" dirty="0">
                <a:solidFill>
                  <a:srgbClr val="17AFD1"/>
                </a:solidFill>
              </a:rPr>
              <a:t>Επισκέπτες</a:t>
            </a:r>
            <a:endParaRPr lang="en-CY" sz="4400" dirty="0"/>
          </a:p>
        </p:txBody>
      </p:sp>
    </p:spTree>
    <p:extLst>
      <p:ext uri="{BB962C8B-B14F-4D97-AF65-F5344CB8AC3E}">
        <p14:creationId xmlns:p14="http://schemas.microsoft.com/office/powerpoint/2010/main" val="412875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296173" y="219646"/>
            <a:ext cx="11268075" cy="905779"/>
          </a:xfrm>
        </p:spPr>
        <p:txBody>
          <a:bodyPr>
            <a:noAutofit/>
          </a:bodyPr>
          <a:lstStyle/>
          <a:p>
            <a:pPr algn="ctr"/>
            <a:r>
              <a:rPr lang="el-GR" sz="4000" b="1" dirty="0">
                <a:solidFill>
                  <a:srgbClr val="17AFD1"/>
                </a:solidFill>
              </a:rPr>
              <a:t>ΠΡΟΣΩΡΙΝΗ ΔΙΑΜΟΝΗ</a:t>
            </a:r>
            <a:br>
              <a:rPr lang="el-GR" sz="4000" b="1" dirty="0">
                <a:solidFill>
                  <a:srgbClr val="17AFD1"/>
                </a:solidFill>
              </a:rPr>
            </a:br>
            <a:r>
              <a:rPr lang="el-GR" sz="4000" b="1" dirty="0">
                <a:solidFill>
                  <a:srgbClr val="17AFD1"/>
                </a:solidFill>
              </a:rPr>
              <a:t>Επισκέπτες</a:t>
            </a:r>
          </a:p>
        </p:txBody>
      </p:sp>
      <p:sp>
        <p:nvSpPr>
          <p:cNvPr id="12" name="Content Placeholder 11">
            <a:extLst>
              <a:ext uri="{FF2B5EF4-FFF2-40B4-BE49-F238E27FC236}">
                <a16:creationId xmlns:a16="http://schemas.microsoft.com/office/drawing/2014/main" id="{0C92DBB1-E9A6-06E4-0E88-8BCCBFF58420}"/>
              </a:ext>
            </a:extLst>
          </p:cNvPr>
          <p:cNvSpPr>
            <a:spLocks noGrp="1"/>
          </p:cNvSpPr>
          <p:nvPr>
            <p:ph idx="1"/>
          </p:nvPr>
        </p:nvSpPr>
        <p:spPr>
          <a:xfrm>
            <a:off x="365814" y="882399"/>
            <a:ext cx="11530013" cy="5397731"/>
          </a:xfrm>
        </p:spPr>
        <p:txBody>
          <a:bodyPr>
            <a:noAutofit/>
          </a:bodyPr>
          <a:lstStyle/>
          <a:p>
            <a:pPr marL="0" indent="0" algn="just">
              <a:buNone/>
            </a:pPr>
            <a:endParaRPr lang="el-GR" sz="1200" b="1" dirty="0">
              <a:solidFill>
                <a:srgbClr val="D13F3E"/>
              </a:solidFill>
            </a:endParaRPr>
          </a:p>
          <a:p>
            <a:pPr marL="0" indent="0" algn="just">
              <a:buNone/>
            </a:pPr>
            <a:r>
              <a:rPr lang="el-GR" sz="1800" b="1" dirty="0">
                <a:solidFill>
                  <a:srgbClr val="002650"/>
                </a:solidFill>
                <a:latin typeface="Calibri" panose="020F0502020204030204" pitchFamily="34" charset="0"/>
                <a:cs typeface="Times New Roman" panose="02020603050405020304" pitchFamily="18" charset="0"/>
              </a:rPr>
              <a:t>Σύμφωνα με τον Κανονισμό 14 των περί Αλλοδαπών και Μετανάστευσης Κανονισμών του 1972 ως έχουν τροποποιηθεί, </a:t>
            </a:r>
            <a:r>
              <a:rPr lang="el-GR" sz="1800" b="1" dirty="0">
                <a:solidFill>
                  <a:srgbClr val="C00000"/>
                </a:solidFill>
                <a:latin typeface="Calibri" panose="020F0502020204030204" pitchFamily="34" charset="0"/>
                <a:cs typeface="Times New Roman" panose="02020603050405020304" pitchFamily="18" charset="0"/>
              </a:rPr>
              <a:t>άδεια διαμονής Επισκέπτη (</a:t>
            </a:r>
            <a:r>
              <a:rPr lang="en-CY" sz="1800" b="1" dirty="0">
                <a:solidFill>
                  <a:srgbClr val="C00000"/>
                </a:solidFill>
                <a:latin typeface="Calibri" panose="020F0502020204030204" pitchFamily="34" charset="0"/>
                <a:cs typeface="Times New Roman" panose="02020603050405020304" pitchFamily="18" charset="0"/>
              </a:rPr>
              <a:t>VIS)</a:t>
            </a:r>
            <a:r>
              <a:rPr lang="el-GR" sz="1800" b="1" dirty="0">
                <a:solidFill>
                  <a:srgbClr val="C00000"/>
                </a:solidFill>
                <a:latin typeface="Calibri" panose="020F0502020204030204" pitchFamily="34" charset="0"/>
                <a:cs typeface="Times New Roman" panose="02020603050405020304" pitchFamily="18" charset="0"/>
              </a:rPr>
              <a:t> </a:t>
            </a:r>
            <a:r>
              <a:rPr lang="el-GR" sz="1800" b="1" dirty="0">
                <a:solidFill>
                  <a:srgbClr val="002650"/>
                </a:solidFill>
                <a:latin typeface="Calibri" panose="020F0502020204030204" pitchFamily="34" charset="0"/>
                <a:cs typeface="Times New Roman" panose="02020603050405020304" pitchFamily="18" charset="0"/>
              </a:rPr>
              <a:t>εκδίδεται σε υπήκοο τρίτης χώρας με σκοπό: </a:t>
            </a:r>
          </a:p>
          <a:p>
            <a:pPr marL="0" indent="0" algn="just">
              <a:buNone/>
            </a:pPr>
            <a:r>
              <a:rPr lang="el-GR" sz="1800" dirty="0">
                <a:solidFill>
                  <a:srgbClr val="002650"/>
                </a:solidFill>
                <a:latin typeface="Calibri" panose="020F0502020204030204" pitchFamily="34" charset="0"/>
                <a:cs typeface="Times New Roman" panose="02020603050405020304" pitchFamily="18" charset="0"/>
              </a:rPr>
              <a:t>(α) να εισέλθει στη Δημοκρατία για σύντομες ή μακράς διάρκειας διακοπές</a:t>
            </a:r>
          </a:p>
          <a:p>
            <a:pPr marL="0" indent="0" algn="just">
              <a:buNone/>
            </a:pPr>
            <a:r>
              <a:rPr lang="el-GR" sz="1800" dirty="0">
                <a:solidFill>
                  <a:srgbClr val="002650"/>
                </a:solidFill>
                <a:latin typeface="Calibri" panose="020F0502020204030204" pitchFamily="34" charset="0"/>
                <a:cs typeface="Times New Roman" panose="02020603050405020304" pitchFamily="18" charset="0"/>
              </a:rPr>
              <a:t>(β) να περιοδεύσει ή, </a:t>
            </a:r>
          </a:p>
          <a:p>
            <a:pPr marL="0" indent="0" algn="just">
              <a:buNone/>
            </a:pPr>
            <a:r>
              <a:rPr lang="el-GR" sz="1800" dirty="0">
                <a:solidFill>
                  <a:srgbClr val="002650"/>
                </a:solidFill>
                <a:latin typeface="Calibri" panose="020F0502020204030204" pitchFamily="34" charset="0"/>
                <a:cs typeface="Times New Roman" panose="02020603050405020304" pitchFamily="18" charset="0"/>
              </a:rPr>
              <a:t>(γ) να διερευνήσει τη δυνατότητα εγκατάστασης στη Δημοκρατία.  </a:t>
            </a:r>
          </a:p>
          <a:p>
            <a:pPr marL="0" indent="0" algn="just">
              <a:buNone/>
            </a:pPr>
            <a:endParaRPr lang="el-GR" sz="1000" dirty="0">
              <a:solidFill>
                <a:srgbClr val="002650"/>
              </a:solidFill>
              <a:latin typeface="Calibri" panose="020F0502020204030204" pitchFamily="34" charset="0"/>
              <a:cs typeface="Times New Roman" panose="02020603050405020304" pitchFamily="18" charset="0"/>
            </a:endParaRPr>
          </a:p>
          <a:p>
            <a:pPr algn="just"/>
            <a:r>
              <a:rPr lang="el-GR" sz="1800" b="1" dirty="0">
                <a:solidFill>
                  <a:srgbClr val="002650"/>
                </a:solidFill>
                <a:latin typeface="Calibri" panose="020F0502020204030204" pitchFamily="34" charset="0"/>
                <a:cs typeface="Times New Roman" panose="02020603050405020304" pitchFamily="18" charset="0"/>
              </a:rPr>
              <a:t>Είσοδος στη Δημοκρατία: </a:t>
            </a:r>
            <a:r>
              <a:rPr lang="el-GR" sz="1800" dirty="0">
                <a:solidFill>
                  <a:srgbClr val="002650"/>
                </a:solidFill>
                <a:latin typeface="Calibri" panose="020F0502020204030204" pitchFamily="34" charset="0"/>
                <a:cs typeface="Times New Roman" panose="02020603050405020304" pitchFamily="18" charset="0"/>
              </a:rPr>
              <a:t>Για να υποβάλει ένας ΥΤΧ αίτηση για εγγραφή και πρώτη άδεια προσωρινής διαμονής ως Επισκέπτης, θα πρέπει να εισέλθει στη Δημοκρατία από νόμιμη είσοδο με θεώρηση που εκδίδεται από τις Προξενικές Αρχές της Δημοκρατίας και με την επίδειξη ισχύοντος ταξιδιωτικού εγγράφου. </a:t>
            </a:r>
            <a:endParaRPr lang="en-US" sz="1800" dirty="0">
              <a:solidFill>
                <a:srgbClr val="002650"/>
              </a:solidFill>
              <a:latin typeface="Calibri" panose="020F0502020204030204" pitchFamily="34" charset="0"/>
              <a:cs typeface="Times New Roman" panose="02020603050405020304" pitchFamily="18" charset="0"/>
            </a:endParaRPr>
          </a:p>
          <a:p>
            <a:pPr marL="0" indent="0" algn="just">
              <a:buNone/>
            </a:pPr>
            <a:endParaRPr lang="el-GR" sz="1000" dirty="0">
              <a:solidFill>
                <a:srgbClr val="002650"/>
              </a:solidFill>
              <a:latin typeface="Calibri" panose="020F0502020204030204" pitchFamily="34" charset="0"/>
              <a:cs typeface="Times New Roman" panose="02020603050405020304" pitchFamily="18" charset="0"/>
            </a:endParaRPr>
          </a:p>
          <a:p>
            <a:pPr algn="just"/>
            <a:r>
              <a:rPr lang="el-GR" sz="1800" b="1" dirty="0">
                <a:solidFill>
                  <a:srgbClr val="002650"/>
                </a:solidFill>
                <a:latin typeface="Calibri" panose="020F0502020204030204" pitchFamily="34" charset="0"/>
                <a:cs typeface="Times New Roman" panose="02020603050405020304" pitchFamily="18" charset="0"/>
              </a:rPr>
              <a:t>Διαμονή στη Δημοκρατία: </a:t>
            </a:r>
            <a:r>
              <a:rPr lang="el-GR" sz="1800" dirty="0">
                <a:solidFill>
                  <a:srgbClr val="002650"/>
                </a:solidFill>
                <a:latin typeface="Calibri" panose="020F0502020204030204" pitchFamily="34" charset="0"/>
                <a:cs typeface="Times New Roman" panose="02020603050405020304" pitchFamily="18" charset="0"/>
              </a:rPr>
              <a:t>Πριν τη λήξη της θεώρησης του, θα πρέπει να υποβάλει αίτηση στο ΤΑΠΜ ή στο αρμόδιο Επαρχιακό Κλιμάκιο της ΥΑΜ για έκδοση άδειας διαμονής </a:t>
            </a:r>
            <a:r>
              <a:rPr lang="el-GR" sz="1800" b="1" dirty="0">
                <a:solidFill>
                  <a:srgbClr val="FF0000"/>
                </a:solidFill>
                <a:latin typeface="Calibri" panose="020F0502020204030204" pitchFamily="34" charset="0"/>
                <a:cs typeface="Times New Roman" panose="02020603050405020304" pitchFamily="18" charset="0"/>
              </a:rPr>
              <a:t>ως Επισκέπτης</a:t>
            </a:r>
            <a:r>
              <a:rPr lang="en-CY" sz="1800" b="1" dirty="0">
                <a:solidFill>
                  <a:srgbClr val="FF0000"/>
                </a:solidFill>
                <a:latin typeface="Calibri" panose="020F0502020204030204" pitchFamily="34" charset="0"/>
                <a:cs typeface="Times New Roman" panose="02020603050405020304" pitchFamily="18" charset="0"/>
              </a:rPr>
              <a:t> (VIS)</a:t>
            </a:r>
            <a:r>
              <a:rPr lang="el-GR" sz="1800" dirty="0">
                <a:solidFill>
                  <a:srgbClr val="002650"/>
                </a:solidFill>
                <a:latin typeface="Calibri" panose="020F0502020204030204" pitchFamily="34" charset="0"/>
                <a:cs typeface="Times New Roman" panose="02020603050405020304" pitchFamily="18" charset="0"/>
              </a:rPr>
              <a:t>, η οποία έχει ισχύ για 1 έτος και είναι ανανεώσιμη.</a:t>
            </a:r>
          </a:p>
          <a:p>
            <a:pPr algn="just"/>
            <a:endParaRPr lang="el-GR" sz="1000" dirty="0">
              <a:solidFill>
                <a:srgbClr val="002650"/>
              </a:solidFill>
              <a:latin typeface="Calibri" panose="020F0502020204030204" pitchFamily="34" charset="0"/>
              <a:cs typeface="Times New Roman" panose="02020603050405020304" pitchFamily="18" charset="0"/>
            </a:endParaRPr>
          </a:p>
          <a:p>
            <a:pPr algn="just"/>
            <a:r>
              <a:rPr lang="el-GR" sz="1800" dirty="0">
                <a:solidFill>
                  <a:srgbClr val="002650"/>
                </a:solidFill>
                <a:latin typeface="Calibri" panose="020F0502020204030204" pitchFamily="34" charset="0"/>
                <a:cs typeface="Times New Roman" panose="02020603050405020304" pitchFamily="18" charset="0"/>
              </a:rPr>
              <a:t>Οι κάτοχοι άδειας Επισκέπτη δεν μπορούν να ασκούν οικονομική δραστηριότητα στη Δημοκρατία</a:t>
            </a:r>
            <a:r>
              <a:rPr lang="en-US" sz="1800" dirty="0">
                <a:solidFill>
                  <a:srgbClr val="002650"/>
                </a:solidFill>
                <a:latin typeface="Calibri" panose="020F0502020204030204" pitchFamily="34" charset="0"/>
                <a:cs typeface="Times New Roman" panose="02020603050405020304" pitchFamily="18" charset="0"/>
              </a:rPr>
              <a:t> </a:t>
            </a:r>
            <a:r>
              <a:rPr lang="el-GR" sz="1800" dirty="0">
                <a:solidFill>
                  <a:srgbClr val="002650"/>
                </a:solidFill>
                <a:latin typeface="Calibri" panose="020F0502020204030204" pitchFamily="34" charset="0"/>
                <a:cs typeface="Times New Roman" panose="02020603050405020304" pitchFamily="18" charset="0"/>
              </a:rPr>
              <a:t>και, συνεπώς, θα πρέπει να αποδεικνύουν ότι έχουν επαρκείς πόρους συντήρησης, προερχόμενους από το εξωτερικό, για διαβίωση στην Κύπρο, χωρίς να επιβαρύνουν το σύστημα κοινωνικής πρόνοιας της Δημοκρατίας. </a:t>
            </a:r>
          </a:p>
          <a:p>
            <a:pPr marL="0" indent="0" algn="just">
              <a:lnSpc>
                <a:spcPct val="115000"/>
              </a:lnSpc>
              <a:spcBef>
                <a:spcPts val="0"/>
              </a:spcBef>
              <a:buNone/>
            </a:pPr>
            <a:endParaRPr lang="x-none" sz="1800" dirty="0">
              <a:solidFill>
                <a:srgbClr val="002650"/>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x-none" sz="1800"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endParaRPr lang="el-GR" sz="1200" dirty="0">
              <a:solidFill>
                <a:schemeClr val="accent6">
                  <a:lumMod val="75000"/>
                </a:schemeClr>
              </a:solidFill>
              <a:latin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x-none" sz="12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0712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296173" y="322386"/>
            <a:ext cx="11268075" cy="923708"/>
          </a:xfrm>
        </p:spPr>
        <p:txBody>
          <a:bodyPr>
            <a:noAutofit/>
          </a:bodyPr>
          <a:lstStyle/>
          <a:p>
            <a:pPr algn="ctr"/>
            <a:r>
              <a:rPr lang="el-GR" sz="4000" b="1" dirty="0">
                <a:solidFill>
                  <a:srgbClr val="17AFD1"/>
                </a:solidFill>
              </a:rPr>
              <a:t>ΠΡΟΣΩΡΙΝΗ ΔΙΑΜΟΝΗ</a:t>
            </a:r>
            <a:br>
              <a:rPr lang="el-GR" sz="4000" b="1" dirty="0">
                <a:solidFill>
                  <a:srgbClr val="17AFD1"/>
                </a:solidFill>
              </a:rPr>
            </a:br>
            <a:r>
              <a:rPr lang="el-GR" sz="4000" b="1" dirty="0">
                <a:solidFill>
                  <a:srgbClr val="17AFD1"/>
                </a:solidFill>
              </a:rPr>
              <a:t>Επισκέπτες</a:t>
            </a:r>
          </a:p>
        </p:txBody>
      </p:sp>
      <p:sp>
        <p:nvSpPr>
          <p:cNvPr id="12" name="Content Placeholder 11">
            <a:extLst>
              <a:ext uri="{FF2B5EF4-FFF2-40B4-BE49-F238E27FC236}">
                <a16:creationId xmlns:a16="http://schemas.microsoft.com/office/drawing/2014/main" id="{0C92DBB1-E9A6-06E4-0E88-8BCCBFF58420}"/>
              </a:ext>
            </a:extLst>
          </p:cNvPr>
          <p:cNvSpPr>
            <a:spLocks noGrp="1"/>
          </p:cNvSpPr>
          <p:nvPr>
            <p:ph idx="1"/>
          </p:nvPr>
        </p:nvSpPr>
        <p:spPr>
          <a:xfrm>
            <a:off x="330993" y="1246094"/>
            <a:ext cx="11530013" cy="5003703"/>
          </a:xfrm>
          <a:solidFill>
            <a:schemeClr val="bg1"/>
          </a:solidFill>
        </p:spPr>
        <p:txBody>
          <a:bodyPr>
            <a:noAutofit/>
          </a:bodyPr>
          <a:lstStyle/>
          <a:p>
            <a:pPr marL="0" indent="0" algn="just">
              <a:spcBef>
                <a:spcPts val="0"/>
              </a:spcBef>
              <a:buNone/>
            </a:pPr>
            <a:endParaRPr lang="el-GR" sz="1200" b="1" u="sng" dirty="0"/>
          </a:p>
          <a:p>
            <a:pPr marL="0" indent="0" algn="just">
              <a:spcBef>
                <a:spcPts val="0"/>
              </a:spcBef>
              <a:buNone/>
            </a:pPr>
            <a:r>
              <a:rPr lang="el-GR" sz="1600" b="1" dirty="0">
                <a:solidFill>
                  <a:srgbClr val="002650"/>
                </a:solidFill>
                <a:latin typeface="Calibri" panose="020F0502020204030204" pitchFamily="34" charset="0"/>
                <a:cs typeface="Times New Roman" panose="02020603050405020304" pitchFamily="18" charset="0"/>
              </a:rPr>
              <a:t>Βάσει της ισχύουσας πολιτικής, οι κατηγορίες των ΥΤΧ οι οποίες μπορούν να υποβάλουν αίτηση για άδεια προσωρινής διαμονής Επισκέπτη είναι οι εξής:</a:t>
            </a:r>
          </a:p>
          <a:p>
            <a:pPr marL="0" indent="0">
              <a:spcBef>
                <a:spcPts val="0"/>
              </a:spcBef>
              <a:buNone/>
            </a:pPr>
            <a:br>
              <a:rPr lang="el-GR" sz="1600" dirty="0">
                <a:solidFill>
                  <a:srgbClr val="002650"/>
                </a:solidFill>
                <a:latin typeface="Calibri" panose="020F0502020204030204" pitchFamily="34" charset="0"/>
                <a:cs typeface="Times New Roman" panose="02020603050405020304" pitchFamily="18" charset="0"/>
              </a:rPr>
            </a:br>
            <a:r>
              <a:rPr lang="el-GR" sz="1600" dirty="0">
                <a:solidFill>
                  <a:srgbClr val="002650"/>
                </a:solidFill>
                <a:latin typeface="Calibri" panose="020F0502020204030204" pitchFamily="34" charset="0"/>
                <a:cs typeface="Times New Roman" panose="02020603050405020304" pitchFamily="18" charset="0"/>
              </a:rPr>
              <a:t>α) Επισκέπτης – Αυτόνομη άδεια επισκέπτη</a:t>
            </a:r>
            <a:endParaRPr lang="en-US" sz="1600" dirty="0">
              <a:solidFill>
                <a:srgbClr val="002650"/>
              </a:solidFill>
              <a:latin typeface="Calibri" panose="020F0502020204030204" pitchFamily="34" charset="0"/>
              <a:cs typeface="Times New Roman" panose="02020603050405020304" pitchFamily="18" charset="0"/>
            </a:endParaRPr>
          </a:p>
          <a:p>
            <a:pPr marL="0" indent="0">
              <a:spcBef>
                <a:spcPts val="0"/>
              </a:spcBef>
              <a:buNone/>
            </a:pPr>
            <a:br>
              <a:rPr lang="el-GR" sz="1600" dirty="0">
                <a:solidFill>
                  <a:srgbClr val="002650"/>
                </a:solidFill>
                <a:latin typeface="Calibri" panose="020F0502020204030204" pitchFamily="34" charset="0"/>
                <a:cs typeface="Times New Roman" panose="02020603050405020304" pitchFamily="18" charset="0"/>
              </a:rPr>
            </a:br>
            <a:r>
              <a:rPr lang="el-GR" sz="1600" dirty="0">
                <a:solidFill>
                  <a:srgbClr val="002650"/>
                </a:solidFill>
                <a:latin typeface="Calibri" panose="020F0502020204030204" pitchFamily="34" charset="0"/>
                <a:cs typeface="Times New Roman" panose="02020603050405020304" pitchFamily="18" charset="0"/>
              </a:rPr>
              <a:t>β) Επισκέπτης – Εξαρτώμενος Σύζυγος Επισκέπτη</a:t>
            </a:r>
            <a:endParaRPr lang="en-US" sz="1600" dirty="0">
              <a:solidFill>
                <a:srgbClr val="002650"/>
              </a:solidFill>
              <a:latin typeface="Calibri" panose="020F0502020204030204" pitchFamily="34" charset="0"/>
              <a:cs typeface="Times New Roman" panose="02020603050405020304" pitchFamily="18" charset="0"/>
            </a:endParaRPr>
          </a:p>
          <a:p>
            <a:pPr marL="0" indent="0">
              <a:spcBef>
                <a:spcPts val="0"/>
              </a:spcBef>
              <a:buNone/>
            </a:pPr>
            <a:br>
              <a:rPr lang="el-GR" sz="1600" dirty="0">
                <a:solidFill>
                  <a:srgbClr val="002650"/>
                </a:solidFill>
                <a:latin typeface="Calibri" panose="020F0502020204030204" pitchFamily="34" charset="0"/>
                <a:cs typeface="Times New Roman" panose="02020603050405020304" pitchFamily="18" charset="0"/>
              </a:rPr>
            </a:br>
            <a:r>
              <a:rPr lang="el-GR" sz="1600" dirty="0">
                <a:solidFill>
                  <a:srgbClr val="002650"/>
                </a:solidFill>
                <a:latin typeface="Calibri" panose="020F0502020204030204" pitchFamily="34" charset="0"/>
                <a:cs typeface="Times New Roman" panose="02020603050405020304" pitchFamily="18" charset="0"/>
              </a:rPr>
              <a:t>γ) Επισκέπτης – Εξαρτώμενο Ανήλικο Τέκνο Επισκέπτη</a:t>
            </a:r>
            <a:endParaRPr lang="en-US" sz="1600" dirty="0">
              <a:solidFill>
                <a:srgbClr val="002650"/>
              </a:solidFill>
              <a:latin typeface="Calibri" panose="020F0502020204030204" pitchFamily="34" charset="0"/>
              <a:cs typeface="Times New Roman" panose="02020603050405020304" pitchFamily="18" charset="0"/>
            </a:endParaRPr>
          </a:p>
          <a:p>
            <a:pPr marL="0" indent="0">
              <a:spcBef>
                <a:spcPts val="0"/>
              </a:spcBef>
              <a:buNone/>
            </a:pPr>
            <a:br>
              <a:rPr lang="el-GR" sz="1600" dirty="0">
                <a:solidFill>
                  <a:srgbClr val="002650"/>
                </a:solidFill>
                <a:latin typeface="Calibri" panose="020F0502020204030204" pitchFamily="34" charset="0"/>
                <a:cs typeface="Times New Roman" panose="02020603050405020304" pitchFamily="18" charset="0"/>
              </a:rPr>
            </a:br>
            <a:r>
              <a:rPr lang="el-GR" sz="1600" dirty="0">
                <a:solidFill>
                  <a:srgbClr val="002650"/>
                </a:solidFill>
                <a:latin typeface="Calibri" panose="020F0502020204030204" pitchFamily="34" charset="0"/>
                <a:cs typeface="Times New Roman" panose="02020603050405020304" pitchFamily="18" charset="0"/>
              </a:rPr>
              <a:t>δ) Επισκέπτης – Ιερέας, Μοναχός/ή της Ορθόδοξης Εκκλησίας ή των Εκκλησιών των Θρησκευτικών Μειονοτήτων στην Κυπριακή Δημοκρατία</a:t>
            </a:r>
            <a:endParaRPr lang="en-US" sz="1600" dirty="0">
              <a:solidFill>
                <a:srgbClr val="002650"/>
              </a:solidFill>
              <a:latin typeface="Calibri" panose="020F0502020204030204" pitchFamily="34" charset="0"/>
              <a:cs typeface="Times New Roman" panose="02020603050405020304" pitchFamily="18" charset="0"/>
            </a:endParaRPr>
          </a:p>
          <a:p>
            <a:pPr marL="0" indent="0">
              <a:spcBef>
                <a:spcPts val="0"/>
              </a:spcBef>
              <a:buNone/>
            </a:pPr>
            <a:br>
              <a:rPr lang="el-GR" sz="1600" dirty="0">
                <a:solidFill>
                  <a:srgbClr val="002650"/>
                </a:solidFill>
                <a:latin typeface="Calibri" panose="020F0502020204030204" pitchFamily="34" charset="0"/>
                <a:cs typeface="Times New Roman" panose="02020603050405020304" pitchFamily="18" charset="0"/>
              </a:rPr>
            </a:br>
            <a:r>
              <a:rPr lang="el-GR" sz="1600" dirty="0">
                <a:solidFill>
                  <a:srgbClr val="002650"/>
                </a:solidFill>
                <a:latin typeface="Calibri" panose="020F0502020204030204" pitchFamily="34" charset="0"/>
                <a:cs typeface="Times New Roman" panose="02020603050405020304" pitchFamily="18" charset="0"/>
              </a:rPr>
              <a:t>ε) Επισκέπτης – Εξαρτώμενος Ενήλικας Μέλος Οικογένειας ΥΤΧ με Άδεια Μετανάστευσης (απευθείας ανιόντας/απευθείας </a:t>
            </a:r>
            <a:r>
              <a:rPr lang="el-GR" sz="1600" dirty="0" err="1">
                <a:solidFill>
                  <a:srgbClr val="002650"/>
                </a:solidFill>
                <a:latin typeface="Calibri" panose="020F0502020204030204" pitchFamily="34" charset="0"/>
                <a:cs typeface="Times New Roman" panose="02020603050405020304" pitchFamily="18" charset="0"/>
              </a:rPr>
              <a:t>κατιόντας</a:t>
            </a:r>
            <a:r>
              <a:rPr lang="el-GR" sz="1600" dirty="0">
                <a:solidFill>
                  <a:srgbClr val="002650"/>
                </a:solidFill>
                <a:latin typeface="Calibri" panose="020F0502020204030204" pitchFamily="34" charset="0"/>
                <a:cs typeface="Times New Roman" panose="02020603050405020304" pitchFamily="18" charset="0"/>
              </a:rPr>
              <a:t>)</a:t>
            </a:r>
            <a:endParaRPr lang="en-US" sz="1600" dirty="0">
              <a:solidFill>
                <a:srgbClr val="002650"/>
              </a:solidFill>
              <a:latin typeface="Calibri" panose="020F0502020204030204" pitchFamily="34" charset="0"/>
              <a:cs typeface="Times New Roman" panose="02020603050405020304" pitchFamily="18" charset="0"/>
            </a:endParaRPr>
          </a:p>
          <a:p>
            <a:pPr marL="0" indent="0" algn="just">
              <a:spcBef>
                <a:spcPts val="0"/>
              </a:spcBef>
              <a:buNone/>
            </a:pPr>
            <a:br>
              <a:rPr lang="el-GR" sz="1600" dirty="0">
                <a:solidFill>
                  <a:srgbClr val="002650"/>
                </a:solidFill>
                <a:latin typeface="Calibri" panose="020F0502020204030204" pitchFamily="34" charset="0"/>
                <a:cs typeface="Times New Roman" panose="02020603050405020304" pitchFamily="18" charset="0"/>
              </a:rPr>
            </a:br>
            <a:r>
              <a:rPr lang="el-GR" sz="1600" dirty="0">
                <a:solidFill>
                  <a:srgbClr val="002650"/>
                </a:solidFill>
                <a:latin typeface="Calibri" panose="020F0502020204030204" pitchFamily="34" charset="0"/>
                <a:cs typeface="Times New Roman" panose="02020603050405020304" pitchFamily="18" charset="0"/>
              </a:rPr>
              <a:t>ζ) Επισκέπτης – Εξαρτώμενος Σύντροφος Κύπριου πολίτη με δεόντως αποδεδειγμένη διαρκή σχέση με σκοπό την τέλεση γάμου. </a:t>
            </a:r>
            <a:r>
              <a:rPr lang="el-GR" sz="1600" b="1" dirty="0">
                <a:solidFill>
                  <a:srgbClr val="002650"/>
                </a:solidFill>
                <a:latin typeface="Calibri" panose="020F0502020204030204" pitchFamily="34" charset="0"/>
                <a:cs typeface="Times New Roman" panose="02020603050405020304" pitchFamily="18" charset="0"/>
              </a:rPr>
              <a:t>Η συγκεκριμένη άδεια προσωρινής παραμονής εκδίδεται για τρεις μήνες και αφορά ΥΤΧ οι οποίοι διατηρούσαν δεόντως αποδεδειγμένα μακροχρόνια σχέση με Κύπριο πολίτη (τουλάχιστον ενός έτους) και οι οποίοι εισήλθαν από νόμιμη είσοδο στη Δημοκρατία με θεώρηση και δεν διέμειναν στη Δημοκρατία πέραν των τριών μηνών μετά τη λήξη της θεώρησής τους.</a:t>
            </a:r>
          </a:p>
          <a:p>
            <a:pPr lvl="1" algn="just">
              <a:spcBef>
                <a:spcPts val="0"/>
              </a:spcBef>
            </a:pPr>
            <a:endParaRPr lang="el-GR" sz="1600" b="1" dirty="0">
              <a:solidFill>
                <a:srgbClr val="002650"/>
              </a:solidFill>
              <a:latin typeface="Calibri" panose="020F0502020204030204" pitchFamily="34" charset="0"/>
              <a:cs typeface="Times New Roman" panose="02020603050405020304" pitchFamily="18" charset="0"/>
            </a:endParaRPr>
          </a:p>
          <a:p>
            <a:pPr lvl="1" algn="just">
              <a:spcBef>
                <a:spcPts val="0"/>
              </a:spcBef>
            </a:pPr>
            <a:r>
              <a:rPr lang="el-GR" sz="1400" dirty="0">
                <a:solidFill>
                  <a:srgbClr val="002650"/>
                </a:solidFill>
                <a:latin typeface="Calibri" panose="020F0502020204030204" pitchFamily="34" charset="0"/>
                <a:cs typeface="Times New Roman" panose="02020603050405020304" pitchFamily="18" charset="0"/>
              </a:rPr>
              <a:t>Για να αξιολογηθεί κατά πόσο το ζεύγος διατηρούσε «μακροχρόνια σχέση», θα τους ζητηθεί να προσκομίσουν σχετικά αποδεικτικά έγγραφα όπως, κοινούς τραπεζικούς λ/</a:t>
            </a:r>
            <a:r>
              <a:rPr lang="el-GR" sz="1400" dirty="0" err="1">
                <a:solidFill>
                  <a:srgbClr val="002650"/>
                </a:solidFill>
                <a:latin typeface="Calibri" panose="020F0502020204030204" pitchFamily="34" charset="0"/>
                <a:cs typeface="Times New Roman" panose="02020603050405020304" pitchFamily="18" charset="0"/>
              </a:rPr>
              <a:t>σμους</a:t>
            </a:r>
            <a:r>
              <a:rPr lang="el-GR" sz="1400" dirty="0">
                <a:solidFill>
                  <a:srgbClr val="002650"/>
                </a:solidFill>
                <a:latin typeface="Calibri" panose="020F0502020204030204" pitchFamily="34" charset="0"/>
                <a:cs typeface="Times New Roman" panose="02020603050405020304" pitchFamily="18" charset="0"/>
              </a:rPr>
              <a:t>, κοινά ενοικιαστήρια έγγραφα, αποδεικτικό αλληλογραφίας σε κοινή διεύθυνση (π.χ. τηλεφωνικός λ/</a:t>
            </a:r>
            <a:r>
              <a:rPr lang="el-GR" sz="1400" dirty="0" err="1">
                <a:solidFill>
                  <a:srgbClr val="002650"/>
                </a:solidFill>
                <a:latin typeface="Calibri" panose="020F0502020204030204" pitchFamily="34" charset="0"/>
                <a:cs typeface="Times New Roman" panose="02020603050405020304" pitchFamily="18" charset="0"/>
              </a:rPr>
              <a:t>σμος</a:t>
            </a:r>
            <a:r>
              <a:rPr lang="el-GR" sz="1400" dirty="0">
                <a:solidFill>
                  <a:srgbClr val="002650"/>
                </a:solidFill>
                <a:latin typeface="Calibri" panose="020F0502020204030204" pitchFamily="34" charset="0"/>
                <a:cs typeface="Times New Roman" panose="02020603050405020304" pitchFamily="18" charset="0"/>
              </a:rPr>
              <a:t>), ή βεβαίωση κοινοτάρχη της ενορίας διαμονής τους, που να πιστοποιεί τη συμβίωση. </a:t>
            </a:r>
          </a:p>
          <a:p>
            <a:pPr marL="0" indent="0" algn="just">
              <a:spcBef>
                <a:spcPts val="0"/>
              </a:spcBef>
              <a:buNone/>
            </a:pPr>
            <a:endParaRPr lang="el-GR" sz="1800" b="1" dirty="0">
              <a:solidFill>
                <a:srgbClr val="002650"/>
              </a:solidFill>
              <a:latin typeface="Calibri" panose="020F0502020204030204" pitchFamily="34" charset="0"/>
              <a:cs typeface="Times New Roman" panose="02020603050405020304" pitchFamily="18" charset="0"/>
            </a:endParaRPr>
          </a:p>
          <a:p>
            <a:pPr marL="0" indent="0" algn="just">
              <a:spcBef>
                <a:spcPts val="0"/>
              </a:spcBef>
              <a:buNone/>
            </a:pPr>
            <a:endParaRPr lang="el-GR" sz="1800" b="1" dirty="0">
              <a:solidFill>
                <a:srgbClr val="002650"/>
              </a:solidFill>
              <a:latin typeface="Calibri" panose="020F0502020204030204" pitchFamily="34" charset="0"/>
              <a:cs typeface="Times New Roman" panose="02020603050405020304" pitchFamily="18" charset="0"/>
            </a:endParaRPr>
          </a:p>
          <a:p>
            <a:pPr algn="just">
              <a:lnSpc>
                <a:spcPct val="115000"/>
              </a:lnSpc>
              <a:spcBef>
                <a:spcPts val="0"/>
              </a:spcBef>
            </a:pPr>
            <a:endParaRPr lang="x-none" sz="1800" dirty="0">
              <a:solidFill>
                <a:srgbClr val="002650"/>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x-none" sz="1200"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endParaRPr lang="el-GR" sz="1200" dirty="0">
              <a:solidFill>
                <a:schemeClr val="accent6">
                  <a:lumMod val="75000"/>
                </a:schemeClr>
              </a:solidFill>
              <a:latin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x-none" sz="12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87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296173" y="322386"/>
            <a:ext cx="11268075" cy="905779"/>
          </a:xfrm>
        </p:spPr>
        <p:txBody>
          <a:bodyPr>
            <a:noAutofit/>
          </a:bodyPr>
          <a:lstStyle/>
          <a:p>
            <a:pPr algn="ctr"/>
            <a:r>
              <a:rPr lang="el-GR" sz="4000" b="1" dirty="0">
                <a:solidFill>
                  <a:srgbClr val="17AFD1"/>
                </a:solidFill>
              </a:rPr>
              <a:t>ΠΡΟΣΩΡΙΝΗ ΔΙΑΜΟΝΗ</a:t>
            </a:r>
            <a:br>
              <a:rPr lang="el-GR" sz="4000" b="1" dirty="0">
                <a:solidFill>
                  <a:srgbClr val="17AFD1"/>
                </a:solidFill>
              </a:rPr>
            </a:br>
            <a:r>
              <a:rPr lang="el-GR" sz="4000" b="1" dirty="0">
                <a:solidFill>
                  <a:srgbClr val="17AFD1"/>
                </a:solidFill>
              </a:rPr>
              <a:t>Επισκέπτες – Ψηφιακοί Νομάδες</a:t>
            </a:r>
          </a:p>
        </p:txBody>
      </p:sp>
      <p:sp>
        <p:nvSpPr>
          <p:cNvPr id="4" name="Content Placeholder 3">
            <a:extLst>
              <a:ext uri="{FF2B5EF4-FFF2-40B4-BE49-F238E27FC236}">
                <a16:creationId xmlns:a16="http://schemas.microsoft.com/office/drawing/2014/main" id="{561D6AC3-2E9D-23C3-CF5C-F4876A12D9F2}"/>
              </a:ext>
            </a:extLst>
          </p:cNvPr>
          <p:cNvSpPr>
            <a:spLocks noGrp="1"/>
          </p:cNvSpPr>
          <p:nvPr>
            <p:ph idx="1"/>
          </p:nvPr>
        </p:nvSpPr>
        <p:spPr>
          <a:xfrm>
            <a:off x="542925" y="1488141"/>
            <a:ext cx="11268075" cy="4688822"/>
          </a:xfrm>
        </p:spPr>
        <p:txBody>
          <a:bodyPr>
            <a:normAutofit fontScale="85000" lnSpcReduction="20000"/>
          </a:bodyPr>
          <a:lstStyle/>
          <a:p>
            <a:pPr marL="0" lvl="1" indent="0" algn="just">
              <a:lnSpc>
                <a:spcPct val="115000"/>
              </a:lnSpc>
              <a:buNone/>
            </a:pPr>
            <a:r>
              <a:rPr lang="el-GR" sz="2800" b="1" dirty="0">
                <a:solidFill>
                  <a:srgbClr val="002650"/>
                </a:solidFill>
                <a:latin typeface="Calibri" panose="020F0502020204030204" pitchFamily="34" charset="0"/>
                <a:cs typeface="Times New Roman" panose="02020603050405020304" pitchFamily="18" charset="0"/>
              </a:rPr>
              <a:t>Επισκέπτες - Ψηφιακοί Νομάδες (</a:t>
            </a:r>
            <a:r>
              <a:rPr lang="x-none" sz="2800" b="1" dirty="0">
                <a:solidFill>
                  <a:srgbClr val="002650"/>
                </a:solidFill>
                <a:latin typeface="Calibri" panose="020F0502020204030204" pitchFamily="34" charset="0"/>
                <a:cs typeface="Times New Roman" panose="02020603050405020304" pitchFamily="18" charset="0"/>
              </a:rPr>
              <a:t>VIS DIGITAL NOMAD)</a:t>
            </a:r>
            <a:endParaRPr lang="el-GR" sz="2800" b="1" dirty="0">
              <a:solidFill>
                <a:srgbClr val="002650"/>
              </a:solidFill>
              <a:latin typeface="Calibri" panose="020F0502020204030204" pitchFamily="34" charset="0"/>
              <a:cs typeface="Times New Roman" panose="02020603050405020304" pitchFamily="18" charset="0"/>
            </a:endParaRPr>
          </a:p>
          <a:p>
            <a:pPr marL="0" lvl="1" indent="0" algn="just">
              <a:lnSpc>
                <a:spcPct val="115000"/>
              </a:lnSpc>
              <a:buNone/>
            </a:pPr>
            <a:endParaRPr lang="el-GR" sz="2800" b="1" dirty="0">
              <a:solidFill>
                <a:srgbClr val="D13F3E"/>
              </a:solidFill>
              <a:latin typeface="Calibri" panose="020F0502020204030204" pitchFamily="34" charset="0"/>
              <a:cs typeface="Times New Roman" panose="02020603050405020304" pitchFamily="18" charset="0"/>
            </a:endParaRPr>
          </a:p>
          <a:p>
            <a:pPr lvl="1" algn="just">
              <a:lnSpc>
                <a:spcPct val="115000"/>
              </a:lnSpc>
              <a:spcBef>
                <a:spcPts val="0"/>
              </a:spcBef>
            </a:pPr>
            <a:r>
              <a:rPr lang="el-GR" dirty="0">
                <a:solidFill>
                  <a:srgbClr val="002650"/>
                </a:solidFill>
                <a:latin typeface="Calibri" panose="020F0502020204030204" pitchFamily="34" charset="0"/>
                <a:cs typeface="Times New Roman" panose="02020603050405020304" pitchFamily="18" charset="0"/>
              </a:rPr>
              <a:t>Εφαρμογή Σχεδίου για προσέλκυση </a:t>
            </a:r>
            <a:r>
              <a:rPr lang="el-GR" b="1" dirty="0">
                <a:solidFill>
                  <a:srgbClr val="FF0000"/>
                </a:solidFill>
                <a:latin typeface="Calibri" panose="020F0502020204030204" pitchFamily="34" charset="0"/>
                <a:cs typeface="Times New Roman" panose="02020603050405020304" pitchFamily="18" charset="0"/>
              </a:rPr>
              <a:t>Ψηφιακών Νομάδων </a:t>
            </a:r>
            <a:r>
              <a:rPr lang="el-GR" dirty="0">
                <a:solidFill>
                  <a:srgbClr val="002650"/>
                </a:solidFill>
                <a:latin typeface="Calibri" panose="020F0502020204030204" pitchFamily="34" charset="0"/>
                <a:cs typeface="Times New Roman" panose="02020603050405020304" pitchFamily="18" charset="0"/>
              </a:rPr>
              <a:t>(Απόφαση ΥΣ 15.10.2021) για συγκεκριμένο αριθμό αδειών διαμονής (αρχικά 100 και επεκτάθηκε στις 500 στις 3.3.2022). Από τον Μάρτιο 2023, έχει συμπληρωθεί ο αριθμός των </a:t>
            </a:r>
            <a:r>
              <a:rPr lang="x-none" dirty="0">
                <a:solidFill>
                  <a:srgbClr val="002650"/>
                </a:solidFill>
                <a:latin typeface="Calibri" panose="020F0502020204030204" pitchFamily="34" charset="0"/>
                <a:cs typeface="Times New Roman" panose="02020603050405020304" pitchFamily="18" charset="0"/>
              </a:rPr>
              <a:t>500 </a:t>
            </a:r>
            <a:r>
              <a:rPr lang="el-GR" dirty="0">
                <a:solidFill>
                  <a:srgbClr val="002650"/>
                </a:solidFill>
                <a:latin typeface="Calibri" panose="020F0502020204030204" pitchFamily="34" charset="0"/>
                <a:cs typeface="Times New Roman" panose="02020603050405020304" pitchFamily="18" charset="0"/>
              </a:rPr>
              <a:t>αδειών. Η επέκταση του Σχεδίου χρειάζεται  απόφαση Υπουργικού Συμβουλίου.</a:t>
            </a:r>
          </a:p>
          <a:p>
            <a:pPr marL="457200" lvl="1" indent="0" algn="just">
              <a:lnSpc>
                <a:spcPct val="115000"/>
              </a:lnSpc>
              <a:spcBef>
                <a:spcPts val="0"/>
              </a:spcBef>
              <a:buNone/>
            </a:pPr>
            <a:endParaRPr lang="x-none" dirty="0">
              <a:solidFill>
                <a:srgbClr val="002650"/>
              </a:solidFill>
              <a:latin typeface="Calibri" panose="020F0502020204030204" pitchFamily="34" charset="0"/>
              <a:cs typeface="Times New Roman" panose="02020603050405020304" pitchFamily="18" charset="0"/>
            </a:endParaRPr>
          </a:p>
          <a:p>
            <a:pPr lvl="1" algn="just">
              <a:lnSpc>
                <a:spcPct val="115000"/>
              </a:lnSpc>
              <a:spcBef>
                <a:spcPts val="0"/>
              </a:spcBef>
            </a:pPr>
            <a:r>
              <a:rPr lang="el-GR" dirty="0">
                <a:solidFill>
                  <a:srgbClr val="002650"/>
                </a:solidFill>
                <a:latin typeface="Calibri" panose="020F0502020204030204" pitchFamily="34" charset="0"/>
                <a:cs typeface="Times New Roman" panose="02020603050405020304" pitchFamily="18" charset="0"/>
              </a:rPr>
              <a:t>Το Σχέδιο επιτρέπει σε υπηκόους τρίτων χωρών να διαμένουν στην Κύπρο με την προϋπόθεση ότι οι εργασίες τους παρέχονται μέσω τεχνολογιών πληροφορικής για εταιρείες ή πελάτες που είναι εγκατεστημένοι στο εξωτερικό. </a:t>
            </a:r>
          </a:p>
          <a:p>
            <a:pPr marL="457200" lvl="1" indent="0" algn="just">
              <a:lnSpc>
                <a:spcPct val="115000"/>
              </a:lnSpc>
              <a:spcBef>
                <a:spcPts val="0"/>
              </a:spcBef>
              <a:buNone/>
            </a:pPr>
            <a:endParaRPr lang="x-none" dirty="0">
              <a:solidFill>
                <a:srgbClr val="002650"/>
              </a:solidFill>
              <a:latin typeface="Calibri" panose="020F0502020204030204" pitchFamily="34" charset="0"/>
              <a:cs typeface="Times New Roman" panose="02020603050405020304" pitchFamily="18" charset="0"/>
            </a:endParaRPr>
          </a:p>
          <a:p>
            <a:pPr lvl="1" algn="just">
              <a:lnSpc>
                <a:spcPct val="115000"/>
              </a:lnSpc>
              <a:spcBef>
                <a:spcPts val="0"/>
              </a:spcBef>
            </a:pPr>
            <a:r>
              <a:rPr lang="el-GR" dirty="0">
                <a:solidFill>
                  <a:srgbClr val="002650"/>
                </a:solidFill>
                <a:latin typeface="Calibri" panose="020F0502020204030204" pitchFamily="34" charset="0"/>
                <a:cs typeface="Times New Roman" panose="02020603050405020304" pitchFamily="18" charset="0"/>
              </a:rPr>
              <a:t>Οι περισσότεροι Ψηφιακοί Νομάδες ασχολούνται με τον τομέα της τεχνολογίας της πληροφορικής. </a:t>
            </a:r>
          </a:p>
          <a:p>
            <a:pPr marL="457200" lvl="1" indent="0" algn="just">
              <a:lnSpc>
                <a:spcPct val="115000"/>
              </a:lnSpc>
              <a:spcBef>
                <a:spcPts val="0"/>
              </a:spcBef>
              <a:buNone/>
            </a:pPr>
            <a:endParaRPr lang="el-GR" dirty="0">
              <a:solidFill>
                <a:srgbClr val="002650"/>
              </a:solidFill>
              <a:latin typeface="Calibri" panose="020F0502020204030204" pitchFamily="34" charset="0"/>
              <a:cs typeface="Times New Roman" panose="02020603050405020304" pitchFamily="18" charset="0"/>
            </a:endParaRPr>
          </a:p>
          <a:p>
            <a:pPr lvl="1" algn="just">
              <a:lnSpc>
                <a:spcPct val="115000"/>
              </a:lnSpc>
              <a:spcBef>
                <a:spcPts val="0"/>
              </a:spcBef>
            </a:pPr>
            <a:r>
              <a:rPr lang="el-GR" b="1" dirty="0">
                <a:solidFill>
                  <a:srgbClr val="002650"/>
                </a:solidFill>
                <a:latin typeface="Calibri" panose="020F0502020204030204" pitchFamily="34" charset="0"/>
                <a:cs typeface="Times New Roman" panose="02020603050405020304" pitchFamily="18" charset="0"/>
              </a:rPr>
              <a:t>Είσοδος και διαμονή </a:t>
            </a:r>
            <a:r>
              <a:rPr lang="el-GR" dirty="0">
                <a:solidFill>
                  <a:srgbClr val="002650"/>
                </a:solidFill>
                <a:latin typeface="Calibri" panose="020F0502020204030204" pitchFamily="34" charset="0"/>
                <a:cs typeface="Times New Roman" panose="02020603050405020304" pitchFamily="18" charset="0"/>
              </a:rPr>
              <a:t>επιτυγχάνεται όπως και στους Επισκέπτες. </a:t>
            </a:r>
          </a:p>
        </p:txBody>
      </p:sp>
    </p:spTree>
    <p:extLst>
      <p:ext uri="{BB962C8B-B14F-4D97-AF65-F5344CB8AC3E}">
        <p14:creationId xmlns:p14="http://schemas.microsoft.com/office/powerpoint/2010/main" val="7226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2C4C20-C47A-B8DC-1E95-39144AA95BAA}"/>
              </a:ext>
            </a:extLst>
          </p:cNvPr>
          <p:cNvSpPr>
            <a:spLocks noGrp="1"/>
          </p:cNvSpPr>
          <p:nvPr>
            <p:ph type="title"/>
          </p:nvPr>
        </p:nvSpPr>
        <p:spPr>
          <a:xfrm>
            <a:off x="132604" y="2222607"/>
            <a:ext cx="11268075" cy="873679"/>
          </a:xfrm>
        </p:spPr>
        <p:txBody>
          <a:bodyPr>
            <a:normAutofit/>
          </a:bodyPr>
          <a:lstStyle/>
          <a:p>
            <a:pPr algn="ctr">
              <a:lnSpc>
                <a:spcPct val="115000"/>
              </a:lnSpc>
              <a:spcAft>
                <a:spcPts val="1000"/>
              </a:spcAft>
            </a:pPr>
            <a:r>
              <a:rPr lang="el-GR" sz="4000" b="1" dirty="0">
                <a:solidFill>
                  <a:srgbClr val="17AFD1"/>
                </a:solidFill>
              </a:rPr>
              <a:t>ΜΟΝΙΜΗ/ ΜΑΚΡΟΧΡΟΝΙΑ ΔΙΑΜΟΝΗ</a:t>
            </a:r>
          </a:p>
        </p:txBody>
      </p:sp>
    </p:spTree>
    <p:extLst>
      <p:ext uri="{BB962C8B-B14F-4D97-AF65-F5344CB8AC3E}">
        <p14:creationId xmlns:p14="http://schemas.microsoft.com/office/powerpoint/2010/main" val="3723597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68910" y="208872"/>
            <a:ext cx="11268075" cy="873679"/>
          </a:xfrm>
        </p:spPr>
        <p:txBody>
          <a:bodyPr>
            <a:normAutofit/>
          </a:bodyPr>
          <a:lstStyle/>
          <a:p>
            <a:pPr algn="ctr">
              <a:lnSpc>
                <a:spcPct val="115000"/>
              </a:lnSpc>
              <a:spcAft>
                <a:spcPts val="1000"/>
              </a:spcAft>
            </a:pPr>
            <a:r>
              <a:rPr lang="el-GR" sz="4000" b="1" dirty="0">
                <a:solidFill>
                  <a:srgbClr val="17AFD1"/>
                </a:solidFill>
              </a:rPr>
              <a:t>ΜΟΝΙΜΗ/ ΜΑΚΡΟΧΡΟΝΙΑ ΔΙΑΜΟΝΗ</a:t>
            </a:r>
          </a:p>
        </p:txBody>
      </p:sp>
      <p:sp>
        <p:nvSpPr>
          <p:cNvPr id="4" name="Content Placeholder 3">
            <a:extLst>
              <a:ext uri="{FF2B5EF4-FFF2-40B4-BE49-F238E27FC236}">
                <a16:creationId xmlns:a16="http://schemas.microsoft.com/office/drawing/2014/main" id="{BCC3906D-0846-3B26-E481-444EB4528EEA}"/>
              </a:ext>
            </a:extLst>
          </p:cNvPr>
          <p:cNvSpPr>
            <a:spLocks noGrp="1"/>
          </p:cNvSpPr>
          <p:nvPr>
            <p:ph idx="1"/>
          </p:nvPr>
        </p:nvSpPr>
        <p:spPr>
          <a:xfrm>
            <a:off x="458637" y="1024128"/>
            <a:ext cx="10972800" cy="5120640"/>
          </a:xfrm>
        </p:spPr>
        <p:txBody>
          <a:bodyPr>
            <a:noAutofit/>
          </a:bodyPr>
          <a:lstStyle/>
          <a:p>
            <a:pPr marL="0" indent="0" algn="just">
              <a:lnSpc>
                <a:spcPct val="115000"/>
              </a:lnSpc>
              <a:spcBef>
                <a:spcPts val="0"/>
              </a:spcBef>
              <a:buNone/>
            </a:pPr>
            <a:r>
              <a:rPr lang="el-GR" sz="2200" b="1" u="sng" dirty="0">
                <a:solidFill>
                  <a:srgbClr val="002650"/>
                </a:solidFill>
                <a:latin typeface="Calibri" panose="020F0502020204030204" pitchFamily="34" charset="0"/>
                <a:cs typeface="Times New Roman" panose="02020603050405020304" pitchFamily="18" charset="0"/>
              </a:rPr>
              <a:t>Εθνικό Σχέδιο για Μόνιμη/ Μακροχρόνια Διαμονή</a:t>
            </a:r>
            <a:r>
              <a:rPr lang="el-GR" sz="2200" b="1" dirty="0">
                <a:solidFill>
                  <a:srgbClr val="002650"/>
                </a:solidFill>
                <a:latin typeface="Calibri" panose="020F0502020204030204" pitchFamily="34" charset="0"/>
                <a:cs typeface="Times New Roman" panose="02020603050405020304" pitchFamily="18" charset="0"/>
              </a:rPr>
              <a:t>:</a:t>
            </a:r>
          </a:p>
          <a:p>
            <a:pPr marL="0" indent="0" algn="just">
              <a:lnSpc>
                <a:spcPct val="115000"/>
              </a:lnSpc>
              <a:spcBef>
                <a:spcPts val="0"/>
              </a:spcBef>
              <a:buNone/>
            </a:pPr>
            <a:endParaRPr lang="el-GR" sz="1700" b="1" dirty="0">
              <a:solidFill>
                <a:srgbClr val="002650"/>
              </a:solidFill>
              <a:latin typeface="Calibri" panose="020F0502020204030204" pitchFamily="34" charset="0"/>
              <a:cs typeface="Times New Roman" panose="02020603050405020304" pitchFamily="18" charset="0"/>
            </a:endParaRPr>
          </a:p>
          <a:p>
            <a:pPr algn="just">
              <a:lnSpc>
                <a:spcPct val="115000"/>
              </a:lnSpc>
              <a:spcBef>
                <a:spcPts val="0"/>
              </a:spcBef>
            </a:pPr>
            <a:r>
              <a:rPr lang="el-GR" sz="1800" b="1" dirty="0">
                <a:solidFill>
                  <a:srgbClr val="002650"/>
                </a:solidFill>
                <a:latin typeface="Calibri" panose="020F0502020204030204" pitchFamily="34" charset="0"/>
                <a:cs typeface="Times New Roman" panose="02020603050405020304" pitchFamily="18" charset="0"/>
              </a:rPr>
              <a:t>Άδειες Μετανάστευσης: </a:t>
            </a:r>
            <a:r>
              <a:rPr lang="el-GR" sz="1800" dirty="0">
                <a:solidFill>
                  <a:srgbClr val="002650"/>
                </a:solidFill>
                <a:latin typeface="Calibri" panose="020F0502020204030204" pitchFamily="34" charset="0"/>
                <a:cs typeface="Times New Roman" panose="02020603050405020304" pitchFamily="18" charset="0"/>
              </a:rPr>
              <a:t>Παραχωρείται για μόνιμη διαμονή στη Δημοκρατία. Οι αιτήσεις εξετάζονται από την Επιτροπή Ελέγχου Μετανάστευσης, η οποία υποβάλλει τις απόψεις της με έκθεση στον ΥΠΕΣ. Υπάρχουν 6 κατηγορίες Κατηγορίες Αδειών Μετανάστευσης, οι 5 αφορούν σε </a:t>
            </a:r>
            <a:r>
              <a:rPr lang="el-GR" sz="1800" dirty="0" err="1">
                <a:solidFill>
                  <a:srgbClr val="002650"/>
                </a:solidFill>
                <a:latin typeface="Calibri" panose="020F0502020204030204" pitchFamily="34" charset="0"/>
                <a:cs typeface="Times New Roman" panose="02020603050405020304" pitchFamily="18" charset="0"/>
              </a:rPr>
              <a:t>αυτοαπασχόληση</a:t>
            </a:r>
            <a:r>
              <a:rPr lang="el-GR" sz="1800" dirty="0">
                <a:solidFill>
                  <a:srgbClr val="002650"/>
                </a:solidFill>
                <a:latin typeface="Calibri" panose="020F0502020204030204" pitchFamily="34" charset="0"/>
                <a:cs typeface="Times New Roman" panose="02020603050405020304" pitchFamily="18" charset="0"/>
              </a:rPr>
              <a:t> ή μισθωτή απασχόληση και η έκτη δεν παρέχει δικαίωμα απασχόλησης. </a:t>
            </a: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15000"/>
              </a:lnSpc>
              <a:spcBef>
                <a:spcPts val="0"/>
              </a:spcBef>
            </a:pPr>
            <a:r>
              <a:rPr lang="el-GR" sz="1800" b="1" dirty="0">
                <a:solidFill>
                  <a:srgbClr val="002650"/>
                </a:solidFill>
                <a:latin typeface="Calibri" panose="020F0502020204030204" pitchFamily="34" charset="0"/>
                <a:cs typeface="Times New Roman" panose="02020603050405020304" pitchFamily="18" charset="0"/>
              </a:rPr>
              <a:t>Άδειες Μετανάστευσης επενδυτών: </a:t>
            </a:r>
            <a:r>
              <a:rPr lang="el-GR" sz="1800" dirty="0">
                <a:solidFill>
                  <a:srgbClr val="002650"/>
                </a:solidFill>
                <a:latin typeface="Calibri" panose="020F0502020204030204" pitchFamily="34" charset="0"/>
                <a:cs typeface="Times New Roman" panose="02020603050405020304" pitchFamily="18" charset="0"/>
              </a:rPr>
              <a:t>Έκδοση Άδειας Μετανάστευσης από τον  ΥΠΕΣ με ταχεία διαδικασία σε περιπτώσεις επενδύσεων, εντός των προσπαθειών του κράτους για προσέλκυση ξένων επενδυτών. Ισχύουν επενδυτικά, οικονομικά και ποιοτικά κριτήρια και κριτήρια που αφορούν στην ασφάλεια. Ειδικά κριτήρια ισχύουν για τα μέλη οικογένειας. </a:t>
            </a:r>
          </a:p>
          <a:p>
            <a:pPr marL="0" indent="0" algn="just">
              <a:lnSpc>
                <a:spcPct val="115000"/>
              </a:lnSpc>
              <a:spcBef>
                <a:spcPts val="0"/>
              </a:spcBef>
              <a:buNone/>
            </a:pPr>
            <a:endParaRPr lang="el-GR" sz="2200" dirty="0">
              <a:solidFill>
                <a:srgbClr val="002650"/>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r>
              <a:rPr lang="el-GR" sz="2200" b="1" u="sng" dirty="0">
                <a:solidFill>
                  <a:srgbClr val="002650"/>
                </a:solidFill>
                <a:latin typeface="Calibri" panose="020F0502020204030204" pitchFamily="34" charset="0"/>
                <a:cs typeface="Times New Roman" panose="02020603050405020304" pitchFamily="18" charset="0"/>
              </a:rPr>
              <a:t>Ευρωπαϊκό Σχέδιο για Μόνιμη/ Μακροχρόνια Διαμονή</a:t>
            </a:r>
            <a:r>
              <a:rPr lang="el-GR" sz="1800" b="1" dirty="0">
                <a:solidFill>
                  <a:srgbClr val="002650"/>
                </a:solidFill>
                <a:latin typeface="Calibri" panose="020F0502020204030204" pitchFamily="34" charset="0"/>
                <a:cs typeface="Times New Roman" panose="02020603050405020304" pitchFamily="18" charset="0"/>
              </a:rPr>
              <a:t>:</a:t>
            </a:r>
          </a:p>
          <a:p>
            <a:pPr algn="just">
              <a:lnSpc>
                <a:spcPct val="115000"/>
              </a:lnSpc>
              <a:spcBef>
                <a:spcPts val="0"/>
              </a:spcBef>
            </a:pPr>
            <a:r>
              <a:rPr lang="el-GR" sz="1800" b="1" dirty="0">
                <a:solidFill>
                  <a:srgbClr val="002650"/>
                </a:solidFill>
                <a:latin typeface="Calibri" panose="020F0502020204030204" pitchFamily="34" charset="0"/>
                <a:cs typeface="Times New Roman" panose="02020603050405020304" pitchFamily="18" charset="0"/>
              </a:rPr>
              <a:t>Επί Μακρόν Διαμένοντες: </a:t>
            </a:r>
            <a:r>
              <a:rPr lang="el-GR" sz="1800" dirty="0">
                <a:solidFill>
                  <a:srgbClr val="002650"/>
                </a:solidFill>
                <a:latin typeface="Calibri" panose="020F0502020204030204" pitchFamily="34" charset="0"/>
                <a:cs typeface="Times New Roman" panose="02020603050405020304" pitchFamily="18" charset="0"/>
              </a:rPr>
              <a:t>Καθεστώς που επιτρέπει σε υπηκόους τρίτων χωρών, υπό προϋποθέσεις, να διαμείνουν μόνιμα στην ΕΕ. Επιτρέπει κινητικότητα ανάμεσα στα Κράτη Μέλη της ΕΕ. </a:t>
            </a:r>
            <a:endParaRPr lang="x-none" sz="1800" dirty="0">
              <a:solidFill>
                <a:srgbClr val="00265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47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8F91-91F4-95D4-887F-40BC43832F1E}"/>
              </a:ext>
            </a:extLst>
          </p:cNvPr>
          <p:cNvSpPr txBox="1">
            <a:spLocks/>
          </p:cNvSpPr>
          <p:nvPr/>
        </p:nvSpPr>
        <p:spPr>
          <a:xfrm>
            <a:off x="461962" y="2373331"/>
            <a:ext cx="11268075" cy="151406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15000"/>
              </a:lnSpc>
              <a:spcAft>
                <a:spcPts val="1000"/>
              </a:spcAft>
            </a:pPr>
            <a:r>
              <a:rPr lang="el-GR" sz="4400" b="1" dirty="0">
                <a:solidFill>
                  <a:srgbClr val="17AFD1"/>
                </a:solidFill>
              </a:rPr>
              <a:t>ΜΟΝΙΜΗ/ ΜΑΚΡΟΧΡΟΝΙΑ ΔΙΑΜΟΝΗ</a:t>
            </a:r>
            <a:br>
              <a:rPr lang="en-CY" sz="4400" b="1" dirty="0">
                <a:solidFill>
                  <a:srgbClr val="17AFD1"/>
                </a:solidFill>
              </a:rPr>
            </a:br>
            <a:r>
              <a:rPr lang="el-GR" sz="4400" b="1" dirty="0">
                <a:solidFill>
                  <a:srgbClr val="17AFD1"/>
                </a:solidFill>
              </a:rPr>
              <a:t>Άδειες Μετανάστευσης</a:t>
            </a:r>
          </a:p>
        </p:txBody>
      </p:sp>
    </p:spTree>
    <p:extLst>
      <p:ext uri="{BB962C8B-B14F-4D97-AF65-F5344CB8AC3E}">
        <p14:creationId xmlns:p14="http://schemas.microsoft.com/office/powerpoint/2010/main" val="2751279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68910" y="208872"/>
            <a:ext cx="11268075" cy="873679"/>
          </a:xfrm>
        </p:spPr>
        <p:txBody>
          <a:bodyPr>
            <a:normAutofit fontScale="90000"/>
          </a:bodyPr>
          <a:lstStyle/>
          <a:p>
            <a:pPr algn="ctr">
              <a:lnSpc>
                <a:spcPct val="115000"/>
              </a:lnSpc>
              <a:spcAft>
                <a:spcPts val="1000"/>
              </a:spcAft>
            </a:pPr>
            <a:r>
              <a:rPr lang="el-GR" sz="4000" b="1" dirty="0">
                <a:solidFill>
                  <a:srgbClr val="17AFD1"/>
                </a:solidFill>
              </a:rPr>
              <a:t>ΜΟΝΙΜΗ/ ΜΑΚΡΟΧΡΟΝΙΑ ΔΙΑΜΟΝΗ</a:t>
            </a:r>
            <a:br>
              <a:rPr lang="en-CY" sz="4000" b="1" dirty="0">
                <a:solidFill>
                  <a:srgbClr val="17AFD1"/>
                </a:solidFill>
              </a:rPr>
            </a:br>
            <a:r>
              <a:rPr lang="el-GR" sz="4000" b="1" dirty="0">
                <a:solidFill>
                  <a:srgbClr val="17AFD1"/>
                </a:solidFill>
              </a:rPr>
              <a:t>Άδειες Μετανάστευσης</a:t>
            </a:r>
          </a:p>
        </p:txBody>
      </p:sp>
      <p:sp>
        <p:nvSpPr>
          <p:cNvPr id="4" name="Content Placeholder 3">
            <a:extLst>
              <a:ext uri="{FF2B5EF4-FFF2-40B4-BE49-F238E27FC236}">
                <a16:creationId xmlns:a16="http://schemas.microsoft.com/office/drawing/2014/main" id="{BCC3906D-0846-3B26-E481-444EB4528EEA}"/>
              </a:ext>
            </a:extLst>
          </p:cNvPr>
          <p:cNvSpPr>
            <a:spLocks noGrp="1"/>
          </p:cNvSpPr>
          <p:nvPr>
            <p:ph idx="1"/>
          </p:nvPr>
        </p:nvSpPr>
        <p:spPr>
          <a:xfrm>
            <a:off x="368910" y="1298335"/>
            <a:ext cx="10972800" cy="5350793"/>
          </a:xfrm>
        </p:spPr>
        <p:txBody>
          <a:bodyPr>
            <a:noAutofit/>
          </a:bodyPr>
          <a:lstStyle/>
          <a:p>
            <a:pPr algn="just">
              <a:lnSpc>
                <a:spcPct val="115000"/>
              </a:lnSpc>
              <a:spcBef>
                <a:spcPts val="0"/>
              </a:spcBef>
            </a:pPr>
            <a:endParaRPr lang="el-GR" sz="1700" b="1" dirty="0">
              <a:solidFill>
                <a:srgbClr val="D13F3E"/>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Επιτροπή Ελέγχου Μετανάστευσης:</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Η Επιτροπή Ελέγχου Μετανάστευσης εξετάζει αιτήσεις για παραχώρηση Άδειας Μετανάστευσης.  </a:t>
            </a: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Της Επιτροπής προεδρεύει ο ΓΔ του Υπουργείου Εσωτερικών και αποτελείται από εκπροσώπους του Υπουργείου Ενέργειας, Εμπορίου και Βιομηχανίας, του Υπουργείου Εξωτερικών και του Υπουργείου Εργασίας και Κοινωνικών Ασφαλίσεων.</a:t>
            </a: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Η Επιτροπή υποβάλλει τις απόψεις της για τις συγκεκριμένες αιτήσεις, με έκθεση στον Υπουργό Εσωτερικών, ο οποίος είναι ο αρμόδιος για να χορηγήσει τις σχετικές  Άδειες.</a:t>
            </a: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42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68910" y="208872"/>
            <a:ext cx="11268075" cy="873679"/>
          </a:xfrm>
        </p:spPr>
        <p:txBody>
          <a:bodyPr>
            <a:normAutofit fontScale="90000"/>
          </a:bodyPr>
          <a:lstStyle/>
          <a:p>
            <a:pPr algn="ctr">
              <a:lnSpc>
                <a:spcPct val="115000"/>
              </a:lnSpc>
              <a:spcAft>
                <a:spcPts val="1000"/>
              </a:spcAft>
            </a:pPr>
            <a:r>
              <a:rPr lang="el-GR" sz="4000" b="1" dirty="0">
                <a:solidFill>
                  <a:srgbClr val="17AFD1"/>
                </a:solidFill>
              </a:rPr>
              <a:t>ΜΟΝΙΜΗ/ ΜΑΚΡΟΧΡΟΝΙΑ ΔΙΑΜΟΝΗ</a:t>
            </a:r>
            <a:br>
              <a:rPr lang="en-CY" sz="4000" b="1" dirty="0">
                <a:solidFill>
                  <a:srgbClr val="17AFD1"/>
                </a:solidFill>
              </a:rPr>
            </a:br>
            <a:r>
              <a:rPr lang="el-GR" sz="4000" b="1" dirty="0">
                <a:solidFill>
                  <a:srgbClr val="17AFD1"/>
                </a:solidFill>
              </a:rPr>
              <a:t>Άδειες Μετανάστευσης</a:t>
            </a:r>
          </a:p>
        </p:txBody>
      </p:sp>
      <p:sp>
        <p:nvSpPr>
          <p:cNvPr id="4" name="Content Placeholder 3">
            <a:extLst>
              <a:ext uri="{FF2B5EF4-FFF2-40B4-BE49-F238E27FC236}">
                <a16:creationId xmlns:a16="http://schemas.microsoft.com/office/drawing/2014/main" id="{BCC3906D-0846-3B26-E481-444EB4528EEA}"/>
              </a:ext>
            </a:extLst>
          </p:cNvPr>
          <p:cNvSpPr>
            <a:spLocks noGrp="1"/>
          </p:cNvSpPr>
          <p:nvPr>
            <p:ph idx="1"/>
          </p:nvPr>
        </p:nvSpPr>
        <p:spPr>
          <a:xfrm>
            <a:off x="458637" y="1024127"/>
            <a:ext cx="10972800" cy="5350793"/>
          </a:xfrm>
        </p:spPr>
        <p:txBody>
          <a:bodyPr>
            <a:noAutofit/>
          </a:bodyPr>
          <a:lstStyle/>
          <a:p>
            <a:pPr algn="just">
              <a:lnSpc>
                <a:spcPct val="115000"/>
              </a:lnSpc>
              <a:spcBef>
                <a:spcPts val="0"/>
              </a:spcBef>
            </a:pPr>
            <a:endParaRPr lang="el-GR" sz="1700" b="1" dirty="0">
              <a:solidFill>
                <a:srgbClr val="D13F3E"/>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Κατηγορίες Αδειών Μετανάστευσης:</a:t>
            </a:r>
          </a:p>
          <a:p>
            <a:pPr marL="0" indent="0" algn="just">
              <a:lnSpc>
                <a:spcPct val="115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Με βάση τον Κανονισμό 5 των περί Αλλοδαπών και Μετανάστευσης Κανονισμών:</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Κατηγορία Α – Αυτοαπασχόληση στον Τομέα της Γεωργίας/Κτηνοτροφίας/ Πτηνοτροφίας/Ιχθυοτροφίας</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Κατηγορία Β – Αυτοαπασχόληση στις Μεταλλευτικές Επιχειρήσεις </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Κατηγορία Γ – Αυτοαπασχόληση σε Ιδιόκτητη Επιχείρηση</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Κατηγορία Δ – Αυτοαπασχόληση σε Επιστήμη</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Κατηγορία Ε  – Μισθωτή Απασχόληση</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Κατηγορία Στ' – Ίδιοι Οικονομικοί Πόροι εκτός Δημοκρατίας</a:t>
            </a: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Είσοδος στη Δημοκρατία</a:t>
            </a:r>
            <a:r>
              <a:rPr lang="el-GR" sz="1800" dirty="0">
                <a:solidFill>
                  <a:srgbClr val="002650"/>
                </a:solidFill>
                <a:latin typeface="Calibri" panose="020F0502020204030204" pitchFamily="34" charset="0"/>
                <a:cs typeface="Times New Roman" panose="02020603050405020304" pitchFamily="18" charset="0"/>
              </a:rPr>
              <a:t>: με θεωρήσεις εισόδου, εκδιδόμενες από τις προξενικές αρχές.</a:t>
            </a: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Διαμονή στη Δημοκρατία: </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Εκδίδεται Άδεια Μετανάστευσης </a:t>
            </a:r>
            <a:r>
              <a:rPr lang="en-CY" sz="1800" dirty="0">
                <a:solidFill>
                  <a:srgbClr val="002650"/>
                </a:solidFill>
                <a:latin typeface="Calibri" panose="020F0502020204030204" pitchFamily="34" charset="0"/>
                <a:cs typeface="Times New Roman" panose="02020603050405020304" pitchFamily="18" charset="0"/>
              </a:rPr>
              <a:t>(</a:t>
            </a:r>
            <a:r>
              <a:rPr lang="en-CY" sz="1800" b="1" dirty="0">
                <a:solidFill>
                  <a:srgbClr val="FF0000"/>
                </a:solidFill>
                <a:latin typeface="Calibri" panose="020F0502020204030204" pitchFamily="34" charset="0"/>
                <a:cs typeface="Times New Roman" panose="02020603050405020304" pitchFamily="18" charset="0"/>
              </a:rPr>
              <a:t>IP</a:t>
            </a:r>
            <a:r>
              <a:rPr lang="en-CY" sz="1800" dirty="0">
                <a:solidFill>
                  <a:srgbClr val="002650"/>
                </a:solidFill>
                <a:latin typeface="Calibri" panose="020F0502020204030204" pitchFamily="34" charset="0"/>
                <a:cs typeface="Times New Roman" panose="02020603050405020304" pitchFamily="18" charset="0"/>
              </a:rPr>
              <a:t>) </a:t>
            </a:r>
            <a:r>
              <a:rPr lang="el-GR" sz="1800" dirty="0">
                <a:solidFill>
                  <a:srgbClr val="002650"/>
                </a:solidFill>
                <a:latin typeface="Calibri" panose="020F0502020204030204" pitchFamily="34" charset="0"/>
                <a:cs typeface="Times New Roman" panose="02020603050405020304" pitchFamily="18" charset="0"/>
              </a:rPr>
              <a:t>χωρίς χρονικό περιορισμό, με δικαίωμα χρήσης 10 ετών. </a:t>
            </a:r>
          </a:p>
          <a:p>
            <a:pPr algn="just">
              <a:lnSpc>
                <a:spcPct val="115000"/>
              </a:lnSpc>
              <a:spcBef>
                <a:spcPts val="0"/>
              </a:spcBef>
            </a:pPr>
            <a:r>
              <a:rPr lang="el-GR" sz="1800" dirty="0">
                <a:solidFill>
                  <a:srgbClr val="002650"/>
                </a:solidFill>
                <a:latin typeface="Calibri" panose="020F0502020204030204" pitchFamily="34" charset="0"/>
                <a:cs typeface="Times New Roman" panose="02020603050405020304" pitchFamily="18" charset="0"/>
              </a:rPr>
              <a:t>Η Άδεια Μετανάστευσης θεωρείται αυτόματα ακυρωθείσα εάν ο κάτοχός της διαμείνει εκτός Δημοκρατίας για περίοδο άνω των 2 ετών. </a:t>
            </a: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94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4E4647-C292-5520-C646-D83651494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3399"/>
            <a:ext cx="1911297" cy="754601"/>
          </a:xfrm>
          <a:prstGeom prst="rect">
            <a:avLst/>
          </a:prstGeom>
        </p:spPr>
      </p:pic>
      <p:grpSp>
        <p:nvGrpSpPr>
          <p:cNvPr id="69" name="Group 68">
            <a:extLst>
              <a:ext uri="{FF2B5EF4-FFF2-40B4-BE49-F238E27FC236}">
                <a16:creationId xmlns:a16="http://schemas.microsoft.com/office/drawing/2014/main" id="{6AFC6CF8-2FAF-7AA3-FFFD-314EC5C30FF6}"/>
              </a:ext>
            </a:extLst>
          </p:cNvPr>
          <p:cNvGrpSpPr/>
          <p:nvPr/>
        </p:nvGrpSpPr>
        <p:grpSpPr>
          <a:xfrm>
            <a:off x="283665" y="1290423"/>
            <a:ext cx="3255264" cy="1594235"/>
            <a:chOff x="115751" y="1194457"/>
            <a:chExt cx="3227348" cy="1594235"/>
          </a:xfrm>
        </p:grpSpPr>
        <p:sp>
          <p:nvSpPr>
            <p:cNvPr id="15" name="Rectangle: Rounded Corners 14">
              <a:extLst>
                <a:ext uri="{FF2B5EF4-FFF2-40B4-BE49-F238E27FC236}">
                  <a16:creationId xmlns:a16="http://schemas.microsoft.com/office/drawing/2014/main" id="{D8333F94-5225-FF66-731F-D967AB7E801E}"/>
                </a:ext>
              </a:extLst>
            </p:cNvPr>
            <p:cNvSpPr/>
            <p:nvPr/>
          </p:nvSpPr>
          <p:spPr>
            <a:xfrm>
              <a:off x="115751" y="1194457"/>
              <a:ext cx="3227348" cy="1594235"/>
            </a:xfrm>
            <a:prstGeom prst="roundRect">
              <a:avLst/>
            </a:prstGeom>
            <a:solidFill>
              <a:schemeClr val="accent1">
                <a:lumMod val="20000"/>
                <a:lumOff val="80000"/>
                <a:alpha val="39000"/>
              </a:schemeClr>
            </a:solidFill>
            <a:ln>
              <a:solidFill>
                <a:srgbClr val="0026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Y" dirty="0"/>
            </a:p>
          </p:txBody>
        </p:sp>
        <p:grpSp>
          <p:nvGrpSpPr>
            <p:cNvPr id="68" name="Group 67">
              <a:extLst>
                <a:ext uri="{FF2B5EF4-FFF2-40B4-BE49-F238E27FC236}">
                  <a16:creationId xmlns:a16="http://schemas.microsoft.com/office/drawing/2014/main" id="{E86A6DD2-4590-EEFF-EAF0-A817AD620A41}"/>
                </a:ext>
              </a:extLst>
            </p:cNvPr>
            <p:cNvGrpSpPr/>
            <p:nvPr/>
          </p:nvGrpSpPr>
          <p:grpSpPr>
            <a:xfrm>
              <a:off x="289693" y="1294406"/>
              <a:ext cx="2868210" cy="1398106"/>
              <a:chOff x="289693" y="1294406"/>
              <a:chExt cx="2868210" cy="1398106"/>
            </a:xfrm>
          </p:grpSpPr>
          <p:sp>
            <p:nvSpPr>
              <p:cNvPr id="6" name="Rectangle: Rounded Corners 5">
                <a:extLst>
                  <a:ext uri="{FF2B5EF4-FFF2-40B4-BE49-F238E27FC236}">
                    <a16:creationId xmlns:a16="http://schemas.microsoft.com/office/drawing/2014/main" id="{C44E6630-9D00-89BC-29F7-A9FCD6B7C776}"/>
                  </a:ext>
                </a:extLst>
              </p:cNvPr>
              <p:cNvSpPr/>
              <p:nvPr/>
            </p:nvSpPr>
            <p:spPr>
              <a:xfrm>
                <a:off x="289693" y="2064978"/>
                <a:ext cx="2855659" cy="274320"/>
              </a:xfrm>
              <a:prstGeom prst="roundRect">
                <a:avLst/>
              </a:prstGeom>
              <a:solidFill>
                <a:srgbClr val="0026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Αρχείο Πληθυσμού</a:t>
                </a:r>
                <a:endParaRPr lang="en-CY"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074CC23-4108-A257-B240-DD4E406C4232}"/>
                  </a:ext>
                </a:extLst>
              </p:cNvPr>
              <p:cNvSpPr/>
              <p:nvPr/>
            </p:nvSpPr>
            <p:spPr>
              <a:xfrm>
                <a:off x="289693" y="1729070"/>
                <a:ext cx="2855659" cy="274320"/>
              </a:xfrm>
              <a:prstGeom prst="roundRect">
                <a:avLst/>
              </a:prstGeom>
              <a:solidFill>
                <a:srgbClr val="0026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Απόδοση ιθαγένειας</a:t>
                </a:r>
                <a:endParaRPr lang="en-CY" sz="1600" b="1" dirty="0"/>
              </a:p>
            </p:txBody>
          </p:sp>
          <p:sp>
            <p:nvSpPr>
              <p:cNvPr id="12" name="TextBox 11">
                <a:extLst>
                  <a:ext uri="{FF2B5EF4-FFF2-40B4-BE49-F238E27FC236}">
                    <a16:creationId xmlns:a16="http://schemas.microsoft.com/office/drawing/2014/main" id="{6D74CA51-0D0F-2407-B3D6-66AB20776783}"/>
                  </a:ext>
                </a:extLst>
              </p:cNvPr>
              <p:cNvSpPr txBox="1"/>
              <p:nvPr/>
            </p:nvSpPr>
            <p:spPr>
              <a:xfrm>
                <a:off x="671632" y="1294406"/>
                <a:ext cx="2086281" cy="307777"/>
              </a:xfrm>
              <a:prstGeom prst="rect">
                <a:avLst/>
              </a:prstGeom>
              <a:noFill/>
            </p:spPr>
            <p:txBody>
              <a:bodyPr wrap="square" rtlCol="0">
                <a:spAutoFit/>
              </a:bodyPr>
              <a:lstStyle/>
              <a:p>
                <a:pPr algn="ctr"/>
                <a:r>
                  <a:rPr lang="el-GR" sz="1400" b="1" dirty="0">
                    <a:solidFill>
                      <a:srgbClr val="002650"/>
                    </a:solidFill>
                  </a:rPr>
                  <a:t>ΑΡΧΕΙΟ ΠΛΗΘΥΣΜΟΥ</a:t>
                </a:r>
                <a:endParaRPr lang="en-CY" sz="1400" b="1" dirty="0">
                  <a:solidFill>
                    <a:srgbClr val="002650"/>
                  </a:solidFill>
                </a:endParaRPr>
              </a:p>
            </p:txBody>
          </p:sp>
          <p:sp>
            <p:nvSpPr>
              <p:cNvPr id="3" name="Rectangle: Rounded Corners 2">
                <a:extLst>
                  <a:ext uri="{FF2B5EF4-FFF2-40B4-BE49-F238E27FC236}">
                    <a16:creationId xmlns:a16="http://schemas.microsoft.com/office/drawing/2014/main" id="{419A8D4D-790B-6D18-D56E-56511E06CD19}"/>
                  </a:ext>
                </a:extLst>
              </p:cNvPr>
              <p:cNvSpPr/>
              <p:nvPr/>
            </p:nvSpPr>
            <p:spPr>
              <a:xfrm>
                <a:off x="302244" y="2417508"/>
                <a:ext cx="2855659" cy="275004"/>
              </a:xfrm>
              <a:prstGeom prst="roundRect">
                <a:avLst/>
              </a:prstGeom>
              <a:solidFill>
                <a:srgbClr val="0026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Πολ. γάμοι/ Πολ. συμβιώσεις</a:t>
                </a:r>
                <a:endParaRPr lang="en-US"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grpSp>
        <p:nvGrpSpPr>
          <p:cNvPr id="65" name="Group 64">
            <a:extLst>
              <a:ext uri="{FF2B5EF4-FFF2-40B4-BE49-F238E27FC236}">
                <a16:creationId xmlns:a16="http://schemas.microsoft.com/office/drawing/2014/main" id="{5940C8BB-21CC-BA59-3153-925BCE3D0435}"/>
              </a:ext>
            </a:extLst>
          </p:cNvPr>
          <p:cNvGrpSpPr/>
          <p:nvPr/>
        </p:nvGrpSpPr>
        <p:grpSpPr>
          <a:xfrm>
            <a:off x="3720386" y="1272145"/>
            <a:ext cx="3250698" cy="1594235"/>
            <a:chOff x="4265941" y="1250025"/>
            <a:chExt cx="3250698" cy="1594235"/>
          </a:xfrm>
        </p:grpSpPr>
        <p:sp>
          <p:nvSpPr>
            <p:cNvPr id="24" name="Rectangle: Rounded Corners 23">
              <a:extLst>
                <a:ext uri="{FF2B5EF4-FFF2-40B4-BE49-F238E27FC236}">
                  <a16:creationId xmlns:a16="http://schemas.microsoft.com/office/drawing/2014/main" id="{719383EC-0159-28EE-D64B-206217613FEC}"/>
                </a:ext>
              </a:extLst>
            </p:cNvPr>
            <p:cNvSpPr/>
            <p:nvPr/>
          </p:nvSpPr>
          <p:spPr>
            <a:xfrm>
              <a:off x="4265941" y="1250025"/>
              <a:ext cx="3250698" cy="1594235"/>
            </a:xfrm>
            <a:prstGeom prst="roundRect">
              <a:avLst/>
            </a:prstGeom>
            <a:solidFill>
              <a:schemeClr val="tx2">
                <a:lumMod val="10000"/>
                <a:lumOff val="90000"/>
                <a:alpha val="39000"/>
              </a:schemeClr>
            </a:solidFill>
            <a:ln>
              <a:solidFill>
                <a:schemeClr val="tx2">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Y"/>
            </a:p>
          </p:txBody>
        </p:sp>
        <p:sp>
          <p:nvSpPr>
            <p:cNvPr id="25" name="Rectangle: Rounded Corners 24">
              <a:extLst>
                <a:ext uri="{FF2B5EF4-FFF2-40B4-BE49-F238E27FC236}">
                  <a16:creationId xmlns:a16="http://schemas.microsoft.com/office/drawing/2014/main" id="{082C3E63-F0C4-8FAE-7E70-42B72815FDE2}"/>
                </a:ext>
              </a:extLst>
            </p:cNvPr>
            <p:cNvSpPr/>
            <p:nvPr/>
          </p:nvSpPr>
          <p:spPr>
            <a:xfrm>
              <a:off x="4427835" y="2144784"/>
              <a:ext cx="2880360" cy="274320"/>
            </a:xfrm>
            <a:prstGeom prst="round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Ταυτότητες</a:t>
              </a:r>
              <a:endParaRPr lang="en-CY"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A7FBD950-8C5E-9D64-DB07-D549A0A444F0}"/>
                </a:ext>
              </a:extLst>
            </p:cNvPr>
            <p:cNvSpPr/>
            <p:nvPr/>
          </p:nvSpPr>
          <p:spPr>
            <a:xfrm>
              <a:off x="4427835" y="1805404"/>
              <a:ext cx="2880360" cy="274320"/>
            </a:xfrm>
            <a:prstGeom prst="round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Διαβατήρια</a:t>
              </a:r>
              <a:endParaRPr lang="en-CY" sz="1600" b="1" dirty="0"/>
            </a:p>
          </p:txBody>
        </p:sp>
        <p:sp>
          <p:nvSpPr>
            <p:cNvPr id="27" name="TextBox 26">
              <a:extLst>
                <a:ext uri="{FF2B5EF4-FFF2-40B4-BE49-F238E27FC236}">
                  <a16:creationId xmlns:a16="http://schemas.microsoft.com/office/drawing/2014/main" id="{B957D1D2-3B0C-C364-120B-14687381D7BD}"/>
                </a:ext>
              </a:extLst>
            </p:cNvPr>
            <p:cNvSpPr txBox="1"/>
            <p:nvPr/>
          </p:nvSpPr>
          <p:spPr>
            <a:xfrm>
              <a:off x="4551318" y="1270381"/>
              <a:ext cx="2696440" cy="523220"/>
            </a:xfrm>
            <a:prstGeom prst="rect">
              <a:avLst/>
            </a:prstGeom>
            <a:noFill/>
          </p:spPr>
          <p:txBody>
            <a:bodyPr wrap="square" rtlCol="0">
              <a:spAutoFit/>
            </a:bodyPr>
            <a:lstStyle/>
            <a:p>
              <a:pPr algn="ctr"/>
              <a:r>
                <a:rPr lang="el-GR" sz="1400" b="1" dirty="0">
                  <a:solidFill>
                    <a:srgbClr val="002650"/>
                  </a:solidFill>
                </a:rPr>
                <a:t>ΕΓΓΡΑΦΑ ΑΣΦΑΛΕΙΑΣ ΚΑΙ ΜΟΝΑΔΑ ΕΚΤΥΠΩΣΗΣ ΕΓΓΡΑΦΩΝ</a:t>
              </a:r>
              <a:endParaRPr lang="en-US" sz="1400" b="1" dirty="0">
                <a:solidFill>
                  <a:srgbClr val="002650"/>
                </a:solidFill>
              </a:endParaRPr>
            </a:p>
          </p:txBody>
        </p:sp>
        <p:sp>
          <p:nvSpPr>
            <p:cNvPr id="31" name="Rectangle: Rounded Corners 30">
              <a:extLst>
                <a:ext uri="{FF2B5EF4-FFF2-40B4-BE49-F238E27FC236}">
                  <a16:creationId xmlns:a16="http://schemas.microsoft.com/office/drawing/2014/main" id="{F9125348-B095-39C8-A155-63AAB9C0AA6A}"/>
                </a:ext>
              </a:extLst>
            </p:cNvPr>
            <p:cNvSpPr/>
            <p:nvPr/>
          </p:nvSpPr>
          <p:spPr>
            <a:xfrm>
              <a:off x="4427835" y="2483052"/>
              <a:ext cx="2880360" cy="274320"/>
            </a:xfrm>
            <a:prstGeom prst="round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Άδειες Διαμονής</a:t>
              </a:r>
              <a:endParaRPr lang="en-US"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72" name="Group 71">
            <a:extLst>
              <a:ext uri="{FF2B5EF4-FFF2-40B4-BE49-F238E27FC236}">
                <a16:creationId xmlns:a16="http://schemas.microsoft.com/office/drawing/2014/main" id="{53DFB617-20AB-4A47-445A-69E3346138D2}"/>
              </a:ext>
            </a:extLst>
          </p:cNvPr>
          <p:cNvGrpSpPr/>
          <p:nvPr/>
        </p:nvGrpSpPr>
        <p:grpSpPr>
          <a:xfrm>
            <a:off x="304213" y="3017651"/>
            <a:ext cx="11666510" cy="3297713"/>
            <a:chOff x="384195" y="2915830"/>
            <a:chExt cx="11666510" cy="3297713"/>
          </a:xfrm>
        </p:grpSpPr>
        <p:sp>
          <p:nvSpPr>
            <p:cNvPr id="16" name="Rectangle: Rounded Corners 15">
              <a:extLst>
                <a:ext uri="{FF2B5EF4-FFF2-40B4-BE49-F238E27FC236}">
                  <a16:creationId xmlns:a16="http://schemas.microsoft.com/office/drawing/2014/main" id="{44D5BEC4-43AF-0787-0437-DED03651D5C5}"/>
                </a:ext>
              </a:extLst>
            </p:cNvPr>
            <p:cNvSpPr/>
            <p:nvPr/>
          </p:nvSpPr>
          <p:spPr>
            <a:xfrm>
              <a:off x="384195" y="2915830"/>
              <a:ext cx="11666510" cy="3297713"/>
            </a:xfrm>
            <a:prstGeom prst="roundRect">
              <a:avLst/>
            </a:prstGeom>
            <a:solidFill>
              <a:schemeClr val="accent6">
                <a:lumMod val="20000"/>
                <a:lumOff val="80000"/>
                <a:alpha val="39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Y" dirty="0">
                <a:solidFill>
                  <a:schemeClr val="bg1"/>
                </a:solidFill>
              </a:endParaRPr>
            </a:p>
          </p:txBody>
        </p:sp>
        <p:grpSp>
          <p:nvGrpSpPr>
            <p:cNvPr id="70" name="Group 69">
              <a:extLst>
                <a:ext uri="{FF2B5EF4-FFF2-40B4-BE49-F238E27FC236}">
                  <a16:creationId xmlns:a16="http://schemas.microsoft.com/office/drawing/2014/main" id="{33759D0F-4F84-C31C-5DBE-5807947D1F29}"/>
                </a:ext>
              </a:extLst>
            </p:cNvPr>
            <p:cNvGrpSpPr/>
            <p:nvPr/>
          </p:nvGrpSpPr>
          <p:grpSpPr>
            <a:xfrm>
              <a:off x="873353" y="3356495"/>
              <a:ext cx="5133298" cy="2021558"/>
              <a:chOff x="289692" y="3449128"/>
              <a:chExt cx="5133298" cy="2021558"/>
            </a:xfrm>
          </p:grpSpPr>
          <p:sp>
            <p:nvSpPr>
              <p:cNvPr id="8" name="Rectangle: Rounded Corners 7">
                <a:extLst>
                  <a:ext uri="{FF2B5EF4-FFF2-40B4-BE49-F238E27FC236}">
                    <a16:creationId xmlns:a16="http://schemas.microsoft.com/office/drawing/2014/main" id="{39B1391F-8CF7-EE92-3755-C11940B917C3}"/>
                  </a:ext>
                </a:extLst>
              </p:cNvPr>
              <p:cNvSpPr/>
              <p:nvPr/>
            </p:nvSpPr>
            <p:spPr>
              <a:xfrm>
                <a:off x="289692" y="3866876"/>
                <a:ext cx="5120640" cy="27432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Μόνιμη</a:t>
                </a:r>
                <a:r>
                  <a:rPr lang="en-US" sz="1600" b="1" dirty="0">
                    <a:solidFill>
                      <a:schemeClr val="bg1"/>
                    </a:solidFill>
                  </a:rPr>
                  <a:t>/ </a:t>
                </a:r>
                <a:r>
                  <a:rPr lang="el-GR" sz="1600" b="1" dirty="0">
                    <a:solidFill>
                      <a:schemeClr val="bg1"/>
                    </a:solidFill>
                  </a:rPr>
                  <a:t>Μακροχρόνια Διαμονή</a:t>
                </a:r>
                <a:endParaRPr lang="en-CY" sz="1600" b="1" dirty="0">
                  <a:solidFill>
                    <a:schemeClr val="bg1"/>
                  </a:solidFill>
                </a:endParaRPr>
              </a:p>
            </p:txBody>
          </p:sp>
          <p:sp>
            <p:nvSpPr>
              <p:cNvPr id="13" name="Rectangle: Rounded Corners 12">
                <a:extLst>
                  <a:ext uri="{FF2B5EF4-FFF2-40B4-BE49-F238E27FC236}">
                    <a16:creationId xmlns:a16="http://schemas.microsoft.com/office/drawing/2014/main" id="{1434BC66-0041-1AD4-FB2E-2EB4B33373A9}"/>
                  </a:ext>
                </a:extLst>
              </p:cNvPr>
              <p:cNvSpPr/>
              <p:nvPr/>
            </p:nvSpPr>
            <p:spPr>
              <a:xfrm>
                <a:off x="289692" y="3449128"/>
                <a:ext cx="5120640" cy="27432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Προσωρινή διαμονή</a:t>
                </a:r>
                <a:endParaRPr lang="en-CY" sz="1600" b="1" dirty="0">
                  <a:solidFill>
                    <a:schemeClr val="bg1"/>
                  </a:solidFill>
                </a:endParaRPr>
              </a:p>
            </p:txBody>
          </p:sp>
          <p:sp>
            <p:nvSpPr>
              <p:cNvPr id="5" name="Rectangle: Rounded Corners 4">
                <a:extLst>
                  <a:ext uri="{FF2B5EF4-FFF2-40B4-BE49-F238E27FC236}">
                    <a16:creationId xmlns:a16="http://schemas.microsoft.com/office/drawing/2014/main" id="{A9E2438E-EA5F-CAA8-9A7E-811897CA89C2}"/>
                  </a:ext>
                </a:extLst>
              </p:cNvPr>
              <p:cNvSpPr/>
              <p:nvPr/>
            </p:nvSpPr>
            <p:spPr>
              <a:xfrm>
                <a:off x="302350" y="4274345"/>
                <a:ext cx="5120640" cy="27432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Ένταξη Μεταναστών</a:t>
                </a:r>
                <a:endParaRPr lang="en-CY" sz="1600" b="1" dirty="0">
                  <a:solidFill>
                    <a:schemeClr val="bg1"/>
                  </a:solidFill>
                </a:endParaRPr>
              </a:p>
            </p:txBody>
          </p:sp>
          <p:sp>
            <p:nvSpPr>
              <p:cNvPr id="10" name="Rectangle: Rounded Corners 9">
                <a:extLst>
                  <a:ext uri="{FF2B5EF4-FFF2-40B4-BE49-F238E27FC236}">
                    <a16:creationId xmlns:a16="http://schemas.microsoft.com/office/drawing/2014/main" id="{847AC817-B671-179A-8F34-6FD4295100C7}"/>
                  </a:ext>
                </a:extLst>
              </p:cNvPr>
              <p:cNvSpPr/>
              <p:nvPr/>
            </p:nvSpPr>
            <p:spPr>
              <a:xfrm>
                <a:off x="302350" y="5196366"/>
                <a:ext cx="5120640" cy="27432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Ευρωπαϊκό Δίκτυο Μετανάστευσης</a:t>
                </a:r>
                <a:endParaRPr lang="en-CY" sz="1600" b="1" dirty="0">
                  <a:solidFill>
                    <a:schemeClr val="bg1"/>
                  </a:solidFill>
                </a:endParaRPr>
              </a:p>
            </p:txBody>
          </p:sp>
          <p:sp>
            <p:nvSpPr>
              <p:cNvPr id="21" name="Rectangle: Rounded Corners 20">
                <a:extLst>
                  <a:ext uri="{FF2B5EF4-FFF2-40B4-BE49-F238E27FC236}">
                    <a16:creationId xmlns:a16="http://schemas.microsoft.com/office/drawing/2014/main" id="{467DE8E1-4997-D20F-7521-B04902C873AE}"/>
                  </a:ext>
                </a:extLst>
              </p:cNvPr>
              <p:cNvSpPr/>
              <p:nvPr/>
            </p:nvSpPr>
            <p:spPr>
              <a:xfrm>
                <a:off x="289692" y="4686986"/>
                <a:ext cx="5133298" cy="41257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Ελεύθερη διακίνηση και διαμονή πολιτών </a:t>
                </a:r>
                <a:r>
                  <a:rPr lang="el-GR" sz="1600" b="1" dirty="0">
                    <a:solidFill>
                      <a:schemeClr val="bg1"/>
                    </a:solidFill>
                    <a:latin typeface="Calibri" panose="020F0502020204030204" pitchFamily="34" charset="0"/>
                    <a:cs typeface="Times New Roman" panose="02020603050405020304" pitchFamily="18" charset="0"/>
                  </a:rPr>
                  <a:t>Ε.Ε./ Ε.Ο.Χ. και μελών των οικογενειών τους </a:t>
                </a:r>
                <a:r>
                  <a:rPr lang="en-US" sz="1600" b="1" dirty="0">
                    <a:solidFill>
                      <a:schemeClr val="bg1"/>
                    </a:solidFill>
                  </a:rPr>
                  <a:t>/Brexit</a:t>
                </a:r>
                <a:endParaRPr lang="en-CY" sz="1600" b="1" dirty="0">
                  <a:solidFill>
                    <a:schemeClr val="bg1"/>
                  </a:solidFill>
                </a:endParaRPr>
              </a:p>
            </p:txBody>
          </p:sp>
        </p:grpSp>
        <p:sp>
          <p:nvSpPr>
            <p:cNvPr id="41" name="TextBox 40">
              <a:extLst>
                <a:ext uri="{FF2B5EF4-FFF2-40B4-BE49-F238E27FC236}">
                  <a16:creationId xmlns:a16="http://schemas.microsoft.com/office/drawing/2014/main" id="{41EF99CC-8200-8F12-9BD6-09460B8A3A59}"/>
                </a:ext>
              </a:extLst>
            </p:cNvPr>
            <p:cNvSpPr txBox="1"/>
            <p:nvPr/>
          </p:nvSpPr>
          <p:spPr>
            <a:xfrm>
              <a:off x="5032188" y="2929731"/>
              <a:ext cx="1948926" cy="400110"/>
            </a:xfrm>
            <a:prstGeom prst="rect">
              <a:avLst/>
            </a:prstGeom>
            <a:noFill/>
          </p:spPr>
          <p:txBody>
            <a:bodyPr wrap="square" rtlCol="0">
              <a:spAutoFit/>
            </a:bodyPr>
            <a:lstStyle/>
            <a:p>
              <a:pPr algn="ctr"/>
              <a:r>
                <a:rPr lang="el-GR" sz="2000" b="1" dirty="0">
                  <a:solidFill>
                    <a:srgbClr val="002650"/>
                  </a:solidFill>
                </a:rPr>
                <a:t>ΜΕΤΑΝΑΣΤΕΥΣΗ</a:t>
              </a:r>
              <a:endParaRPr lang="en-CY" sz="2000" b="1" dirty="0">
                <a:solidFill>
                  <a:srgbClr val="002650"/>
                </a:solidFill>
              </a:endParaRPr>
            </a:p>
          </p:txBody>
        </p:sp>
        <p:grpSp>
          <p:nvGrpSpPr>
            <p:cNvPr id="71" name="Group 70">
              <a:extLst>
                <a:ext uri="{FF2B5EF4-FFF2-40B4-BE49-F238E27FC236}">
                  <a16:creationId xmlns:a16="http://schemas.microsoft.com/office/drawing/2014/main" id="{39F300DD-6B24-CDE1-290A-A00D8E3647D9}"/>
                </a:ext>
              </a:extLst>
            </p:cNvPr>
            <p:cNvGrpSpPr/>
            <p:nvPr/>
          </p:nvGrpSpPr>
          <p:grpSpPr>
            <a:xfrm>
              <a:off x="6247297" y="3353780"/>
              <a:ext cx="5120640" cy="1153435"/>
              <a:chOff x="6264865" y="3411251"/>
              <a:chExt cx="5120640" cy="1153435"/>
            </a:xfrm>
          </p:grpSpPr>
          <p:sp>
            <p:nvSpPr>
              <p:cNvPr id="37" name="Rectangle: Rounded Corners 36">
                <a:extLst>
                  <a:ext uri="{FF2B5EF4-FFF2-40B4-BE49-F238E27FC236}">
                    <a16:creationId xmlns:a16="http://schemas.microsoft.com/office/drawing/2014/main" id="{1B46A6BF-9613-E94D-CC86-B1860C0A45FD}"/>
                  </a:ext>
                </a:extLst>
              </p:cNvPr>
              <p:cNvSpPr/>
              <p:nvPr/>
            </p:nvSpPr>
            <p:spPr>
              <a:xfrm>
                <a:off x="6264865" y="3411251"/>
                <a:ext cx="5120640" cy="27432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Σύνορα</a:t>
                </a:r>
                <a:r>
                  <a:rPr lang="en-US" sz="1600" b="1" dirty="0">
                    <a:solidFill>
                      <a:schemeClr val="bg1"/>
                    </a:solidFill>
                  </a:rPr>
                  <a:t> </a:t>
                </a:r>
                <a:r>
                  <a:rPr lang="el-GR" sz="1600" b="1" dirty="0">
                    <a:solidFill>
                      <a:schemeClr val="bg1"/>
                    </a:solidFill>
                  </a:rPr>
                  <a:t>και πράσινη γραμμή</a:t>
                </a:r>
                <a:endParaRPr lang="en-US" sz="1600" dirty="0">
                  <a:solidFill>
                    <a:schemeClr val="bg1"/>
                  </a:solidFill>
                </a:endParaRPr>
              </a:p>
            </p:txBody>
          </p:sp>
          <p:sp>
            <p:nvSpPr>
              <p:cNvPr id="40" name="Rectangle: Rounded Corners 39">
                <a:extLst>
                  <a:ext uri="{FF2B5EF4-FFF2-40B4-BE49-F238E27FC236}">
                    <a16:creationId xmlns:a16="http://schemas.microsoft.com/office/drawing/2014/main" id="{E2BCC086-3B14-AB6F-CDF4-2AC8F33267A5}"/>
                  </a:ext>
                </a:extLst>
              </p:cNvPr>
              <p:cNvSpPr/>
              <p:nvPr/>
            </p:nvSpPr>
            <p:spPr>
              <a:xfrm>
                <a:off x="6264865" y="3839838"/>
                <a:ext cx="5120640" cy="27432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Άτυπη</a:t>
                </a:r>
                <a:r>
                  <a:rPr lang="en-US" sz="1600" b="1" dirty="0">
                    <a:solidFill>
                      <a:schemeClr val="bg1"/>
                    </a:solidFill>
                  </a:rPr>
                  <a:t> </a:t>
                </a:r>
                <a:r>
                  <a:rPr lang="el-GR" sz="1600" b="1" dirty="0">
                    <a:solidFill>
                      <a:schemeClr val="bg1"/>
                    </a:solidFill>
                  </a:rPr>
                  <a:t>Μετανάστευση</a:t>
                </a:r>
                <a:endParaRPr lang="en-US" sz="1600" dirty="0">
                  <a:solidFill>
                    <a:schemeClr val="bg1"/>
                  </a:solidFill>
                </a:endParaRPr>
              </a:p>
            </p:txBody>
          </p:sp>
          <p:sp>
            <p:nvSpPr>
              <p:cNvPr id="43" name="Rectangle: Rounded Corners 42">
                <a:extLst>
                  <a:ext uri="{FF2B5EF4-FFF2-40B4-BE49-F238E27FC236}">
                    <a16:creationId xmlns:a16="http://schemas.microsoft.com/office/drawing/2014/main" id="{526E4C8E-A9F6-95E8-A7AB-459C09C26FE7}"/>
                  </a:ext>
                </a:extLst>
              </p:cNvPr>
              <p:cNvSpPr/>
              <p:nvPr/>
            </p:nvSpPr>
            <p:spPr>
              <a:xfrm>
                <a:off x="6264865" y="4290366"/>
                <a:ext cx="5120640" cy="27432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Επιστροφές</a:t>
                </a:r>
                <a:endParaRPr lang="en-US" sz="1600" dirty="0">
                  <a:solidFill>
                    <a:schemeClr val="bg1"/>
                  </a:solidFill>
                </a:endParaRPr>
              </a:p>
            </p:txBody>
          </p:sp>
        </p:grpSp>
        <p:sp>
          <p:nvSpPr>
            <p:cNvPr id="44" name="Rectangle: Rounded Corners 43">
              <a:extLst>
                <a:ext uri="{FF2B5EF4-FFF2-40B4-BE49-F238E27FC236}">
                  <a16:creationId xmlns:a16="http://schemas.microsoft.com/office/drawing/2014/main" id="{C0957782-D05F-712B-92B1-124CADC38C19}"/>
                </a:ext>
              </a:extLst>
            </p:cNvPr>
            <p:cNvSpPr/>
            <p:nvPr/>
          </p:nvSpPr>
          <p:spPr>
            <a:xfrm>
              <a:off x="886011" y="5546152"/>
              <a:ext cx="10562277" cy="27432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Συγχρηματοδοτούμενα έργα</a:t>
              </a:r>
              <a:endParaRPr lang="en-US" sz="1600" dirty="0">
                <a:solidFill>
                  <a:schemeClr val="bg1"/>
                </a:solidFill>
              </a:endParaRPr>
            </a:p>
          </p:txBody>
        </p:sp>
      </p:grpSp>
      <p:grpSp>
        <p:nvGrpSpPr>
          <p:cNvPr id="67" name="Group 66">
            <a:extLst>
              <a:ext uri="{FF2B5EF4-FFF2-40B4-BE49-F238E27FC236}">
                <a16:creationId xmlns:a16="http://schemas.microsoft.com/office/drawing/2014/main" id="{07BC5707-A6F0-718E-A285-344B4AB3DA70}"/>
              </a:ext>
            </a:extLst>
          </p:cNvPr>
          <p:cNvGrpSpPr/>
          <p:nvPr/>
        </p:nvGrpSpPr>
        <p:grpSpPr>
          <a:xfrm>
            <a:off x="9634238" y="1275274"/>
            <a:ext cx="2315937" cy="1590203"/>
            <a:chOff x="9773968" y="1197799"/>
            <a:chExt cx="2315937" cy="1590203"/>
          </a:xfrm>
        </p:grpSpPr>
        <p:sp>
          <p:nvSpPr>
            <p:cNvPr id="51" name="Rectangle: Rounded Corners 50">
              <a:extLst>
                <a:ext uri="{FF2B5EF4-FFF2-40B4-BE49-F238E27FC236}">
                  <a16:creationId xmlns:a16="http://schemas.microsoft.com/office/drawing/2014/main" id="{5B9831DF-669F-38A4-AFA0-36C4B9E428BE}"/>
                </a:ext>
              </a:extLst>
            </p:cNvPr>
            <p:cNvSpPr/>
            <p:nvPr/>
          </p:nvSpPr>
          <p:spPr>
            <a:xfrm>
              <a:off x="9773968" y="1197799"/>
              <a:ext cx="2315937" cy="1590203"/>
            </a:xfrm>
            <a:prstGeom prst="roundRect">
              <a:avLst/>
            </a:prstGeom>
            <a:solidFill>
              <a:schemeClr val="accent3">
                <a:lumMod val="20000"/>
                <a:lumOff val="80000"/>
                <a:alpha val="39000"/>
              </a:schemeClr>
            </a:solidFill>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Y" dirty="0"/>
            </a:p>
          </p:txBody>
        </p:sp>
        <p:sp>
          <p:nvSpPr>
            <p:cNvPr id="53" name="Rectangle: Rounded Corners 52">
              <a:extLst>
                <a:ext uri="{FF2B5EF4-FFF2-40B4-BE49-F238E27FC236}">
                  <a16:creationId xmlns:a16="http://schemas.microsoft.com/office/drawing/2014/main" id="{E35D9B0F-1F2F-BF80-C083-DCE77B9A861B}"/>
                </a:ext>
              </a:extLst>
            </p:cNvPr>
            <p:cNvSpPr/>
            <p:nvPr/>
          </p:nvSpPr>
          <p:spPr>
            <a:xfrm>
              <a:off x="9905401" y="1782943"/>
              <a:ext cx="1993392" cy="27432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Υπό εξέλιξη</a:t>
              </a:r>
              <a:endParaRPr lang="en-CY" sz="1600" b="1" dirty="0"/>
            </a:p>
          </p:txBody>
        </p:sp>
        <p:sp>
          <p:nvSpPr>
            <p:cNvPr id="54" name="TextBox 53">
              <a:extLst>
                <a:ext uri="{FF2B5EF4-FFF2-40B4-BE49-F238E27FC236}">
                  <a16:creationId xmlns:a16="http://schemas.microsoft.com/office/drawing/2014/main" id="{A6CEDFC7-3B29-220C-2A3E-5613B1FB39F4}"/>
                </a:ext>
              </a:extLst>
            </p:cNvPr>
            <p:cNvSpPr txBox="1"/>
            <p:nvPr/>
          </p:nvSpPr>
          <p:spPr>
            <a:xfrm>
              <a:off x="9773968" y="1326485"/>
              <a:ext cx="2315937" cy="307777"/>
            </a:xfrm>
            <a:prstGeom prst="rect">
              <a:avLst/>
            </a:prstGeom>
            <a:noFill/>
          </p:spPr>
          <p:txBody>
            <a:bodyPr wrap="square" rtlCol="0">
              <a:spAutoFit/>
            </a:bodyPr>
            <a:lstStyle/>
            <a:p>
              <a:pPr algn="ctr"/>
              <a:r>
                <a:rPr lang="el-GR" sz="1400" b="1" dirty="0">
                  <a:solidFill>
                    <a:srgbClr val="002650"/>
                  </a:solidFill>
                </a:rPr>
                <a:t>ΕΘΝΙΚΗ ΜΟΝΑΔΑ </a:t>
              </a:r>
              <a:r>
                <a:rPr lang="en-CY" sz="1400" b="1" dirty="0">
                  <a:solidFill>
                    <a:srgbClr val="002650"/>
                  </a:solidFill>
                </a:rPr>
                <a:t>ETIAS</a:t>
              </a:r>
            </a:p>
          </p:txBody>
        </p:sp>
      </p:grpSp>
      <p:grpSp>
        <p:nvGrpSpPr>
          <p:cNvPr id="66" name="Group 65">
            <a:extLst>
              <a:ext uri="{FF2B5EF4-FFF2-40B4-BE49-F238E27FC236}">
                <a16:creationId xmlns:a16="http://schemas.microsoft.com/office/drawing/2014/main" id="{C45E0FCA-14A3-77A7-3BE6-86F6E14113F1}"/>
              </a:ext>
            </a:extLst>
          </p:cNvPr>
          <p:cNvGrpSpPr/>
          <p:nvPr/>
        </p:nvGrpSpPr>
        <p:grpSpPr>
          <a:xfrm>
            <a:off x="7210409" y="1271400"/>
            <a:ext cx="2315937" cy="1591056"/>
            <a:chOff x="7583119" y="1205671"/>
            <a:chExt cx="2128439" cy="1583013"/>
          </a:xfrm>
        </p:grpSpPr>
        <p:grpSp>
          <p:nvGrpSpPr>
            <p:cNvPr id="62" name="Group 61">
              <a:extLst>
                <a:ext uri="{FF2B5EF4-FFF2-40B4-BE49-F238E27FC236}">
                  <a16:creationId xmlns:a16="http://schemas.microsoft.com/office/drawing/2014/main" id="{7B2FF42F-DF3E-B0CA-85CE-DDC38C78F3F6}"/>
                </a:ext>
              </a:extLst>
            </p:cNvPr>
            <p:cNvGrpSpPr/>
            <p:nvPr/>
          </p:nvGrpSpPr>
          <p:grpSpPr>
            <a:xfrm>
              <a:off x="7583119" y="1205671"/>
              <a:ext cx="2128439" cy="1583013"/>
              <a:chOff x="509434" y="4743434"/>
              <a:chExt cx="3227349" cy="313031"/>
            </a:xfrm>
          </p:grpSpPr>
          <p:sp>
            <p:nvSpPr>
              <p:cNvPr id="58" name="Rectangle: Rounded Corners 57">
                <a:extLst>
                  <a:ext uri="{FF2B5EF4-FFF2-40B4-BE49-F238E27FC236}">
                    <a16:creationId xmlns:a16="http://schemas.microsoft.com/office/drawing/2014/main" id="{ABD1B804-5E40-11B4-8930-FCBB2B91AB4A}"/>
                  </a:ext>
                </a:extLst>
              </p:cNvPr>
              <p:cNvSpPr/>
              <p:nvPr/>
            </p:nvSpPr>
            <p:spPr>
              <a:xfrm>
                <a:off x="509434" y="4743434"/>
                <a:ext cx="3227349" cy="313031"/>
              </a:xfrm>
              <a:prstGeom prst="roundRect">
                <a:avLst/>
              </a:prstGeom>
              <a:solidFill>
                <a:schemeClr val="accent2">
                  <a:lumMod val="20000"/>
                  <a:lumOff val="80000"/>
                  <a:alpha val="39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Y" dirty="0"/>
              </a:p>
            </p:txBody>
          </p:sp>
          <p:sp>
            <p:nvSpPr>
              <p:cNvPr id="60" name="TextBox 59">
                <a:extLst>
                  <a:ext uri="{FF2B5EF4-FFF2-40B4-BE49-F238E27FC236}">
                    <a16:creationId xmlns:a16="http://schemas.microsoft.com/office/drawing/2014/main" id="{60C1CD9C-8BD7-D7FD-9549-7B69A86561BA}"/>
                  </a:ext>
                </a:extLst>
              </p:cNvPr>
              <p:cNvSpPr txBox="1"/>
              <p:nvPr/>
            </p:nvSpPr>
            <p:spPr>
              <a:xfrm>
                <a:off x="685098" y="4768211"/>
                <a:ext cx="2776872" cy="60553"/>
              </a:xfrm>
              <a:prstGeom prst="rect">
                <a:avLst/>
              </a:prstGeom>
              <a:noFill/>
            </p:spPr>
            <p:txBody>
              <a:bodyPr wrap="square" rtlCol="0">
                <a:spAutoFit/>
              </a:bodyPr>
              <a:lstStyle/>
              <a:p>
                <a:pPr algn="ctr"/>
                <a:r>
                  <a:rPr lang="el-GR" sz="1400" b="1" dirty="0">
                    <a:solidFill>
                      <a:srgbClr val="002650"/>
                    </a:solidFill>
                  </a:rPr>
                  <a:t>ΕΞΥΠΗΡΕΤΗΣΗ ΚΟΙΝΟΥ</a:t>
                </a:r>
                <a:endParaRPr lang="en-US" sz="1400" b="1" dirty="0">
                  <a:solidFill>
                    <a:srgbClr val="002650"/>
                  </a:solidFill>
                </a:endParaRPr>
              </a:p>
            </p:txBody>
          </p:sp>
        </p:grpSp>
        <p:sp>
          <p:nvSpPr>
            <p:cNvPr id="63" name="Rectangle: Rounded Corners 62">
              <a:extLst>
                <a:ext uri="{FF2B5EF4-FFF2-40B4-BE49-F238E27FC236}">
                  <a16:creationId xmlns:a16="http://schemas.microsoft.com/office/drawing/2014/main" id="{B032BCE4-EBDC-9480-2C98-7C904E775AD5}"/>
                </a:ext>
              </a:extLst>
            </p:cNvPr>
            <p:cNvSpPr/>
            <p:nvPr/>
          </p:nvSpPr>
          <p:spPr>
            <a:xfrm>
              <a:off x="7698970" y="1786245"/>
              <a:ext cx="1831349" cy="2743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Αρχείο Πληθυσμού </a:t>
              </a:r>
              <a:endParaRPr lang="en-CY" sz="1600" b="1" dirty="0"/>
            </a:p>
          </p:txBody>
        </p:sp>
        <p:sp>
          <p:nvSpPr>
            <p:cNvPr id="64" name="Rectangle: Rounded Corners 63">
              <a:extLst>
                <a:ext uri="{FF2B5EF4-FFF2-40B4-BE49-F238E27FC236}">
                  <a16:creationId xmlns:a16="http://schemas.microsoft.com/office/drawing/2014/main" id="{56F3D08E-D767-F152-FE87-28E618698344}"/>
                </a:ext>
              </a:extLst>
            </p:cNvPr>
            <p:cNvSpPr/>
            <p:nvPr/>
          </p:nvSpPr>
          <p:spPr>
            <a:xfrm>
              <a:off x="7698969" y="2116452"/>
              <a:ext cx="1831350" cy="2743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Μετανάστευση</a:t>
              </a:r>
              <a:endParaRPr lang="en-CY" sz="1600" b="1" dirty="0"/>
            </a:p>
          </p:txBody>
        </p:sp>
      </p:grpSp>
      <p:sp>
        <p:nvSpPr>
          <p:cNvPr id="9" name="Title 1">
            <a:extLst>
              <a:ext uri="{FF2B5EF4-FFF2-40B4-BE49-F238E27FC236}">
                <a16:creationId xmlns:a16="http://schemas.microsoft.com/office/drawing/2014/main" id="{6625F824-80F1-3FE6-E398-9813D35367C2}"/>
              </a:ext>
            </a:extLst>
          </p:cNvPr>
          <p:cNvSpPr txBox="1">
            <a:spLocks/>
          </p:cNvSpPr>
          <p:nvPr/>
        </p:nvSpPr>
        <p:spPr>
          <a:xfrm>
            <a:off x="734568" y="287265"/>
            <a:ext cx="10875230" cy="8333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000" b="1" dirty="0">
                <a:solidFill>
                  <a:srgbClr val="17AFD1"/>
                </a:solidFill>
              </a:rPr>
              <a:t>ΤΜΗΜΑ ΑΡΧΕΙΟΥ ΠΛΗΘΥΣΜΟΥ ΚΑΙ ΜΕΤΑΝΑΣΤΕΥΣΗΣ</a:t>
            </a:r>
            <a:br>
              <a:rPr lang="el-GR" sz="4000" b="1" dirty="0">
                <a:solidFill>
                  <a:srgbClr val="17AFD1"/>
                </a:solidFill>
              </a:rPr>
            </a:br>
            <a:r>
              <a:rPr lang="el-GR" sz="4000" b="1" dirty="0">
                <a:solidFill>
                  <a:srgbClr val="17AFD1"/>
                </a:solidFill>
              </a:rPr>
              <a:t>Ισχύουσα δομή και αρμοδιότητες</a:t>
            </a:r>
            <a:endParaRPr lang="x-none" sz="4000" b="1" dirty="0">
              <a:solidFill>
                <a:srgbClr val="17AFD1"/>
              </a:solidFill>
            </a:endParaRPr>
          </a:p>
        </p:txBody>
      </p:sp>
    </p:spTree>
    <p:extLst>
      <p:ext uri="{BB962C8B-B14F-4D97-AF65-F5344CB8AC3E}">
        <p14:creationId xmlns:p14="http://schemas.microsoft.com/office/powerpoint/2010/main" val="18681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313F9-2DE0-5CF5-D380-782544306D8D}"/>
              </a:ext>
            </a:extLst>
          </p:cNvPr>
          <p:cNvSpPr txBox="1"/>
          <p:nvPr/>
        </p:nvSpPr>
        <p:spPr>
          <a:xfrm>
            <a:off x="678094" y="2348114"/>
            <a:ext cx="10572107" cy="1446550"/>
          </a:xfrm>
          <a:prstGeom prst="rect">
            <a:avLst/>
          </a:prstGeom>
          <a:noFill/>
        </p:spPr>
        <p:txBody>
          <a:bodyPr wrap="square">
            <a:spAutoFit/>
          </a:bodyPr>
          <a:lstStyle/>
          <a:p>
            <a:pPr algn="ctr"/>
            <a:r>
              <a:rPr lang="el-GR" sz="4400" b="1" dirty="0">
                <a:solidFill>
                  <a:srgbClr val="17AFD1"/>
                </a:solidFill>
              </a:rPr>
              <a:t>ΜΟΝΙΜΗ/ ΜΑΚΡΟΧΡΟΝΙΑ ΔΙΑΜΟΝΗ</a:t>
            </a:r>
            <a:br>
              <a:rPr lang="en-CY" sz="4400" b="1" dirty="0">
                <a:solidFill>
                  <a:srgbClr val="17AFD1"/>
                </a:solidFill>
              </a:rPr>
            </a:br>
            <a:r>
              <a:rPr lang="el-GR" sz="4400" b="1" dirty="0">
                <a:solidFill>
                  <a:srgbClr val="17AFD1"/>
                </a:solidFill>
              </a:rPr>
              <a:t>Άδειες Μετανάστευσης Επενδυτών</a:t>
            </a:r>
            <a:endParaRPr lang="en-CY" sz="4400" dirty="0"/>
          </a:p>
        </p:txBody>
      </p:sp>
    </p:spTree>
    <p:extLst>
      <p:ext uri="{BB962C8B-B14F-4D97-AF65-F5344CB8AC3E}">
        <p14:creationId xmlns:p14="http://schemas.microsoft.com/office/powerpoint/2010/main" val="4005637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68910" y="88108"/>
            <a:ext cx="11268075" cy="873679"/>
          </a:xfrm>
        </p:spPr>
        <p:txBody>
          <a:bodyPr>
            <a:noAutofit/>
          </a:bodyPr>
          <a:lstStyle/>
          <a:p>
            <a:pPr algn="ctr">
              <a:lnSpc>
                <a:spcPct val="100000"/>
              </a:lnSpc>
              <a:spcAft>
                <a:spcPts val="1000"/>
              </a:spcAft>
            </a:pPr>
            <a:r>
              <a:rPr lang="el-GR" sz="3400" b="1" dirty="0">
                <a:solidFill>
                  <a:srgbClr val="17AFD1"/>
                </a:solidFill>
              </a:rPr>
              <a:t>ΜΟΝΙΜΗ/ ΜΑΚΡΟΧΡΟΝΙΑ ΔΙΑΜΟΝΗ</a:t>
            </a:r>
            <a:br>
              <a:rPr lang="en-CY" sz="3400" b="1" dirty="0">
                <a:solidFill>
                  <a:srgbClr val="17AFD1"/>
                </a:solidFill>
              </a:rPr>
            </a:br>
            <a:r>
              <a:rPr lang="el-GR" sz="3400" b="1" dirty="0">
                <a:solidFill>
                  <a:srgbClr val="17AFD1"/>
                </a:solidFill>
              </a:rPr>
              <a:t>Άδειες Μετανάστευσης Επενδυτών</a:t>
            </a:r>
          </a:p>
        </p:txBody>
      </p:sp>
      <p:sp>
        <p:nvSpPr>
          <p:cNvPr id="4" name="Content Placeholder 3">
            <a:extLst>
              <a:ext uri="{FF2B5EF4-FFF2-40B4-BE49-F238E27FC236}">
                <a16:creationId xmlns:a16="http://schemas.microsoft.com/office/drawing/2014/main" id="{BCC3906D-0846-3B26-E481-444EB4528EEA}"/>
              </a:ext>
            </a:extLst>
          </p:cNvPr>
          <p:cNvSpPr>
            <a:spLocks noGrp="1"/>
          </p:cNvSpPr>
          <p:nvPr>
            <p:ph idx="1"/>
          </p:nvPr>
        </p:nvSpPr>
        <p:spPr>
          <a:xfrm>
            <a:off x="368910" y="1024126"/>
            <a:ext cx="11357801" cy="5745765"/>
          </a:xfrm>
        </p:spPr>
        <p:txBody>
          <a:bodyPr>
            <a:noAutofit/>
          </a:bodyPr>
          <a:lstStyle/>
          <a:p>
            <a:pPr marL="0" indent="0" algn="just">
              <a:lnSpc>
                <a:spcPct val="115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Άδεια Μετανάστευσης Επενδυτή:</a:t>
            </a:r>
          </a:p>
          <a:p>
            <a:pPr marL="0" indent="0" algn="just">
              <a:lnSpc>
                <a:spcPct val="115000"/>
              </a:lnSpc>
              <a:spcBef>
                <a:spcPts val="0"/>
              </a:spcBef>
              <a:buNone/>
            </a:pPr>
            <a:r>
              <a:rPr lang="el-GR" sz="1600" dirty="0">
                <a:solidFill>
                  <a:srgbClr val="002650"/>
                </a:solidFill>
                <a:latin typeface="Calibri" panose="020F0502020204030204" pitchFamily="34" charset="0"/>
                <a:cs typeface="Times New Roman" panose="02020603050405020304" pitchFamily="18" charset="0"/>
              </a:rPr>
              <a:t>Ο Υπουργός Εσωτερικών, μπορεί να χορηγήσει  Άδεια Μετανάστευσης με βάση τον </a:t>
            </a:r>
            <a:r>
              <a:rPr lang="el-GR" sz="1600" b="1" dirty="0">
                <a:solidFill>
                  <a:srgbClr val="002650"/>
                </a:solidFill>
                <a:latin typeface="Calibri" panose="020F0502020204030204" pitchFamily="34" charset="0"/>
                <a:cs typeface="Times New Roman" panose="02020603050405020304" pitchFamily="18" charset="0"/>
              </a:rPr>
              <a:t>Κανονισμό 6(2) </a:t>
            </a:r>
            <a:r>
              <a:rPr lang="el-GR" sz="1600" dirty="0">
                <a:solidFill>
                  <a:srgbClr val="002650"/>
                </a:solidFill>
                <a:latin typeface="Calibri" panose="020F0502020204030204" pitchFamily="34" charset="0"/>
                <a:cs typeface="Times New Roman" panose="02020603050405020304" pitchFamily="18" charset="0"/>
              </a:rPr>
              <a:t>σε αλλοδαπό ο οποίος δεν εμπίπτει σε μια από τις έξι κατηγορίες του Κανονισμού 5, εφόσον αυτός κρίνει σκόπιμο να πράξει τούτο.</a:t>
            </a:r>
          </a:p>
          <a:p>
            <a:pPr marL="0" indent="0" algn="just">
              <a:lnSpc>
                <a:spcPct val="115000"/>
              </a:lnSpc>
              <a:spcBef>
                <a:spcPts val="0"/>
              </a:spcBef>
              <a:buNone/>
            </a:pPr>
            <a:endParaRPr lang="el-GR" sz="1000" dirty="0">
              <a:solidFill>
                <a:srgbClr val="002650"/>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Κριτήρια έκδοσης Άδειας Μετανάστευσης Επενδυτή: </a:t>
            </a:r>
          </a:p>
          <a:p>
            <a:pPr marL="0" indent="0" algn="just">
              <a:lnSpc>
                <a:spcPct val="115000"/>
              </a:lnSpc>
              <a:spcBef>
                <a:spcPts val="0"/>
              </a:spcBef>
              <a:buNone/>
            </a:pPr>
            <a:r>
              <a:rPr lang="el-GR" sz="1600" dirty="0">
                <a:solidFill>
                  <a:srgbClr val="002650"/>
                </a:solidFill>
                <a:latin typeface="Calibri" panose="020F0502020204030204" pitchFamily="34" charset="0"/>
                <a:cs typeface="Times New Roman" panose="02020603050405020304" pitchFamily="18" charset="0"/>
              </a:rPr>
              <a:t>Εκδίδεται Άδεια Μετανάστευσης σε υπηκόους τρίτων χωρών που έχουν προβεί σε επένδυση ύψους τουλάχιστον €300,000 σε μια από τις ακόλουθες κατηγορίες επενδύσεων:</a:t>
            </a:r>
          </a:p>
          <a:p>
            <a:pPr algn="just">
              <a:lnSpc>
                <a:spcPct val="115000"/>
              </a:lnSpc>
            </a:pPr>
            <a:r>
              <a:rPr lang="el-GR" sz="1200" b="1" dirty="0">
                <a:solidFill>
                  <a:srgbClr val="002650"/>
                </a:solidFill>
                <a:effectLst/>
                <a:ea typeface="Arial Unicode MS"/>
                <a:cs typeface="Times New Roman" panose="02020603050405020304" pitchFamily="18" charset="0"/>
              </a:rPr>
              <a:t>Επένδυση σε οικία/διαμέρισμα: </a:t>
            </a:r>
            <a:r>
              <a:rPr lang="el-GR" sz="1200" dirty="0">
                <a:solidFill>
                  <a:srgbClr val="002650"/>
                </a:solidFill>
                <a:effectLst/>
                <a:ea typeface="Arial Unicode MS"/>
                <a:cs typeface="Times New Roman" panose="02020603050405020304" pitchFamily="18" charset="0"/>
              </a:rPr>
              <a:t>Αγορά οικίας ή διαμερίσματος από εταιρεία ανάπτυξης γης, η οποία θα πρέπει  να αφορά πρώτη πώληση ύψους τουλάχιστον €300,000 (πλέον Φ.Π.Α.).</a:t>
            </a:r>
          </a:p>
          <a:p>
            <a:pPr algn="just">
              <a:lnSpc>
                <a:spcPct val="115000"/>
              </a:lnSpc>
            </a:pPr>
            <a:r>
              <a:rPr lang="el-GR" sz="1200" b="1" dirty="0">
                <a:solidFill>
                  <a:srgbClr val="002650"/>
                </a:solidFill>
                <a:effectLst/>
                <a:ea typeface="Arial Unicode MS"/>
                <a:cs typeface="Times New Roman" panose="02020603050405020304" pitchFamily="18" charset="0"/>
              </a:rPr>
              <a:t>Επένδυση σε ακίνητα (εξαιρουμένων οικιών/διαμερισμάτων): </a:t>
            </a:r>
            <a:r>
              <a:rPr lang="el-GR" sz="1200" dirty="0">
                <a:solidFill>
                  <a:srgbClr val="002650"/>
                </a:solidFill>
                <a:effectLst/>
                <a:ea typeface="Arial Unicode MS"/>
                <a:cs typeface="Times New Roman" panose="02020603050405020304" pitchFamily="18" charset="0"/>
              </a:rPr>
              <a:t>Αγορά άλλης μορφής ακινήτων όπως γραφείων, καταστημάτων, ξενοδοχείων ή παρόμοιας φύσης αναπτύξεις ή συνδυασμός αυτών συνολικής αξίας €300,000.  Τα εν λόγω ακίνητα μπορούν να αφορούν και μεταπωλήσεις.</a:t>
            </a:r>
            <a:endParaRPr lang="el-GR" sz="1200" dirty="0">
              <a:solidFill>
                <a:srgbClr val="002650"/>
              </a:solidFill>
              <a:ea typeface="Arial Unicode MS"/>
              <a:cs typeface="Times New Roman" panose="02020603050405020304" pitchFamily="18" charset="0"/>
            </a:endParaRPr>
          </a:p>
          <a:p>
            <a:pPr algn="just">
              <a:lnSpc>
                <a:spcPct val="115000"/>
              </a:lnSpc>
            </a:pPr>
            <a:r>
              <a:rPr lang="el-GR" sz="1200" b="1" dirty="0">
                <a:solidFill>
                  <a:srgbClr val="002650"/>
                </a:solidFill>
                <a:effectLst/>
                <a:ea typeface="Calibri" panose="020F0502020204030204" pitchFamily="34" charset="0"/>
                <a:cs typeface="Times New Roman" panose="02020603050405020304" pitchFamily="18" charset="0"/>
              </a:rPr>
              <a:t>Επένδυση σε μετοχικό κεφάλαιο Κυπριακής Εταιρείας με δραστηριότητες  και προσωπικό στην Κύπρο: </a:t>
            </a:r>
            <a:r>
              <a:rPr lang="el-GR" sz="1200" dirty="0">
                <a:solidFill>
                  <a:srgbClr val="002650"/>
                </a:solidFill>
                <a:cs typeface="Times New Roman" panose="02020603050405020304" pitchFamily="18" charset="0"/>
              </a:rPr>
              <a:t>Αρχική επένδυση σε μετοχικό κεφάλαιο νέας εταιρείας αξίας €300,000 ή αύξηση μετοχικού κεφαλαίου αξίας €300,000 σε υφιστάμενη εταιρεία εγγεγραμμένη στην Κυπριακή Δημοκρατία, η οποία εδρεύει και δραστηριοποιείται στην Κυπριακή Δημοκρατία και έχει αποδεδειγμένα φυσική παρουσία στην Κύπρο και απασχολεί τουλάχιστον πέντε (5) άτομα. </a:t>
            </a:r>
          </a:p>
          <a:p>
            <a:pPr algn="just">
              <a:lnSpc>
                <a:spcPct val="115000"/>
              </a:lnSpc>
            </a:pPr>
            <a:r>
              <a:rPr lang="el-GR" sz="1200" b="1" dirty="0">
                <a:solidFill>
                  <a:srgbClr val="002650"/>
                </a:solidFill>
                <a:effectLst/>
                <a:ea typeface="Calibri" panose="020F0502020204030204" pitchFamily="34" charset="0"/>
                <a:cs typeface="Times New Roman" panose="02020603050405020304" pitchFamily="18" charset="0"/>
              </a:rPr>
              <a:t>Επένδυση σε μερίδια Κυπριακού Επενδυτικού Οργανισμού Συλλογικών Επενδύσεων (τύπου </a:t>
            </a:r>
            <a:r>
              <a:rPr lang="en-US" sz="1200" b="1" dirty="0">
                <a:solidFill>
                  <a:srgbClr val="002650"/>
                </a:solidFill>
                <a:effectLst/>
                <a:ea typeface="Calibri" panose="020F0502020204030204" pitchFamily="34" charset="0"/>
                <a:cs typeface="Times New Roman" panose="02020603050405020304" pitchFamily="18" charset="0"/>
              </a:rPr>
              <a:t>AIF</a:t>
            </a:r>
            <a:r>
              <a:rPr lang="el-GR" sz="1200" b="1" dirty="0">
                <a:solidFill>
                  <a:srgbClr val="002650"/>
                </a:solidFill>
                <a:effectLst/>
                <a:ea typeface="Calibri" panose="020F0502020204030204" pitchFamily="34" charset="0"/>
                <a:cs typeface="Times New Roman" panose="02020603050405020304" pitchFamily="18" charset="0"/>
              </a:rPr>
              <a:t>, </a:t>
            </a:r>
            <a:r>
              <a:rPr lang="en-US" sz="1200" b="1" dirty="0">
                <a:solidFill>
                  <a:srgbClr val="002650"/>
                </a:solidFill>
                <a:effectLst/>
                <a:ea typeface="Calibri" panose="020F0502020204030204" pitchFamily="34" charset="0"/>
                <a:cs typeface="Times New Roman" panose="02020603050405020304" pitchFamily="18" charset="0"/>
              </a:rPr>
              <a:t>AIFLNP</a:t>
            </a:r>
            <a:r>
              <a:rPr lang="el-GR" sz="1200" b="1" dirty="0">
                <a:solidFill>
                  <a:srgbClr val="002650"/>
                </a:solidFill>
                <a:effectLst/>
                <a:ea typeface="Calibri" panose="020F0502020204030204" pitchFamily="34" charset="0"/>
                <a:cs typeface="Times New Roman" panose="02020603050405020304" pitchFamily="18" charset="0"/>
              </a:rPr>
              <a:t>, </a:t>
            </a:r>
            <a:r>
              <a:rPr lang="en-US" sz="1200" b="1" dirty="0">
                <a:solidFill>
                  <a:srgbClr val="002650"/>
                </a:solidFill>
                <a:effectLst/>
                <a:ea typeface="Calibri" panose="020F0502020204030204" pitchFamily="34" charset="0"/>
                <a:cs typeface="Times New Roman" panose="02020603050405020304" pitchFamily="18" charset="0"/>
              </a:rPr>
              <a:t>RAIF</a:t>
            </a:r>
            <a:r>
              <a:rPr lang="el-GR" sz="1200" b="1" dirty="0">
                <a:solidFill>
                  <a:srgbClr val="002650"/>
                </a:solidFill>
                <a:effectLst/>
                <a:ea typeface="Calibri" panose="020F0502020204030204" pitchFamily="34" charset="0"/>
                <a:cs typeface="Times New Roman" panose="02020603050405020304" pitchFamily="18" charset="0"/>
              </a:rPr>
              <a:t>): </a:t>
            </a:r>
            <a:r>
              <a:rPr lang="el-GR" sz="1200" dirty="0">
                <a:solidFill>
                  <a:srgbClr val="002650"/>
                </a:solidFill>
                <a:effectLst/>
                <a:ea typeface="Calibri" panose="020F0502020204030204" pitchFamily="34" charset="0"/>
                <a:cs typeface="Times New Roman" panose="02020603050405020304" pitchFamily="18" charset="0"/>
              </a:rPr>
              <a:t>Επένδυση </a:t>
            </a:r>
            <a:r>
              <a:rPr lang="el-GR" sz="1200" dirty="0">
                <a:solidFill>
                  <a:srgbClr val="002650"/>
                </a:solidFill>
                <a:effectLst/>
                <a:ea typeface="Arial Unicode MS"/>
                <a:cs typeface="Times New Roman" panose="02020603050405020304" pitchFamily="18" charset="0"/>
              </a:rPr>
              <a:t>αξίας €300,000 </a:t>
            </a:r>
            <a:r>
              <a:rPr lang="el-GR" sz="1200" dirty="0">
                <a:solidFill>
                  <a:srgbClr val="002650"/>
                </a:solidFill>
                <a:effectLst/>
                <a:ea typeface="Calibri" panose="020F0502020204030204" pitchFamily="34" charset="0"/>
                <a:cs typeface="Times New Roman" panose="02020603050405020304" pitchFamily="18" charset="0"/>
              </a:rPr>
              <a:t>σε μερίδια Κυπριακού Επενδυτικού Οργανισμού Συλλογικών </a:t>
            </a:r>
            <a:r>
              <a:rPr lang="el-GR" sz="1200" dirty="0">
                <a:solidFill>
                  <a:srgbClr val="002650"/>
                </a:solidFill>
                <a:cs typeface="Times New Roman" panose="02020603050405020304" pitchFamily="18" charset="0"/>
              </a:rPr>
              <a:t>Επενδύσεων  των οποίων οι επενδύσεις θα πρέπει να διενεργούνται στην Κυπριακή Δημοκρατία. </a:t>
            </a:r>
          </a:p>
          <a:p>
            <a:pPr marL="0" indent="0" algn="just">
              <a:lnSpc>
                <a:spcPct val="115000"/>
              </a:lnSpc>
              <a:buNone/>
            </a:pPr>
            <a:r>
              <a:rPr lang="el-GR" sz="1200" b="1" dirty="0">
                <a:solidFill>
                  <a:srgbClr val="002650"/>
                </a:solidFill>
                <a:cs typeface="Times New Roman" panose="02020603050405020304" pitchFamily="18" charset="0"/>
              </a:rPr>
              <a:t>Σημ: Νοείται ότι η οποιαδήποτε αποξένωση του κατόχου της Άδειας Μετανάστευσης από την επένδυση θα συνεπάγεται ενεργοποίηση της διαδικασίας ακύρωσης της Άδειας.  </a:t>
            </a:r>
            <a:endParaRPr lang="en-CY" sz="1200" b="1" dirty="0">
              <a:solidFill>
                <a:srgbClr val="002650"/>
              </a:solidFill>
              <a:cs typeface="Times New Roman" panose="02020603050405020304" pitchFamily="18" charset="0"/>
            </a:endParaRPr>
          </a:p>
          <a:p>
            <a:pPr marL="0" indent="0" algn="just">
              <a:lnSpc>
                <a:spcPct val="115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                                    Είσοδος και Διαμονή </a:t>
            </a:r>
            <a:r>
              <a:rPr lang="el-GR" sz="1800" dirty="0">
                <a:solidFill>
                  <a:srgbClr val="002650"/>
                </a:solidFill>
                <a:latin typeface="Calibri" panose="020F0502020204030204" pitchFamily="34" charset="0"/>
                <a:cs typeface="Times New Roman" panose="02020603050405020304" pitchFamily="18" charset="0"/>
              </a:rPr>
              <a:t>στη Δημοκρατία όπως και για τις Άδειες Μετανάστευσης.</a:t>
            </a: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84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3A39-8C6C-A379-097A-F824FD30D483}"/>
              </a:ext>
            </a:extLst>
          </p:cNvPr>
          <p:cNvSpPr>
            <a:spLocks noGrp="1"/>
          </p:cNvSpPr>
          <p:nvPr>
            <p:ph type="title"/>
          </p:nvPr>
        </p:nvSpPr>
        <p:spPr>
          <a:xfrm rot="10800000" flipV="1">
            <a:off x="314324" y="9626"/>
            <a:ext cx="11033125" cy="1183907"/>
          </a:xfrm>
        </p:spPr>
        <p:txBody>
          <a:bodyPr>
            <a:noAutofit/>
          </a:bodyPr>
          <a:lstStyle/>
          <a:p>
            <a:pPr algn="ctr"/>
            <a:r>
              <a:rPr lang="el-GR" sz="3600" b="1" dirty="0">
                <a:solidFill>
                  <a:srgbClr val="17AFD1"/>
                </a:solidFill>
              </a:rPr>
              <a:t>ΜΟΝΙΜΗ/ ΜΑΚΡΟΧΡΟΝΙΑ ΔΙΑΜΟΝΗ</a:t>
            </a:r>
            <a:br>
              <a:rPr lang="en-CY" sz="3600" b="1" dirty="0">
                <a:solidFill>
                  <a:srgbClr val="17AFD1"/>
                </a:solidFill>
              </a:rPr>
            </a:br>
            <a:r>
              <a:rPr lang="el-GR" sz="3600" b="1" dirty="0">
                <a:solidFill>
                  <a:srgbClr val="17AFD1"/>
                </a:solidFill>
              </a:rPr>
              <a:t>Άδειες Μετανάστευσης Επενδυτών</a:t>
            </a:r>
            <a:endParaRPr lang="en-CY" sz="3600" dirty="0"/>
          </a:p>
        </p:txBody>
      </p:sp>
      <p:sp>
        <p:nvSpPr>
          <p:cNvPr id="3" name="Text Placeholder 2">
            <a:extLst>
              <a:ext uri="{FF2B5EF4-FFF2-40B4-BE49-F238E27FC236}">
                <a16:creationId xmlns:a16="http://schemas.microsoft.com/office/drawing/2014/main" id="{A72DF53E-E544-0ADE-CAD7-F630FC86EE96}"/>
              </a:ext>
            </a:extLst>
          </p:cNvPr>
          <p:cNvSpPr>
            <a:spLocks noGrp="1"/>
          </p:cNvSpPr>
          <p:nvPr>
            <p:ph type="body" idx="1"/>
          </p:nvPr>
        </p:nvSpPr>
        <p:spPr>
          <a:xfrm>
            <a:off x="419449" y="1435416"/>
            <a:ext cx="10928000" cy="4628499"/>
          </a:xfrm>
        </p:spPr>
        <p:txBody>
          <a:bodyPr>
            <a:normAutofit/>
          </a:bodyPr>
          <a:lstStyle/>
          <a:p>
            <a:r>
              <a:rPr lang="el-GR" sz="1600" b="1" i="0" dirty="0">
                <a:solidFill>
                  <a:srgbClr val="000000"/>
                </a:solidFill>
                <a:effectLst/>
              </a:rPr>
              <a:t>  </a:t>
            </a:r>
            <a:r>
              <a:rPr lang="el-GR" sz="1800" b="1" dirty="0">
                <a:solidFill>
                  <a:srgbClr val="002650"/>
                </a:solidFill>
                <a:cs typeface="Times New Roman" panose="02020603050405020304" pitchFamily="18" charset="0"/>
              </a:rPr>
              <a:t>Ο αιτών θα πρέπει, επιπρόσθετα της επένδυσης, να αποδείξει ότι έχει στη διάθεση του τα ακόλουθα :</a:t>
            </a:r>
          </a:p>
          <a:p>
            <a:pPr marL="285750" indent="-285750" algn="just">
              <a:buFont typeface="Arial" panose="020B0604020202020204" pitchFamily="34" charset="0"/>
              <a:buChar char="•"/>
            </a:pPr>
            <a:r>
              <a:rPr lang="el-GR" sz="1400" dirty="0">
                <a:solidFill>
                  <a:srgbClr val="002650"/>
                </a:solidFill>
              </a:rPr>
              <a:t>Π</a:t>
            </a:r>
            <a:r>
              <a:rPr lang="el-GR" sz="1400" b="0" i="0" dirty="0">
                <a:solidFill>
                  <a:srgbClr val="002650"/>
                </a:solidFill>
                <a:effectLst/>
              </a:rPr>
              <a:t>ροσωπικό ασφαλισμένο ετήσιο εισόδημα ύψους τουλάχιστον €50.000. </a:t>
            </a:r>
          </a:p>
          <a:p>
            <a:pPr marL="742950" lvl="1" indent="-285750" algn="just">
              <a:buFont typeface="Courier New" panose="02070309020205020404" pitchFamily="49" charset="0"/>
              <a:buChar char="o"/>
            </a:pPr>
            <a:r>
              <a:rPr lang="el-GR" sz="1400" b="0" i="0" dirty="0">
                <a:solidFill>
                  <a:srgbClr val="002650"/>
                </a:solidFill>
                <a:effectLst/>
              </a:rPr>
              <a:t>Το ετήσιο εισόδημα αυξάνεται κατά €15.000 για </a:t>
            </a:r>
            <a:r>
              <a:rPr lang="el-GR" sz="1400" dirty="0">
                <a:solidFill>
                  <a:srgbClr val="002650"/>
                </a:solidFill>
              </a:rPr>
              <a:t>το</a:t>
            </a:r>
            <a:r>
              <a:rPr lang="el-GR" sz="1400" b="0" i="0" dirty="0">
                <a:solidFill>
                  <a:srgbClr val="002650"/>
                </a:solidFill>
                <a:effectLst/>
              </a:rPr>
              <a:t>/τη σύζυγο και €10.000 για κάθε ανήλικο τέκνο του αιτούντος ή/και της συζύγου του. </a:t>
            </a:r>
          </a:p>
          <a:p>
            <a:pPr algn="just"/>
            <a:endParaRPr lang="el-GR" sz="1400" b="0" i="0" dirty="0">
              <a:solidFill>
                <a:srgbClr val="002650"/>
              </a:solidFill>
              <a:effectLst/>
            </a:endParaRPr>
          </a:p>
          <a:p>
            <a:pPr marL="285750" indent="-285750" algn="just">
              <a:buFont typeface="Arial" panose="020B0604020202020204" pitchFamily="34" charset="0"/>
              <a:buChar char="•"/>
            </a:pPr>
            <a:r>
              <a:rPr lang="el-GR" sz="1400" b="0" i="0" dirty="0">
                <a:solidFill>
                  <a:srgbClr val="002650"/>
                </a:solidFill>
                <a:effectLst/>
              </a:rPr>
              <a:t>Το εισόδημα αυτό μπορεί να πηγάζει από μισθούς για εργασία, συντάξεις, μερίσματα μετοχών, τόκους καταθέσεων, ενοίκια, κοκ, που προέρχονται από το εξωτερικό.</a:t>
            </a:r>
          </a:p>
          <a:p>
            <a:pPr algn="just"/>
            <a:endParaRPr lang="el-GR" sz="1400" b="0" i="0" dirty="0">
              <a:solidFill>
                <a:srgbClr val="002650"/>
              </a:solidFill>
              <a:effectLst/>
            </a:endParaRPr>
          </a:p>
          <a:p>
            <a:pPr marL="285750" indent="-285750" algn="just">
              <a:buFont typeface="Arial" panose="020B0604020202020204" pitchFamily="34" charset="0"/>
              <a:buChar char="•"/>
            </a:pPr>
            <a:r>
              <a:rPr lang="el-GR" sz="1400" b="0" i="0" dirty="0">
                <a:solidFill>
                  <a:srgbClr val="002650"/>
                </a:solidFill>
                <a:effectLst/>
              </a:rPr>
              <a:t>Το πιο πάνω εισόδημα θα αποδεικνύεται </a:t>
            </a:r>
            <a:r>
              <a:rPr lang="el-GR" sz="1400" b="1" i="0" u="sng" dirty="0">
                <a:solidFill>
                  <a:srgbClr val="002650"/>
                </a:solidFill>
                <a:effectLst/>
              </a:rPr>
              <a:t>μόνο</a:t>
            </a:r>
            <a:r>
              <a:rPr lang="el-GR" sz="1400" b="0" i="0" dirty="0">
                <a:solidFill>
                  <a:srgbClr val="002650"/>
                </a:solidFill>
                <a:effectLst/>
              </a:rPr>
              <a:t> μέσω φορολογικής δήλωσης από τη χώρα στην οποία δηλώνει φορολογικός κάτοικος, ή μέσω επίσημων  </a:t>
            </a:r>
            <a:r>
              <a:rPr lang="el-GR" sz="1400" dirty="0">
                <a:solidFill>
                  <a:srgbClr val="002650"/>
                </a:solidFill>
              </a:rPr>
              <a:t>βεβαιώσεων</a:t>
            </a:r>
            <a:r>
              <a:rPr lang="el-GR" sz="1400" b="0" i="0" dirty="0">
                <a:solidFill>
                  <a:srgbClr val="002650"/>
                </a:solidFill>
                <a:effectLst/>
              </a:rPr>
              <a:t> από Ανεξάρτητο Ορκωτό Λογιστή.</a:t>
            </a:r>
          </a:p>
          <a:p>
            <a:pPr marL="285750" indent="-285750" algn="just">
              <a:buFont typeface="Arial" panose="020B0604020202020204" pitchFamily="34" charset="0"/>
              <a:buChar char="•"/>
            </a:pPr>
            <a:endParaRPr lang="el-GR" sz="1400" b="0" i="0" dirty="0">
              <a:solidFill>
                <a:srgbClr val="002650"/>
              </a:solidFill>
              <a:effectLst/>
            </a:endParaRPr>
          </a:p>
          <a:p>
            <a:pPr marL="285750" indent="-285750" algn="just">
              <a:buFont typeface="Arial" panose="020B0604020202020204" pitchFamily="34" charset="0"/>
              <a:buChar char="•"/>
            </a:pPr>
            <a:r>
              <a:rPr lang="el-GR" sz="1400" b="0" i="0" dirty="0">
                <a:solidFill>
                  <a:srgbClr val="002650"/>
                </a:solidFill>
                <a:effectLst/>
              </a:rPr>
              <a:t>Στον υπολογισμό του συνόλου του εισοδήματος μπορεί να λαμβάνεται υπόψη και το εισόδημα του/της συζύγου του αιτούντος.  </a:t>
            </a:r>
          </a:p>
          <a:p>
            <a:pPr algn="just"/>
            <a:endParaRPr lang="el-GR" sz="1400" b="0" i="0" dirty="0">
              <a:solidFill>
                <a:srgbClr val="002650"/>
              </a:solidFill>
              <a:effectLst/>
            </a:endParaRPr>
          </a:p>
          <a:p>
            <a:pPr marL="285750" indent="-285750" algn="just">
              <a:buFont typeface="Arial" panose="020B0604020202020204" pitchFamily="34" charset="0"/>
              <a:buChar char="•"/>
            </a:pPr>
            <a:r>
              <a:rPr lang="el-GR" sz="1400" b="0" i="0" dirty="0">
                <a:solidFill>
                  <a:srgbClr val="002650"/>
                </a:solidFill>
                <a:effectLst/>
              </a:rPr>
              <a:t>Στις περιπτώσεις όπου ο αιτών επιλέξει να επενδύσει με βάση τα επενδυτικά  κριτήρια (</a:t>
            </a:r>
            <a:r>
              <a:rPr lang="el-GR" sz="1400" dirty="0">
                <a:solidFill>
                  <a:srgbClr val="002650"/>
                </a:solidFill>
              </a:rPr>
              <a:t>εκτός </a:t>
            </a:r>
            <a:r>
              <a:rPr lang="el-GR" sz="1400" b="0" i="0" dirty="0">
                <a:solidFill>
                  <a:srgbClr val="002650"/>
                </a:solidFill>
                <a:effectLst/>
              </a:rPr>
              <a:t>της επένδυσης σε οικία/ διαμέρισμα), το συνολικό εισόδημα ή μέρος του μπορεί να προκύπτει και από πηγές που προέρχονται από δραστηριότητες εντός της Δημοκρατίας, νοουμένου ότι φορολογείται στη Δημοκρατία (πχ από απασχόληση).</a:t>
            </a:r>
            <a:endParaRPr lang="en-CY" sz="1400" dirty="0">
              <a:solidFill>
                <a:srgbClr val="002650"/>
              </a:solidFill>
            </a:endParaRPr>
          </a:p>
        </p:txBody>
      </p:sp>
    </p:spTree>
    <p:extLst>
      <p:ext uri="{BB962C8B-B14F-4D97-AF65-F5344CB8AC3E}">
        <p14:creationId xmlns:p14="http://schemas.microsoft.com/office/powerpoint/2010/main" val="3818844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5C3B4D-A76E-12FA-8F62-27CBC5EBE57A}"/>
              </a:ext>
            </a:extLst>
          </p:cNvPr>
          <p:cNvSpPr>
            <a:spLocks noGrp="1"/>
          </p:cNvSpPr>
          <p:nvPr>
            <p:ph type="title"/>
          </p:nvPr>
        </p:nvSpPr>
        <p:spPr>
          <a:xfrm>
            <a:off x="461962" y="2280863"/>
            <a:ext cx="11268075" cy="1518007"/>
          </a:xfrm>
        </p:spPr>
        <p:txBody>
          <a:bodyPr>
            <a:noAutofit/>
          </a:bodyPr>
          <a:lstStyle/>
          <a:p>
            <a:pPr algn="ctr">
              <a:lnSpc>
                <a:spcPct val="115000"/>
              </a:lnSpc>
              <a:spcAft>
                <a:spcPts val="1000"/>
              </a:spcAft>
            </a:pPr>
            <a:r>
              <a:rPr lang="el-GR" sz="4400" b="1" dirty="0">
                <a:solidFill>
                  <a:srgbClr val="17AFD1"/>
                </a:solidFill>
              </a:rPr>
              <a:t>ΜΟΝΙΜΗ/ ΜΑΚΡΟΧΡΟΝΙΑ ΔΙΑΜΟΝΗ</a:t>
            </a:r>
            <a:br>
              <a:rPr lang="en-CY" sz="4400" b="1" dirty="0">
                <a:solidFill>
                  <a:srgbClr val="17AFD1"/>
                </a:solidFill>
              </a:rPr>
            </a:br>
            <a:r>
              <a:rPr lang="el-GR" sz="4400" b="1" dirty="0">
                <a:solidFill>
                  <a:srgbClr val="17AFD1"/>
                </a:solidFill>
              </a:rPr>
              <a:t>Επί Μακρόν Διαμένοντες</a:t>
            </a:r>
          </a:p>
        </p:txBody>
      </p:sp>
    </p:spTree>
    <p:extLst>
      <p:ext uri="{BB962C8B-B14F-4D97-AF65-F5344CB8AC3E}">
        <p14:creationId xmlns:p14="http://schemas.microsoft.com/office/powerpoint/2010/main" val="2480940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68910" y="88108"/>
            <a:ext cx="11268075" cy="873679"/>
          </a:xfrm>
        </p:spPr>
        <p:txBody>
          <a:bodyPr>
            <a:normAutofit fontScale="90000"/>
          </a:bodyPr>
          <a:lstStyle/>
          <a:p>
            <a:pPr algn="ctr">
              <a:lnSpc>
                <a:spcPct val="115000"/>
              </a:lnSpc>
              <a:spcAft>
                <a:spcPts val="1000"/>
              </a:spcAft>
            </a:pPr>
            <a:r>
              <a:rPr lang="el-GR" sz="4000" b="1" dirty="0">
                <a:solidFill>
                  <a:srgbClr val="17AFD1"/>
                </a:solidFill>
              </a:rPr>
              <a:t>ΜΟΝΙΜΗ/ ΜΑΚΡΟΧΡΟΝΙΑ ΔΙΑΜΟΝΗ</a:t>
            </a:r>
            <a:br>
              <a:rPr lang="en-CY" sz="4000" b="1" dirty="0">
                <a:solidFill>
                  <a:srgbClr val="17AFD1"/>
                </a:solidFill>
              </a:rPr>
            </a:br>
            <a:r>
              <a:rPr lang="el-GR" sz="4000" b="1" dirty="0">
                <a:solidFill>
                  <a:srgbClr val="17AFD1"/>
                </a:solidFill>
              </a:rPr>
              <a:t>Επί Μακρόν Διαμένοντες</a:t>
            </a:r>
          </a:p>
        </p:txBody>
      </p:sp>
      <p:sp>
        <p:nvSpPr>
          <p:cNvPr id="4" name="Content Placeholder 3">
            <a:extLst>
              <a:ext uri="{FF2B5EF4-FFF2-40B4-BE49-F238E27FC236}">
                <a16:creationId xmlns:a16="http://schemas.microsoft.com/office/drawing/2014/main" id="{BCC3906D-0846-3B26-E481-444EB4528EEA}"/>
              </a:ext>
            </a:extLst>
          </p:cNvPr>
          <p:cNvSpPr>
            <a:spLocks noGrp="1"/>
          </p:cNvSpPr>
          <p:nvPr>
            <p:ph idx="1"/>
          </p:nvPr>
        </p:nvSpPr>
        <p:spPr>
          <a:xfrm>
            <a:off x="368910" y="1024127"/>
            <a:ext cx="11357801" cy="5652718"/>
          </a:xfrm>
        </p:spPr>
        <p:txBody>
          <a:bodyPr>
            <a:noAutofit/>
          </a:bodyPr>
          <a:lstStyle/>
          <a:p>
            <a:pPr marL="0" indent="0" algn="just">
              <a:lnSpc>
                <a:spcPct val="100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Επί Μακρόν Διαμένοντες:</a:t>
            </a:r>
          </a:p>
          <a:p>
            <a:pPr algn="just">
              <a:lnSpc>
                <a:spcPct val="100000"/>
              </a:lnSpc>
              <a:spcBef>
                <a:spcPts val="0"/>
              </a:spcBef>
            </a:pPr>
            <a:r>
              <a:rPr lang="el-GR" sz="1600" dirty="0">
                <a:solidFill>
                  <a:srgbClr val="002650"/>
                </a:solidFill>
                <a:effectLst/>
                <a:ea typeface="Times New Roman" panose="02020603050405020304" pitchFamily="18" charset="0"/>
                <a:cs typeface="Times New Roman" panose="02020603050405020304" pitchFamily="18" charset="0"/>
              </a:rPr>
              <a:t>Προκύπτει από </a:t>
            </a:r>
            <a:r>
              <a:rPr lang="el-GR" sz="1600" dirty="0">
                <a:solidFill>
                  <a:srgbClr val="002650"/>
                </a:solidFill>
                <a:ea typeface="Times New Roman" panose="02020603050405020304" pitchFamily="18" charset="0"/>
                <a:cs typeface="Times New Roman" panose="02020603050405020304" pitchFamily="18" charset="0"/>
              </a:rPr>
              <a:t>Ευρωπαϊκή Οδηγία.</a:t>
            </a:r>
          </a:p>
          <a:p>
            <a:pPr marL="0" indent="0" algn="just">
              <a:lnSpc>
                <a:spcPct val="100000"/>
              </a:lnSpc>
              <a:spcBef>
                <a:spcPts val="0"/>
              </a:spcBef>
              <a:buNone/>
            </a:pPr>
            <a:endParaRPr lang="el-GR" sz="1000" dirty="0">
              <a:solidFill>
                <a:srgbClr val="002650"/>
              </a:solidFill>
              <a:ea typeface="Times New Roman" panose="02020603050405020304" pitchFamily="18" charset="0"/>
              <a:cs typeface="Times New Roman" panose="02020603050405020304" pitchFamily="18" charset="0"/>
            </a:endParaRPr>
          </a:p>
          <a:p>
            <a:pPr algn="just">
              <a:lnSpc>
                <a:spcPct val="100000"/>
              </a:lnSpc>
              <a:spcBef>
                <a:spcPts val="0"/>
              </a:spcBef>
            </a:pPr>
            <a:r>
              <a:rPr lang="el-GR" sz="1600" dirty="0">
                <a:solidFill>
                  <a:srgbClr val="002650"/>
                </a:solidFill>
                <a:effectLst/>
                <a:ea typeface="Times New Roman" panose="02020603050405020304" pitchFamily="18" charset="0"/>
                <a:cs typeface="Times New Roman" panose="02020603050405020304" pitchFamily="18" charset="0"/>
              </a:rPr>
              <a:t>Δικαιούχοι για τον εν λόγω καθεστώς είναι </a:t>
            </a:r>
            <a:r>
              <a:rPr lang="el-GR" sz="1600" dirty="0">
                <a:solidFill>
                  <a:srgbClr val="002650"/>
                </a:solidFill>
                <a:effectLst/>
                <a:ea typeface="Calibri" panose="020F0502020204030204" pitchFamily="34" charset="0"/>
                <a:cs typeface="Times New Roman" panose="02020603050405020304" pitchFamily="18" charset="0"/>
              </a:rPr>
              <a:t>υπήκοοι τρίτων χωρών που διαμένουν στις ελεγχόμενες από την Κυβέρνηση της Δημοκρατίας περιοχές </a:t>
            </a:r>
            <a:r>
              <a:rPr lang="el-GR" sz="1600" b="1" dirty="0">
                <a:solidFill>
                  <a:srgbClr val="002650"/>
                </a:solidFill>
                <a:effectLst/>
                <a:ea typeface="Calibri" panose="020F0502020204030204" pitchFamily="34" charset="0"/>
                <a:cs typeface="Times New Roman" panose="02020603050405020304" pitchFamily="18" charset="0"/>
              </a:rPr>
              <a:t>νόμιμα και αδιάλειπτα κατά τα τελευταία πέντε έτη </a:t>
            </a:r>
            <a:r>
              <a:rPr lang="el-GR" sz="1600" dirty="0">
                <a:solidFill>
                  <a:srgbClr val="002650"/>
                </a:solidFill>
                <a:effectLst/>
                <a:ea typeface="Calibri" panose="020F0502020204030204" pitchFamily="34" charset="0"/>
                <a:cs typeface="Times New Roman" panose="02020603050405020304" pitchFamily="18" charset="0"/>
              </a:rPr>
              <a:t>πριν από την υποβολή της αίτησης και κατέχουν έγκυρη άδεια παραμονής.</a:t>
            </a:r>
            <a:endParaRPr lang="en-CY" sz="1600" dirty="0">
              <a:solidFill>
                <a:srgbClr val="002650"/>
              </a:solidFill>
              <a:effectLst/>
              <a:ea typeface="Calibri" panose="020F0502020204030204" pitchFamily="34" charset="0"/>
              <a:cs typeface="Times New Roman" panose="02020603050405020304" pitchFamily="18" charset="0"/>
            </a:endParaRPr>
          </a:p>
          <a:p>
            <a:pPr algn="just">
              <a:lnSpc>
                <a:spcPct val="100000"/>
              </a:lnSpc>
              <a:spcBef>
                <a:spcPts val="0"/>
              </a:spcBef>
            </a:pPr>
            <a:endParaRPr lang="el-GR" sz="1000" dirty="0">
              <a:solidFill>
                <a:srgbClr val="002650"/>
              </a:solidFill>
              <a:effectLst/>
              <a:ea typeface="Calibri" panose="020F0502020204030204" pitchFamily="34" charset="0"/>
              <a:cs typeface="Times New Roman" panose="02020603050405020304" pitchFamily="18" charset="0"/>
            </a:endParaRPr>
          </a:p>
          <a:p>
            <a:pPr algn="just">
              <a:lnSpc>
                <a:spcPct val="100000"/>
              </a:lnSpc>
              <a:spcBef>
                <a:spcPts val="0"/>
              </a:spcBef>
            </a:pPr>
            <a:r>
              <a:rPr lang="el-GR" sz="1600" dirty="0">
                <a:solidFill>
                  <a:srgbClr val="002650"/>
                </a:solidFill>
                <a:effectLst/>
                <a:ea typeface="Calibri" panose="020F0502020204030204" pitchFamily="34" charset="0"/>
                <a:cs typeface="Times New Roman" panose="02020603050405020304" pitchFamily="18" charset="0"/>
              </a:rPr>
              <a:t>Για να μπορέσει κάποιος να αποκτήσει το καθεστώς του επί μακρόν διαμένοντα θα πρέπει να αποδείξει ότι </a:t>
            </a:r>
            <a:r>
              <a:rPr lang="el-GR" sz="1600" b="1" dirty="0">
                <a:solidFill>
                  <a:srgbClr val="002650"/>
                </a:solidFill>
                <a:effectLst/>
                <a:ea typeface="Calibri" panose="020F0502020204030204" pitchFamily="34" charset="0"/>
                <a:cs typeface="Times New Roman" panose="02020603050405020304" pitchFamily="18" charset="0"/>
              </a:rPr>
              <a:t>κατέχει ικανοποιητικούς πόρους συντήρησης καθώς και ασφάλιση υγείας</a:t>
            </a:r>
            <a:r>
              <a:rPr lang="el-GR" sz="1600" dirty="0">
                <a:solidFill>
                  <a:srgbClr val="002650"/>
                </a:solidFill>
                <a:effectLst/>
                <a:ea typeface="Calibri" panose="020F0502020204030204" pitchFamily="34" charset="0"/>
                <a:cs typeface="Times New Roman" panose="02020603050405020304" pitchFamily="18" charset="0"/>
              </a:rPr>
              <a:t>, έτσι ώστε να μην καταστεί βάρος στο σύστημα Κοινωνικής Πρόνοιας της Δημοκρατίας. </a:t>
            </a:r>
          </a:p>
          <a:p>
            <a:pPr algn="just">
              <a:lnSpc>
                <a:spcPct val="100000"/>
              </a:lnSpc>
              <a:spcBef>
                <a:spcPts val="0"/>
              </a:spcBef>
            </a:pPr>
            <a:endParaRPr lang="el-GR" sz="1000" dirty="0">
              <a:solidFill>
                <a:srgbClr val="002650"/>
              </a:solidFill>
              <a:ea typeface="Calibri" panose="020F0502020204030204" pitchFamily="34" charset="0"/>
              <a:cs typeface="Times New Roman" panose="02020603050405020304" pitchFamily="18" charset="0"/>
            </a:endParaRPr>
          </a:p>
          <a:p>
            <a:pPr algn="just">
              <a:lnSpc>
                <a:spcPct val="100000"/>
              </a:lnSpc>
              <a:spcBef>
                <a:spcPts val="0"/>
              </a:spcBef>
            </a:pPr>
            <a:r>
              <a:rPr lang="el-GR" sz="1600" dirty="0">
                <a:solidFill>
                  <a:srgbClr val="002650"/>
                </a:solidFill>
                <a:ea typeface="Calibri" panose="020F0502020204030204" pitchFamily="34" charset="0"/>
                <a:cs typeface="Times New Roman" panose="02020603050405020304" pitchFamily="18" charset="0"/>
              </a:rPr>
              <a:t>Η κατοχή του εν λόγω καθεστώτος προϋποθέτει </a:t>
            </a:r>
            <a:r>
              <a:rPr lang="el-GR" sz="1600" b="1" dirty="0">
                <a:solidFill>
                  <a:srgbClr val="002650"/>
                </a:solidFill>
                <a:ea typeface="Calibri" panose="020F0502020204030204" pitchFamily="34" charset="0"/>
                <a:cs typeface="Times New Roman" panose="02020603050405020304" pitchFamily="18" charset="0"/>
              </a:rPr>
              <a:t>μέτρα ένταξης </a:t>
            </a:r>
            <a:r>
              <a:rPr lang="el-GR" sz="1600" dirty="0">
                <a:solidFill>
                  <a:srgbClr val="002650"/>
                </a:solidFill>
                <a:ea typeface="Calibri" panose="020F0502020204030204" pitchFamily="34" charset="0"/>
                <a:cs typeface="Times New Roman" panose="02020603050405020304" pitchFamily="18" charset="0"/>
              </a:rPr>
              <a:t>(Βασική γνώση Ελληνικών (Επίπεδο Α2) και γνώση βασικών στοιχείων της σύγχρονης πολιτικής και κοινωνικής πραγματικότητας της Κύπρου). </a:t>
            </a:r>
          </a:p>
          <a:p>
            <a:pPr algn="just">
              <a:lnSpc>
                <a:spcPct val="100000"/>
              </a:lnSpc>
              <a:spcBef>
                <a:spcPts val="0"/>
              </a:spcBef>
            </a:pPr>
            <a:endParaRPr lang="el-GR" sz="1000" dirty="0">
              <a:solidFill>
                <a:srgbClr val="002650"/>
              </a:solidFill>
              <a:effectLst/>
              <a:ea typeface="Calibri" panose="020F0502020204030204" pitchFamily="34" charset="0"/>
              <a:cs typeface="Times New Roman" panose="02020603050405020304" pitchFamily="18" charset="0"/>
            </a:endParaRPr>
          </a:p>
          <a:p>
            <a:pPr algn="just">
              <a:lnSpc>
                <a:spcPct val="100000"/>
              </a:lnSpc>
              <a:spcBef>
                <a:spcPts val="0"/>
              </a:spcBef>
            </a:pPr>
            <a:r>
              <a:rPr lang="el-GR" sz="1600" dirty="0">
                <a:solidFill>
                  <a:srgbClr val="002650"/>
                </a:solidFill>
                <a:effectLst/>
                <a:ea typeface="Calibri" panose="020F0502020204030204" pitchFamily="34" charset="0"/>
                <a:cs typeface="Times New Roman" panose="02020603050405020304" pitchFamily="18" charset="0"/>
              </a:rPr>
              <a:t>Οι αιτήσεις υποβάλλονται στο Τμήμα Αρχείου Πληθυσμού και Μετανάστευσης και διαβιβάζονται συνοδευόμενες από σχετική έκθεση για εξέταση από την Επιτροπή Ελέγχου Μετανάστευσης, η οποία αποφασίζει ανάλογα.  </a:t>
            </a:r>
            <a:endParaRPr lang="en-CY" sz="1600" dirty="0">
              <a:solidFill>
                <a:srgbClr val="002650"/>
              </a:solidFill>
              <a:effectLst/>
              <a:ea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el-GR" sz="1000" b="1" dirty="0">
              <a:solidFill>
                <a:srgbClr val="002650"/>
              </a:solidFill>
              <a:effectLst/>
              <a:ea typeface="Calibri" panose="020F0502020204030204" pitchFamily="34" charset="0"/>
              <a:cs typeface="Times New Roman" panose="02020603050405020304" pitchFamily="18" charset="0"/>
            </a:endParaRPr>
          </a:p>
          <a:p>
            <a:pPr algn="just">
              <a:lnSpc>
                <a:spcPct val="100000"/>
              </a:lnSpc>
              <a:spcBef>
                <a:spcPts val="0"/>
              </a:spcBef>
            </a:pPr>
            <a:r>
              <a:rPr lang="el-GR" sz="1600" b="1" dirty="0">
                <a:solidFill>
                  <a:srgbClr val="002650"/>
                </a:solidFill>
                <a:effectLst/>
                <a:ea typeface="Calibri" panose="020F0502020204030204" pitchFamily="34" charset="0"/>
                <a:cs typeface="Times New Roman" panose="02020603050405020304" pitchFamily="18" charset="0"/>
              </a:rPr>
              <a:t>Διαμον</a:t>
            </a:r>
            <a:r>
              <a:rPr lang="el-GR" sz="1600" b="1" dirty="0">
                <a:solidFill>
                  <a:srgbClr val="002650"/>
                </a:solidFill>
                <a:ea typeface="Calibri" panose="020F0502020204030204" pitchFamily="34" charset="0"/>
                <a:cs typeface="Times New Roman" panose="02020603050405020304" pitchFamily="18" charset="0"/>
              </a:rPr>
              <a:t>ή στη Δημοκρατία:</a:t>
            </a:r>
          </a:p>
          <a:p>
            <a:pPr lvl="1" algn="just">
              <a:lnSpc>
                <a:spcPct val="100000"/>
              </a:lnSpc>
              <a:spcBef>
                <a:spcPts val="0"/>
              </a:spcBef>
            </a:pPr>
            <a:r>
              <a:rPr lang="el-GR" sz="1600" dirty="0">
                <a:solidFill>
                  <a:srgbClr val="002650"/>
                </a:solidFill>
                <a:ea typeface="Calibri" panose="020F0502020204030204" pitchFamily="34" charset="0"/>
                <a:cs typeface="Times New Roman" panose="02020603050405020304" pitchFamily="18" charset="0"/>
              </a:rPr>
              <a:t>Η άδεια</a:t>
            </a:r>
            <a:r>
              <a:rPr lang="en-CY" sz="1600" dirty="0">
                <a:solidFill>
                  <a:srgbClr val="002650"/>
                </a:solidFill>
                <a:ea typeface="Calibri" panose="020F0502020204030204" pitchFamily="34" charset="0"/>
                <a:cs typeface="Times New Roman" panose="02020603050405020304" pitchFamily="18" charset="0"/>
              </a:rPr>
              <a:t> </a:t>
            </a:r>
            <a:r>
              <a:rPr lang="el-GR" sz="1600" dirty="0">
                <a:solidFill>
                  <a:srgbClr val="002650"/>
                </a:solidFill>
                <a:ea typeface="Calibri" panose="020F0502020204030204" pitchFamily="34" charset="0"/>
                <a:cs typeface="Times New Roman" panose="02020603050405020304" pitchFamily="18" charset="0"/>
              </a:rPr>
              <a:t>διαμονής (</a:t>
            </a:r>
            <a:r>
              <a:rPr lang="en-CY" sz="1600" b="1" dirty="0">
                <a:solidFill>
                  <a:srgbClr val="FF0000"/>
                </a:solidFill>
                <a:ea typeface="Calibri" panose="020F0502020204030204" pitchFamily="34" charset="0"/>
                <a:cs typeface="Times New Roman" panose="02020603050405020304" pitchFamily="18" charset="0"/>
              </a:rPr>
              <a:t>LT</a:t>
            </a:r>
            <a:r>
              <a:rPr lang="en-CY" sz="1600" dirty="0">
                <a:solidFill>
                  <a:srgbClr val="002650"/>
                </a:solidFill>
                <a:ea typeface="Calibri" panose="020F0502020204030204" pitchFamily="34" charset="0"/>
                <a:cs typeface="Times New Roman" panose="02020603050405020304" pitchFamily="18" charset="0"/>
              </a:rPr>
              <a:t>) </a:t>
            </a:r>
            <a:r>
              <a:rPr lang="el-GR" sz="1600" dirty="0">
                <a:solidFill>
                  <a:srgbClr val="002650"/>
                </a:solidFill>
                <a:ea typeface="Calibri" panose="020F0502020204030204" pitchFamily="34" charset="0"/>
                <a:cs typeface="Times New Roman" panose="02020603050405020304" pitchFamily="18" charset="0"/>
              </a:rPr>
              <a:t>εκδίδεται αρχικά για πέντε χρόνια και ανανεώνεται αυτοδικαίως</a:t>
            </a:r>
            <a:r>
              <a:rPr lang="en-CY" sz="1600" dirty="0">
                <a:solidFill>
                  <a:srgbClr val="002650"/>
                </a:solidFill>
                <a:ea typeface="Calibri" panose="020F0502020204030204" pitchFamily="34" charset="0"/>
                <a:cs typeface="Times New Roman" panose="02020603050405020304" pitchFamily="18" charset="0"/>
              </a:rPr>
              <a:t>,</a:t>
            </a:r>
            <a:r>
              <a:rPr lang="el-GR" sz="1600" dirty="0">
                <a:solidFill>
                  <a:srgbClr val="002650"/>
                </a:solidFill>
                <a:ea typeface="Calibri" panose="020F0502020204030204" pitchFamily="34" charset="0"/>
                <a:cs typeface="Times New Roman" panose="02020603050405020304" pitchFamily="18" charset="0"/>
              </a:rPr>
              <a:t> μετά από αίτηση</a:t>
            </a:r>
            <a:r>
              <a:rPr lang="en-CY" sz="1600" dirty="0">
                <a:solidFill>
                  <a:srgbClr val="002650"/>
                </a:solidFill>
                <a:ea typeface="Calibri" panose="020F0502020204030204" pitchFamily="34" charset="0"/>
                <a:cs typeface="Times New Roman" panose="02020603050405020304" pitchFamily="18" charset="0"/>
              </a:rPr>
              <a:t>, </a:t>
            </a:r>
            <a:r>
              <a:rPr lang="el-GR" sz="1600" dirty="0">
                <a:solidFill>
                  <a:srgbClr val="002650"/>
                </a:solidFill>
                <a:latin typeface="Calibri" panose="020F0502020204030204" pitchFamily="34" charset="0"/>
                <a:cs typeface="Times New Roman" panose="02020603050405020304" pitchFamily="18" charset="0"/>
              </a:rPr>
              <a:t>χωρίς χρονικό περιορισμό, με δικαίωμα χρήσης 10 ετών</a:t>
            </a:r>
            <a:r>
              <a:rPr lang="el-GR" sz="1600" dirty="0">
                <a:solidFill>
                  <a:srgbClr val="002650"/>
                </a:solidFill>
                <a:ea typeface="Calibri" panose="020F0502020204030204" pitchFamily="34" charset="0"/>
                <a:cs typeface="Times New Roman" panose="02020603050405020304" pitchFamily="18" charset="0"/>
              </a:rPr>
              <a:t>.</a:t>
            </a:r>
            <a:endParaRPr lang="en-CY" sz="1600" dirty="0">
              <a:solidFill>
                <a:srgbClr val="002650"/>
              </a:solidFill>
              <a:ea typeface="Calibri" panose="020F0502020204030204" pitchFamily="34" charset="0"/>
              <a:cs typeface="Times New Roman" panose="02020603050405020304" pitchFamily="18" charset="0"/>
            </a:endParaRPr>
          </a:p>
          <a:p>
            <a:pPr marL="457200" lvl="1" indent="0" algn="just">
              <a:lnSpc>
                <a:spcPct val="100000"/>
              </a:lnSpc>
              <a:spcBef>
                <a:spcPts val="0"/>
              </a:spcBef>
              <a:buNone/>
            </a:pPr>
            <a:endParaRPr lang="el-GR" sz="1000" dirty="0">
              <a:solidFill>
                <a:srgbClr val="002650"/>
              </a:solidFill>
              <a:ea typeface="Calibri" panose="020F0502020204030204" pitchFamily="34" charset="0"/>
              <a:cs typeface="Times New Roman" panose="02020603050405020304" pitchFamily="18" charset="0"/>
            </a:endParaRPr>
          </a:p>
          <a:p>
            <a:pPr lvl="1" algn="just">
              <a:lnSpc>
                <a:spcPct val="100000"/>
              </a:lnSpc>
              <a:spcBef>
                <a:spcPts val="0"/>
              </a:spcBef>
            </a:pPr>
            <a:r>
              <a:rPr lang="el-GR" sz="1600" dirty="0">
                <a:solidFill>
                  <a:srgbClr val="002650"/>
                </a:solidFill>
                <a:effectLst/>
                <a:ea typeface="Calibri" panose="020F0502020204030204" pitchFamily="34" charset="0"/>
                <a:cs typeface="Times New Roman" panose="02020603050405020304" pitchFamily="18" charset="0"/>
              </a:rPr>
              <a:t>Οι κάτοχοι του καθεστώτος του επί μακρόν διαμένοντα απολαύουν ίσης μεταχείρισης, μεταξύ άλλων, με τους πολίτες της Δημοκρατίας όσον αφορά την πρόσβαση σε μισθωτή απασχόληση και σε ανεξάρτητη επαγγελματική δραστηριότητα.</a:t>
            </a:r>
            <a:endParaRPr lang="en-CY" sz="1600" dirty="0">
              <a:solidFill>
                <a:srgbClr val="002650"/>
              </a:solidFill>
              <a:effectLst/>
              <a:ea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079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7F98B-1307-7C41-A546-8C0B7494A3C0}"/>
              </a:ext>
            </a:extLst>
          </p:cNvPr>
          <p:cNvSpPr>
            <a:spLocks noGrp="1"/>
          </p:cNvSpPr>
          <p:nvPr>
            <p:ph type="body" idx="1"/>
          </p:nvPr>
        </p:nvSpPr>
        <p:spPr>
          <a:xfrm>
            <a:off x="147263" y="2452438"/>
            <a:ext cx="11897474" cy="1500187"/>
          </a:xfrm>
        </p:spPr>
        <p:txBody>
          <a:bodyPr>
            <a:noAutofit/>
          </a:bodyPr>
          <a:lstStyle/>
          <a:p>
            <a:pPr algn="ctr"/>
            <a:r>
              <a:rPr lang="el-GR" sz="4400" b="1" dirty="0">
                <a:solidFill>
                  <a:srgbClr val="17AFD1"/>
                </a:solidFill>
              </a:rPr>
              <a:t>ΠΟΛΙΤΕΣ ΤΗΣ ΕΕ &amp; ΜΕΛΗ ΤΩΝ ΟΙΚΟΓΕΝΕΙΩΝ ΤΟΥΣ</a:t>
            </a:r>
            <a:br>
              <a:rPr lang="el-GR" sz="4400" b="1" dirty="0">
                <a:solidFill>
                  <a:srgbClr val="17AFD1"/>
                </a:solidFill>
              </a:rPr>
            </a:br>
            <a:r>
              <a:rPr lang="el-GR" sz="4400" b="1" dirty="0">
                <a:solidFill>
                  <a:srgbClr val="17AFD1"/>
                </a:solidFill>
              </a:rPr>
              <a:t>Πολίτες της ΕΕ</a:t>
            </a:r>
            <a:endParaRPr lang="en-CY" sz="4400" dirty="0"/>
          </a:p>
        </p:txBody>
      </p:sp>
    </p:spTree>
    <p:extLst>
      <p:ext uri="{BB962C8B-B14F-4D97-AF65-F5344CB8AC3E}">
        <p14:creationId xmlns:p14="http://schemas.microsoft.com/office/powerpoint/2010/main" val="4179139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68910" y="131238"/>
            <a:ext cx="11268075" cy="873679"/>
          </a:xfrm>
        </p:spPr>
        <p:txBody>
          <a:bodyPr>
            <a:normAutofit fontScale="90000"/>
          </a:bodyPr>
          <a:lstStyle/>
          <a:p>
            <a:pPr algn="ctr">
              <a:lnSpc>
                <a:spcPct val="115000"/>
              </a:lnSpc>
              <a:spcAft>
                <a:spcPts val="1000"/>
              </a:spcAft>
            </a:pPr>
            <a:r>
              <a:rPr lang="el-GR" sz="4000" b="1" dirty="0">
                <a:solidFill>
                  <a:srgbClr val="17AFD1"/>
                </a:solidFill>
              </a:rPr>
              <a:t>ΠΟΛΙΤΕΣ ΤΗΣ ΕΕ ΚΑΙ ΜΕΛΗ ΤΩΝ ΟΙΚΟΓΕΝΕΙΩΝ ΤΟΥΣ</a:t>
            </a:r>
            <a:br>
              <a:rPr lang="el-GR" sz="4000" b="1" dirty="0">
                <a:solidFill>
                  <a:srgbClr val="17AFD1"/>
                </a:solidFill>
              </a:rPr>
            </a:br>
            <a:r>
              <a:rPr lang="el-GR" sz="4000" b="1" dirty="0">
                <a:solidFill>
                  <a:srgbClr val="17AFD1"/>
                </a:solidFill>
              </a:rPr>
              <a:t>Πολίτες της ΕΕ</a:t>
            </a:r>
          </a:p>
        </p:txBody>
      </p:sp>
      <p:sp>
        <p:nvSpPr>
          <p:cNvPr id="4" name="Content Placeholder 3">
            <a:extLst>
              <a:ext uri="{FF2B5EF4-FFF2-40B4-BE49-F238E27FC236}">
                <a16:creationId xmlns:a16="http://schemas.microsoft.com/office/drawing/2014/main" id="{BCC3906D-0846-3B26-E481-444EB4528EEA}"/>
              </a:ext>
            </a:extLst>
          </p:cNvPr>
          <p:cNvSpPr>
            <a:spLocks noGrp="1"/>
          </p:cNvSpPr>
          <p:nvPr>
            <p:ph idx="1"/>
          </p:nvPr>
        </p:nvSpPr>
        <p:spPr>
          <a:xfrm>
            <a:off x="368910" y="1170772"/>
            <a:ext cx="11357801" cy="5652718"/>
          </a:xfrm>
        </p:spPr>
        <p:txBody>
          <a:bodyPr>
            <a:noAutofit/>
          </a:bodyPr>
          <a:lstStyle/>
          <a:p>
            <a:pPr marL="0" indent="0" algn="just">
              <a:lnSpc>
                <a:spcPct val="100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Εγγραφή πολιτών Ε.Ε./ Ε.Ο.Χ. και μελών των οικογενειών τους που είναι επίσης πολίτες Ε.Ε./ Ε.Ο.Χ.</a:t>
            </a:r>
            <a:endParaRPr lang="en-CY" sz="1800" b="1" dirty="0">
              <a:solidFill>
                <a:srgbClr val="002650"/>
              </a:solidFill>
              <a:latin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el-GR" sz="1800" b="1"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dirty="0">
                <a:solidFill>
                  <a:srgbClr val="002650"/>
                </a:solidFill>
                <a:latin typeface="Calibri" panose="020F0502020204030204" pitchFamily="34" charset="0"/>
                <a:cs typeface="Times New Roman" panose="02020603050405020304" pitchFamily="18" charset="0"/>
              </a:rPr>
              <a:t>Πολίτες της ΕΕ και τα μέλη της οικογένειάς τους που είναι, επίσης, πολίτες της Ένωσης και τα οποία συνοδεύουν ή </a:t>
            </a:r>
            <a:r>
              <a:rPr lang="el-GR" sz="1800" dirty="0" err="1">
                <a:solidFill>
                  <a:srgbClr val="002650"/>
                </a:solidFill>
                <a:latin typeface="Calibri" panose="020F0502020204030204" pitchFamily="34" charset="0"/>
                <a:cs typeface="Times New Roman" panose="02020603050405020304" pitchFamily="18" charset="0"/>
              </a:rPr>
              <a:t>αφίκνεινται</a:t>
            </a:r>
            <a:r>
              <a:rPr lang="el-GR" sz="1800" dirty="0">
                <a:solidFill>
                  <a:srgbClr val="002650"/>
                </a:solidFill>
                <a:latin typeface="Calibri" panose="020F0502020204030204" pitchFamily="34" charset="0"/>
                <a:cs typeface="Times New Roman" panose="02020603050405020304" pitchFamily="18" charset="0"/>
              </a:rPr>
              <a:t> για να συναντήσουν τον πολίτη της Ένωσης, έχουν δικαίωμα διαμονής στη Δημοκρατία για περίοδο που δεν υπερβαίνει τους τρεις μήνες, χωρίς κανένα όρο ή διατύπωση, εκτός από την απαίτηση κατοχής ισχύοντος δελτίου ταυτότητας ή διαβατηρίου.</a:t>
            </a: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fontAlgn="base"/>
            <a:r>
              <a:rPr lang="el-GR" sz="1800" dirty="0">
                <a:solidFill>
                  <a:srgbClr val="002650"/>
                </a:solidFill>
                <a:latin typeface="Calibri" panose="020F0502020204030204" pitchFamily="34" charset="0"/>
                <a:cs typeface="Times New Roman" panose="02020603050405020304" pitchFamily="18" charset="0"/>
              </a:rPr>
              <a:t>Πολίτες της ΕΕ έχουν δικαίωμα διαμονής στη Δημοκρατία για περίοδο που υπερβαίνει τους τρεις μήνες, εφόσον είναι κάτοχοι ισχύοντος δελτίου ταυτότητας ή διαβατηρίου και:</a:t>
            </a:r>
          </a:p>
          <a:p>
            <a:pPr lvl="1" fontAlgn="base"/>
            <a:r>
              <a:rPr lang="el-GR" sz="1800" dirty="0">
                <a:solidFill>
                  <a:srgbClr val="002650"/>
                </a:solidFill>
                <a:latin typeface="Calibri" panose="020F0502020204030204" pitchFamily="34" charset="0"/>
                <a:cs typeface="Times New Roman" panose="02020603050405020304" pitchFamily="18" charset="0"/>
              </a:rPr>
              <a:t>είναι εργαζόμενοι στη Δημοκρατία, ή</a:t>
            </a:r>
          </a:p>
          <a:p>
            <a:pPr lvl="1" fontAlgn="base"/>
            <a:r>
              <a:rPr lang="el-GR" sz="1800" dirty="0">
                <a:solidFill>
                  <a:srgbClr val="002650"/>
                </a:solidFill>
                <a:latin typeface="Calibri" panose="020F0502020204030204" pitchFamily="34" charset="0"/>
                <a:cs typeface="Times New Roman" panose="02020603050405020304" pitchFamily="18" charset="0"/>
              </a:rPr>
              <a:t>διαθέτουν επαρκείς πόρους για τους ίδιους και τα μέλη των οικογενειών τους, ώστε να μην επιβαρύνουν κατά τη διάρκεια της περιόδου διαμονής τους το σύστημα κοινωνικής πρόνοιας της Δημοκρατίας, καθώς και πλήρη ασφαλιστική κάλυψη ασθένειας στη Δημοκρατία.</a:t>
            </a: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b="1" dirty="0">
                <a:solidFill>
                  <a:srgbClr val="002650"/>
                </a:solidFill>
                <a:latin typeface="Calibri" panose="020F0502020204030204" pitchFamily="34" charset="0"/>
                <a:cs typeface="Times New Roman" panose="02020603050405020304" pitchFamily="18" charset="0"/>
              </a:rPr>
              <a:t>Είσοδος στη Δημοκρατία: </a:t>
            </a:r>
            <a:r>
              <a:rPr lang="el-GR" sz="1800" dirty="0">
                <a:solidFill>
                  <a:srgbClr val="002650"/>
                </a:solidFill>
                <a:latin typeface="Calibri" panose="020F0502020204030204" pitchFamily="34" charset="0"/>
                <a:cs typeface="Times New Roman" panose="02020603050405020304" pitchFamily="18" charset="0"/>
              </a:rPr>
              <a:t>με ισχύον δελτίο ταυτότητας ή διαβατήριο</a:t>
            </a: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b="1" dirty="0">
                <a:solidFill>
                  <a:srgbClr val="002650"/>
                </a:solidFill>
                <a:latin typeface="Calibri" panose="020F0502020204030204" pitchFamily="34" charset="0"/>
                <a:cs typeface="Times New Roman" panose="02020603050405020304" pitchFamily="18" charset="0"/>
              </a:rPr>
              <a:t>Διαμονή στη Δημοκρατία: </a:t>
            </a:r>
            <a:r>
              <a:rPr lang="el-GR" sz="1800" dirty="0">
                <a:solidFill>
                  <a:srgbClr val="002650"/>
                </a:solidFill>
                <a:latin typeface="Calibri" panose="020F0502020204030204" pitchFamily="34" charset="0"/>
                <a:cs typeface="Times New Roman" panose="02020603050405020304" pitchFamily="18" charset="0"/>
              </a:rPr>
              <a:t>εκδίδεται Βεβαίωση Εγγραφής (</a:t>
            </a:r>
            <a:r>
              <a:rPr lang="en-CY" sz="1800" b="1" dirty="0">
                <a:solidFill>
                  <a:srgbClr val="FF0000"/>
                </a:solidFill>
                <a:latin typeface="Calibri" panose="020F0502020204030204" pitchFamily="34" charset="0"/>
                <a:cs typeface="Times New Roman" panose="02020603050405020304" pitchFamily="18" charset="0"/>
              </a:rPr>
              <a:t>MEU1</a:t>
            </a:r>
            <a:r>
              <a:rPr lang="en-CY" sz="1800" dirty="0">
                <a:solidFill>
                  <a:srgbClr val="002650"/>
                </a:solidFill>
                <a:latin typeface="Calibri" panose="020F0502020204030204" pitchFamily="34" charset="0"/>
                <a:cs typeface="Times New Roman" panose="02020603050405020304" pitchFamily="18" charset="0"/>
              </a:rPr>
              <a:t>)</a:t>
            </a:r>
            <a:r>
              <a:rPr lang="el-GR" sz="1800" dirty="0">
                <a:solidFill>
                  <a:srgbClr val="002650"/>
                </a:solidFill>
                <a:latin typeface="Calibri" panose="020F0502020204030204" pitchFamily="34" charset="0"/>
                <a:cs typeface="Times New Roman" panose="02020603050405020304" pitchFamily="18" charset="0"/>
              </a:rPr>
              <a:t>, χωρίς ημερομηνία λήξης. </a:t>
            </a:r>
          </a:p>
        </p:txBody>
      </p:sp>
      <p:pic>
        <p:nvPicPr>
          <p:cNvPr id="5" name="Picture 4">
            <a:extLst>
              <a:ext uri="{FF2B5EF4-FFF2-40B4-BE49-F238E27FC236}">
                <a16:creationId xmlns:a16="http://schemas.microsoft.com/office/drawing/2014/main" id="{029843E9-0D1E-9B6F-DEFF-4B84B24F1643}"/>
              </a:ext>
            </a:extLst>
          </p:cNvPr>
          <p:cNvPicPr>
            <a:picLocks noChangeAspect="1"/>
          </p:cNvPicPr>
          <p:nvPr/>
        </p:nvPicPr>
        <p:blipFill>
          <a:blip r:embed="rId2"/>
          <a:stretch>
            <a:fillRect/>
          </a:stretch>
        </p:blipFill>
        <p:spPr>
          <a:xfrm>
            <a:off x="9407288" y="4716940"/>
            <a:ext cx="1216255" cy="1683859"/>
          </a:xfrm>
          <a:prstGeom prst="rect">
            <a:avLst/>
          </a:prstGeom>
        </p:spPr>
      </p:pic>
    </p:spTree>
    <p:extLst>
      <p:ext uri="{BB962C8B-B14F-4D97-AF65-F5344CB8AC3E}">
        <p14:creationId xmlns:p14="http://schemas.microsoft.com/office/powerpoint/2010/main" val="428446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B21D20-AB2C-89F6-6FE8-BF69E63868B3}"/>
              </a:ext>
            </a:extLst>
          </p:cNvPr>
          <p:cNvSpPr>
            <a:spLocks noGrp="1"/>
          </p:cNvSpPr>
          <p:nvPr>
            <p:ph type="title"/>
          </p:nvPr>
        </p:nvSpPr>
        <p:spPr>
          <a:xfrm>
            <a:off x="471652" y="2525117"/>
            <a:ext cx="11621807" cy="1039534"/>
          </a:xfrm>
        </p:spPr>
        <p:txBody>
          <a:bodyPr>
            <a:normAutofit fontScale="90000"/>
          </a:bodyPr>
          <a:lstStyle/>
          <a:p>
            <a:pPr algn="ctr">
              <a:lnSpc>
                <a:spcPct val="115000"/>
              </a:lnSpc>
              <a:spcAft>
                <a:spcPts val="1000"/>
              </a:spcAft>
            </a:pPr>
            <a:r>
              <a:rPr lang="el-GR" sz="4000" b="1" dirty="0">
                <a:solidFill>
                  <a:srgbClr val="17AFD1"/>
                </a:solidFill>
              </a:rPr>
              <a:t>ΠΟΛΙΤΕΣ ΤΗΣ ΕΕ ΚΑΙ ΜΕΛΗ ΤΩΝ ΟΙΚΟΓΕΝΕΙΩΝ ΤΟΥΣ</a:t>
            </a:r>
            <a:br>
              <a:rPr lang="el-GR" sz="4000" b="1" dirty="0">
                <a:solidFill>
                  <a:srgbClr val="17AFD1"/>
                </a:solidFill>
              </a:rPr>
            </a:br>
            <a:r>
              <a:rPr lang="el-GR" sz="4000" b="1" dirty="0">
                <a:solidFill>
                  <a:srgbClr val="17AFD1"/>
                </a:solidFill>
              </a:rPr>
              <a:t>Υπήκοοι τρίτων χωρών που είναι μέλη οικογένειας πολίτη Ε.Ε</a:t>
            </a:r>
          </a:p>
        </p:txBody>
      </p:sp>
    </p:spTree>
    <p:extLst>
      <p:ext uri="{BB962C8B-B14F-4D97-AF65-F5344CB8AC3E}">
        <p14:creationId xmlns:p14="http://schemas.microsoft.com/office/powerpoint/2010/main" val="2798651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68910" y="131238"/>
            <a:ext cx="11621807" cy="1039534"/>
          </a:xfrm>
        </p:spPr>
        <p:txBody>
          <a:bodyPr>
            <a:normAutofit fontScale="90000"/>
          </a:bodyPr>
          <a:lstStyle/>
          <a:p>
            <a:pPr algn="ctr">
              <a:lnSpc>
                <a:spcPct val="115000"/>
              </a:lnSpc>
              <a:spcAft>
                <a:spcPts val="1000"/>
              </a:spcAft>
            </a:pPr>
            <a:r>
              <a:rPr lang="el-GR" sz="4000" b="1" dirty="0">
                <a:solidFill>
                  <a:srgbClr val="17AFD1"/>
                </a:solidFill>
              </a:rPr>
              <a:t>ΠΟΛΙΤΕΣ ΤΗΣ ΕΕ ΚΑΙ ΜΕΛΗ ΤΩΝ ΟΙΚΟΓΕΝΕΙΩΝ ΤΟΥΣ</a:t>
            </a:r>
            <a:br>
              <a:rPr lang="el-GR" sz="4000" b="1" dirty="0">
                <a:solidFill>
                  <a:srgbClr val="17AFD1"/>
                </a:solidFill>
              </a:rPr>
            </a:br>
            <a:r>
              <a:rPr lang="el-GR" sz="4000" b="1" dirty="0">
                <a:solidFill>
                  <a:srgbClr val="17AFD1"/>
                </a:solidFill>
              </a:rPr>
              <a:t>Υπήκοοι τρίτων χωρών που είναι μέλη οικογένειας πολίτη Ε.Ε</a:t>
            </a:r>
          </a:p>
        </p:txBody>
      </p:sp>
      <p:sp>
        <p:nvSpPr>
          <p:cNvPr id="4" name="Content Placeholder 3">
            <a:extLst>
              <a:ext uri="{FF2B5EF4-FFF2-40B4-BE49-F238E27FC236}">
                <a16:creationId xmlns:a16="http://schemas.microsoft.com/office/drawing/2014/main" id="{BCC3906D-0846-3B26-E481-444EB4528EEA}"/>
              </a:ext>
            </a:extLst>
          </p:cNvPr>
          <p:cNvSpPr>
            <a:spLocks noGrp="1"/>
          </p:cNvSpPr>
          <p:nvPr>
            <p:ph idx="1"/>
          </p:nvPr>
        </p:nvSpPr>
        <p:spPr>
          <a:xfrm>
            <a:off x="368910" y="1170772"/>
            <a:ext cx="11357801" cy="5652718"/>
          </a:xfrm>
        </p:spPr>
        <p:txBody>
          <a:bodyPr>
            <a:noAutofit/>
          </a:bodyPr>
          <a:lstStyle/>
          <a:p>
            <a:pPr marL="0" indent="0" algn="just">
              <a:lnSpc>
                <a:spcPct val="100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Διαμονή υπηκόων τρίτων χωρών που είναι μέλη οικογένειας πολιτών Ε.Ε./ Ε.Ο.Χ. </a:t>
            </a:r>
          </a:p>
          <a:p>
            <a:pPr marL="0" indent="0" algn="just">
              <a:lnSpc>
                <a:spcPct val="100000"/>
              </a:lnSpc>
              <a:spcBef>
                <a:spcPts val="0"/>
              </a:spcBef>
              <a:buNone/>
            </a:pPr>
            <a:endParaRPr lang="el-GR" sz="1800" b="1"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dirty="0">
                <a:solidFill>
                  <a:srgbClr val="002650"/>
                </a:solidFill>
                <a:latin typeface="Calibri" panose="020F0502020204030204" pitchFamily="34" charset="0"/>
                <a:cs typeface="Times New Roman" panose="02020603050405020304" pitchFamily="18" charset="0"/>
              </a:rPr>
              <a:t>Μέλη της οικογένειάς πολιτών της Ένωσης που είναι υπήκοοι τρίτων χωρών και κάτοχοι ισχύοντος διαβατηρίου, και τα οποία συνοδεύουν ή </a:t>
            </a:r>
            <a:r>
              <a:rPr lang="el-GR" sz="1800" dirty="0" err="1">
                <a:solidFill>
                  <a:srgbClr val="002650"/>
                </a:solidFill>
                <a:latin typeface="Calibri" panose="020F0502020204030204" pitchFamily="34" charset="0"/>
                <a:cs typeface="Times New Roman" panose="02020603050405020304" pitchFamily="18" charset="0"/>
              </a:rPr>
              <a:t>αφίκνεινται</a:t>
            </a:r>
            <a:r>
              <a:rPr lang="el-GR" sz="1800" dirty="0">
                <a:solidFill>
                  <a:srgbClr val="002650"/>
                </a:solidFill>
                <a:latin typeface="Calibri" panose="020F0502020204030204" pitchFamily="34" charset="0"/>
                <a:cs typeface="Times New Roman" panose="02020603050405020304" pitchFamily="18" charset="0"/>
              </a:rPr>
              <a:t> για να συναντήσουν τον πολίτη της Ένωσης, έχουν δικαίωμα διαμονής στη Δημοκρατία για περίοδο που δεν υπερβαίνει τους τέσσερις μήνες χωρίς κανένα όρο ή διατύπωση.</a:t>
            </a: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fontAlgn="base"/>
            <a:r>
              <a:rPr lang="el-GR" sz="1800" dirty="0">
                <a:solidFill>
                  <a:srgbClr val="002650"/>
                </a:solidFill>
                <a:latin typeface="Calibri" panose="020F0502020204030204" pitchFamily="34" charset="0"/>
                <a:cs typeface="Times New Roman" panose="02020603050405020304" pitchFamily="18" charset="0"/>
              </a:rPr>
              <a:t>Μέλη της οικογένειας έχουν δικαίωμα διαμονής στη Δημοκρατία για περίοδο που υπερβαίνει τους τέσσερις μήνες όταν:</a:t>
            </a:r>
          </a:p>
          <a:p>
            <a:pPr lvl="1" fontAlgn="base"/>
            <a:r>
              <a:rPr lang="el-GR" sz="1800" dirty="0">
                <a:solidFill>
                  <a:srgbClr val="002650"/>
                </a:solidFill>
                <a:latin typeface="Calibri" panose="020F0502020204030204" pitchFamily="34" charset="0"/>
                <a:cs typeface="Times New Roman" panose="02020603050405020304" pitchFamily="18" charset="0"/>
              </a:rPr>
              <a:t>είναι εργαζόμενοι στη Δημοκρατία, ή</a:t>
            </a:r>
          </a:p>
          <a:p>
            <a:pPr lvl="1" algn="just" fontAlgn="base"/>
            <a:r>
              <a:rPr lang="el-GR" sz="1800" dirty="0">
                <a:solidFill>
                  <a:srgbClr val="002650"/>
                </a:solidFill>
                <a:latin typeface="Calibri" panose="020F0502020204030204" pitchFamily="34" charset="0"/>
                <a:cs typeface="Times New Roman" panose="02020603050405020304" pitchFamily="18" charset="0"/>
              </a:rPr>
              <a:t>οι ίδιοι ή ο συντηρών πολίτης της ΕΕ διαθέτουν επαρκείς πόρους για τους ίδιους και τα μέλη των οικογενειών τους, ώστε να μην επιβαρύνουν κατά τη διάρκεια της περιόδου διαμονής τους το σύστημα κοινωνικής πρόνοιας της Δημοκρατίας, καθώς και πλήρη ασφαλιστική κάλυψη ασθένειας στη Δημοκρατία.</a:t>
            </a: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b="1" dirty="0">
                <a:solidFill>
                  <a:srgbClr val="002650"/>
                </a:solidFill>
                <a:latin typeface="Calibri" panose="020F0502020204030204" pitchFamily="34" charset="0"/>
                <a:cs typeface="Times New Roman" panose="02020603050405020304" pitchFamily="18" charset="0"/>
              </a:rPr>
              <a:t>Είσοδος στη Δημοκρατία: </a:t>
            </a:r>
            <a:r>
              <a:rPr lang="el-GR" sz="1800" dirty="0">
                <a:solidFill>
                  <a:srgbClr val="002650"/>
                </a:solidFill>
                <a:latin typeface="Calibri" panose="020F0502020204030204" pitchFamily="34" charset="0"/>
                <a:cs typeface="Times New Roman" panose="02020603050405020304" pitchFamily="18" charset="0"/>
              </a:rPr>
              <a:t>με θεώρηση εισόδου ή με ισχύον δελτίο διαμονής της Δημοκρατίας ή άλλου ΚΜ.</a:t>
            </a: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b="1" dirty="0">
                <a:solidFill>
                  <a:srgbClr val="002650"/>
                </a:solidFill>
                <a:latin typeface="Calibri" panose="020F0502020204030204" pitchFamily="34" charset="0"/>
                <a:cs typeface="Times New Roman" panose="02020603050405020304" pitchFamily="18" charset="0"/>
              </a:rPr>
              <a:t>Διαμονή στη Δημοκρατία: </a:t>
            </a:r>
            <a:r>
              <a:rPr lang="el-GR" sz="1800" dirty="0">
                <a:solidFill>
                  <a:srgbClr val="002650"/>
                </a:solidFill>
                <a:latin typeface="Calibri" panose="020F0502020204030204" pitchFamily="34" charset="0"/>
                <a:cs typeface="Times New Roman" panose="02020603050405020304" pitchFamily="18" charset="0"/>
              </a:rPr>
              <a:t>εκδίδεται Δελτίο Διαμονής (</a:t>
            </a:r>
            <a:r>
              <a:rPr lang="en-CY" sz="1800" b="1" dirty="0">
                <a:solidFill>
                  <a:srgbClr val="FF0000"/>
                </a:solidFill>
                <a:latin typeface="Calibri" panose="020F0502020204030204" pitchFamily="34" charset="0"/>
                <a:cs typeface="Times New Roman" panose="02020603050405020304" pitchFamily="18" charset="0"/>
              </a:rPr>
              <a:t>MEU2</a:t>
            </a:r>
            <a:r>
              <a:rPr lang="en-CY" sz="1800" dirty="0">
                <a:solidFill>
                  <a:srgbClr val="002650"/>
                </a:solidFill>
                <a:latin typeface="Calibri" panose="020F0502020204030204" pitchFamily="34" charset="0"/>
                <a:cs typeface="Times New Roman" panose="02020603050405020304" pitchFamily="18" charset="0"/>
              </a:rPr>
              <a:t>)</a:t>
            </a:r>
            <a:r>
              <a:rPr lang="el-GR" sz="1800" dirty="0">
                <a:solidFill>
                  <a:srgbClr val="002650"/>
                </a:solidFill>
                <a:latin typeface="Calibri" panose="020F0502020204030204" pitchFamily="34" charset="0"/>
                <a:cs typeface="Times New Roman" panose="02020603050405020304" pitchFamily="18" charset="0"/>
              </a:rPr>
              <a:t>, διάρκειας 5 ετών. </a:t>
            </a:r>
          </a:p>
        </p:txBody>
      </p:sp>
    </p:spTree>
    <p:extLst>
      <p:ext uri="{BB962C8B-B14F-4D97-AF65-F5344CB8AC3E}">
        <p14:creationId xmlns:p14="http://schemas.microsoft.com/office/powerpoint/2010/main" val="1264371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368910" y="131238"/>
            <a:ext cx="11621807" cy="1525034"/>
          </a:xfrm>
        </p:spPr>
        <p:txBody>
          <a:bodyPr>
            <a:normAutofit fontScale="90000"/>
          </a:bodyPr>
          <a:lstStyle/>
          <a:p>
            <a:pPr algn="ctr">
              <a:lnSpc>
                <a:spcPct val="115000"/>
              </a:lnSpc>
              <a:spcAft>
                <a:spcPts val="1000"/>
              </a:spcAft>
            </a:pPr>
            <a:r>
              <a:rPr lang="el-GR" sz="4000" b="1" dirty="0">
                <a:solidFill>
                  <a:srgbClr val="17AFD1"/>
                </a:solidFill>
              </a:rPr>
              <a:t>ΠΟΛΙΤΕΣ ΤΗΣ ΕΕ ΚΑΙ ΜΕΛΗ ΤΩΝ ΟΙΚΟΓΕΝΕΙΩΝ ΤΟΥΣ</a:t>
            </a:r>
            <a:br>
              <a:rPr lang="el-GR" sz="4000" b="1" dirty="0">
                <a:solidFill>
                  <a:srgbClr val="17AFD1"/>
                </a:solidFill>
              </a:rPr>
            </a:br>
            <a:r>
              <a:rPr lang="el-GR" sz="3100" b="1" dirty="0">
                <a:solidFill>
                  <a:srgbClr val="17AFD1"/>
                </a:solidFill>
              </a:rPr>
              <a:t>Μόνιμη Διαμονή πολιτών της ΕΕ ή ΥΤΧ που είναι μέλη οικογένειας πολίτη Ε.Ε</a:t>
            </a:r>
          </a:p>
        </p:txBody>
      </p:sp>
      <p:sp>
        <p:nvSpPr>
          <p:cNvPr id="4" name="Content Placeholder 3">
            <a:extLst>
              <a:ext uri="{FF2B5EF4-FFF2-40B4-BE49-F238E27FC236}">
                <a16:creationId xmlns:a16="http://schemas.microsoft.com/office/drawing/2014/main" id="{BCC3906D-0846-3B26-E481-444EB4528EEA}"/>
              </a:ext>
            </a:extLst>
          </p:cNvPr>
          <p:cNvSpPr>
            <a:spLocks noGrp="1"/>
          </p:cNvSpPr>
          <p:nvPr>
            <p:ph idx="1"/>
          </p:nvPr>
        </p:nvSpPr>
        <p:spPr>
          <a:xfrm>
            <a:off x="276443" y="1656272"/>
            <a:ext cx="11357801" cy="4652058"/>
          </a:xfrm>
        </p:spPr>
        <p:txBody>
          <a:bodyPr>
            <a:noAutofit/>
          </a:bodyPr>
          <a:lstStyle/>
          <a:p>
            <a:pPr marL="0" indent="0" algn="just">
              <a:lnSpc>
                <a:spcPct val="100000"/>
              </a:lnSpc>
              <a:spcBef>
                <a:spcPts val="0"/>
              </a:spcBef>
              <a:buNone/>
            </a:pPr>
            <a:r>
              <a:rPr lang="el-GR" sz="1800" b="1" dirty="0">
                <a:solidFill>
                  <a:srgbClr val="002650"/>
                </a:solidFill>
                <a:latin typeface="Calibri" panose="020F0502020204030204" pitchFamily="34" charset="0"/>
                <a:cs typeface="Times New Roman" panose="02020603050405020304" pitchFamily="18" charset="0"/>
              </a:rPr>
              <a:t>Μόνιμη διαμονή πολιτών της ΕΕ ή υπηκόων τρίτων χωρών που είναι μέλη οικογένειας πολιτών Ε.Ε./ Ε.Ο.Χ. </a:t>
            </a:r>
          </a:p>
          <a:p>
            <a:pPr marL="0" indent="0" algn="just">
              <a:lnSpc>
                <a:spcPct val="100000"/>
              </a:lnSpc>
              <a:spcBef>
                <a:spcPts val="0"/>
              </a:spcBef>
              <a:buNone/>
            </a:pPr>
            <a:endParaRPr lang="el-GR" sz="1800" b="1"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dirty="0">
                <a:solidFill>
                  <a:srgbClr val="002650"/>
                </a:solidFill>
                <a:latin typeface="Calibri" panose="020F0502020204030204" pitchFamily="34" charset="0"/>
                <a:cs typeface="Times New Roman" panose="02020603050405020304" pitchFamily="18" charset="0"/>
              </a:rPr>
              <a:t>Πολίτες της ΕΕ που έχουν διαμείνει νομίμως στη Δημοκρατία για συνεχή περίοδο πέντε ετών, έχουν δικαίωμα μόνιμης διαμονής. Το δικαίωμα αυτό επεκτείνεται και στα μέλη της οικογένειας που δεν είναι υπήκοοι κράτους μέλους και έχουν διαμείνει νομίμως με τον Ευρωπαίο πολίτη στη Δημοκρατία για συνεχή περίοδο πέντε ετών. </a:t>
            </a: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b="1" dirty="0">
                <a:solidFill>
                  <a:srgbClr val="002650"/>
                </a:solidFill>
                <a:latin typeface="Calibri" panose="020F0502020204030204" pitchFamily="34" charset="0"/>
                <a:cs typeface="Times New Roman" panose="02020603050405020304" pitchFamily="18" charset="0"/>
              </a:rPr>
              <a:t>Προϋποθέσεις μόνιμης διαμονής: </a:t>
            </a:r>
          </a:p>
          <a:p>
            <a:pPr lvl="1" algn="just">
              <a:lnSpc>
                <a:spcPct val="100000"/>
              </a:lnSpc>
              <a:spcBef>
                <a:spcPts val="0"/>
              </a:spcBef>
            </a:pPr>
            <a:r>
              <a:rPr lang="el-GR" sz="1800" dirty="0">
                <a:solidFill>
                  <a:srgbClr val="002650"/>
                </a:solidFill>
                <a:latin typeface="Calibri" panose="020F0502020204030204" pitchFamily="34" charset="0"/>
                <a:cs typeface="Times New Roman" panose="02020603050405020304" pitchFamily="18" charset="0"/>
              </a:rPr>
              <a:t>Το αδιάλειπτο της διαμονής στη Δημοκρατία για συνεχή περίοδο πέντε ετών και </a:t>
            </a:r>
          </a:p>
          <a:p>
            <a:pPr lvl="1" algn="just">
              <a:lnSpc>
                <a:spcPct val="100000"/>
              </a:lnSpc>
              <a:spcBef>
                <a:spcPts val="0"/>
              </a:spcBef>
            </a:pPr>
            <a:r>
              <a:rPr lang="el-GR" sz="1800" dirty="0">
                <a:solidFill>
                  <a:srgbClr val="002650"/>
                </a:solidFill>
                <a:latin typeface="Calibri" panose="020F0502020204030204" pitchFamily="34" charset="0"/>
                <a:cs typeface="Times New Roman" panose="02020603050405020304" pitchFamily="18" charset="0"/>
              </a:rPr>
              <a:t>Πρόσωπα δεν αποτελούν υπέρμετρο βάρος για το σύστημα κοινωνικής πρόνοιας της Δημοκρατίας.</a:t>
            </a:r>
          </a:p>
          <a:p>
            <a:pPr marL="0" indent="0" algn="just">
              <a:lnSpc>
                <a:spcPct val="100000"/>
              </a:lnSpc>
              <a:spcBef>
                <a:spcPts val="0"/>
              </a:spcBef>
              <a:buNone/>
            </a:pPr>
            <a:endParaRPr lang="el-GR" sz="1800" dirty="0">
              <a:solidFill>
                <a:srgbClr val="002650"/>
              </a:solidFill>
              <a:latin typeface="Calibri" panose="020F0502020204030204" pitchFamily="34" charset="0"/>
              <a:cs typeface="Times New Roman" panose="02020603050405020304" pitchFamily="18" charset="0"/>
            </a:endParaRPr>
          </a:p>
          <a:p>
            <a:pPr algn="just">
              <a:lnSpc>
                <a:spcPct val="100000"/>
              </a:lnSpc>
              <a:spcBef>
                <a:spcPts val="0"/>
              </a:spcBef>
            </a:pPr>
            <a:r>
              <a:rPr lang="el-GR" sz="1800" b="1" dirty="0">
                <a:solidFill>
                  <a:srgbClr val="002650"/>
                </a:solidFill>
                <a:cs typeface="Times New Roman" panose="02020603050405020304" pitchFamily="18" charset="0"/>
              </a:rPr>
              <a:t>Διαμονή στη Δημοκρατία: </a:t>
            </a:r>
          </a:p>
          <a:p>
            <a:pPr lvl="1" algn="just">
              <a:lnSpc>
                <a:spcPct val="100000"/>
              </a:lnSpc>
              <a:spcBef>
                <a:spcPts val="0"/>
              </a:spcBef>
            </a:pPr>
            <a:r>
              <a:rPr lang="el-GR" sz="1800" b="1" dirty="0">
                <a:solidFill>
                  <a:srgbClr val="002650"/>
                </a:solidFill>
                <a:cs typeface="Times New Roman" panose="02020603050405020304" pitchFamily="18" charset="0"/>
              </a:rPr>
              <a:t>Πολίτες της ΕΕ: </a:t>
            </a:r>
            <a:r>
              <a:rPr lang="el-GR" sz="1800" dirty="0">
                <a:solidFill>
                  <a:srgbClr val="002650"/>
                </a:solidFill>
                <a:cs typeface="Times New Roman" panose="02020603050405020304" pitchFamily="18" charset="0"/>
              </a:rPr>
              <a:t>εκδίδεται Π</a:t>
            </a:r>
            <a:r>
              <a:rPr lang="el-GR" sz="1800" b="0" i="0" dirty="0">
                <a:solidFill>
                  <a:srgbClr val="002650"/>
                </a:solidFill>
                <a:effectLst/>
              </a:rPr>
              <a:t>ιστοποιητικό Μόνιμης Διαμονής </a:t>
            </a:r>
            <a:r>
              <a:rPr lang="el-GR" sz="1800" dirty="0">
                <a:solidFill>
                  <a:srgbClr val="002650"/>
                </a:solidFill>
                <a:cs typeface="Times New Roman" panose="02020603050405020304" pitchFamily="18" charset="0"/>
              </a:rPr>
              <a:t>(</a:t>
            </a:r>
            <a:r>
              <a:rPr lang="en-CY" sz="1800" b="1" dirty="0">
                <a:solidFill>
                  <a:srgbClr val="FF0000"/>
                </a:solidFill>
                <a:cs typeface="Times New Roman" panose="02020603050405020304" pitchFamily="18" charset="0"/>
              </a:rPr>
              <a:t>MEU</a:t>
            </a:r>
            <a:r>
              <a:rPr lang="el-GR" sz="1800" b="1" dirty="0">
                <a:solidFill>
                  <a:srgbClr val="FF0000"/>
                </a:solidFill>
                <a:cs typeface="Times New Roman" panose="02020603050405020304" pitchFamily="18" charset="0"/>
              </a:rPr>
              <a:t>3</a:t>
            </a:r>
            <a:r>
              <a:rPr lang="el-GR" sz="1800" dirty="0">
                <a:solidFill>
                  <a:srgbClr val="002650"/>
                </a:solidFill>
                <a:cs typeface="Times New Roman" panose="02020603050405020304" pitchFamily="18" charset="0"/>
              </a:rPr>
              <a:t>), χωρίς ημερομηνία λήξης.</a:t>
            </a:r>
          </a:p>
          <a:p>
            <a:pPr lvl="1" algn="just">
              <a:lnSpc>
                <a:spcPct val="100000"/>
              </a:lnSpc>
              <a:spcBef>
                <a:spcPts val="0"/>
              </a:spcBef>
            </a:pPr>
            <a:r>
              <a:rPr lang="el-GR" sz="1800" b="1" dirty="0">
                <a:solidFill>
                  <a:srgbClr val="002650"/>
                </a:solidFill>
                <a:cs typeface="Times New Roman" panose="02020603050405020304" pitchFamily="18" charset="0"/>
              </a:rPr>
              <a:t>ΥΤΧ που είναι μέλη οικογένειας</a:t>
            </a:r>
            <a:r>
              <a:rPr lang="en-CY" sz="1800" b="1" dirty="0">
                <a:solidFill>
                  <a:srgbClr val="002650"/>
                </a:solidFill>
                <a:cs typeface="Times New Roman" panose="02020603050405020304" pitchFamily="18" charset="0"/>
              </a:rPr>
              <a:t> </a:t>
            </a:r>
            <a:r>
              <a:rPr lang="el-GR" sz="1800" b="1" dirty="0">
                <a:solidFill>
                  <a:srgbClr val="002650"/>
                </a:solidFill>
                <a:cs typeface="Times New Roman" panose="02020603050405020304" pitchFamily="18" charset="0"/>
              </a:rPr>
              <a:t>πολίτη της ΕΕ: </a:t>
            </a:r>
            <a:r>
              <a:rPr lang="el-GR" sz="1800" dirty="0">
                <a:solidFill>
                  <a:srgbClr val="002650"/>
                </a:solidFill>
                <a:cs typeface="Times New Roman" panose="02020603050405020304" pitchFamily="18" charset="0"/>
              </a:rPr>
              <a:t>εκδίδεται </a:t>
            </a:r>
            <a:r>
              <a:rPr lang="el-GR" sz="1800" b="0" i="0" dirty="0">
                <a:solidFill>
                  <a:srgbClr val="002650"/>
                </a:solidFill>
                <a:effectLst/>
              </a:rPr>
              <a:t>Δελτίο Μόνιμης Διαμονής (</a:t>
            </a:r>
            <a:r>
              <a:rPr lang="en-CY" sz="1800" b="1" i="0" dirty="0">
                <a:solidFill>
                  <a:srgbClr val="FF0000"/>
                </a:solidFill>
                <a:effectLst/>
              </a:rPr>
              <a:t>MEU3</a:t>
            </a:r>
            <a:r>
              <a:rPr lang="en-CY" sz="1800" b="0" i="0" dirty="0">
                <a:solidFill>
                  <a:srgbClr val="002650"/>
                </a:solidFill>
                <a:effectLst/>
              </a:rPr>
              <a:t>) </a:t>
            </a:r>
            <a:r>
              <a:rPr lang="el-GR" sz="1800" b="0" i="0" dirty="0">
                <a:solidFill>
                  <a:srgbClr val="002650"/>
                </a:solidFill>
                <a:effectLst/>
              </a:rPr>
              <a:t>για 10 χρόνια, με δικαίωμα ανανέωσης</a:t>
            </a:r>
            <a:endParaRPr lang="el-GR" sz="1800" dirty="0">
              <a:solidFill>
                <a:srgbClr val="002650"/>
              </a:solidFill>
              <a:cs typeface="Times New Roman" panose="02020603050405020304" pitchFamily="18" charset="0"/>
            </a:endParaRPr>
          </a:p>
        </p:txBody>
      </p:sp>
    </p:spTree>
    <p:extLst>
      <p:ext uri="{BB962C8B-B14F-4D97-AF65-F5344CB8AC3E}">
        <p14:creationId xmlns:p14="http://schemas.microsoft.com/office/powerpoint/2010/main" val="213108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33B-0692-E2A9-12C9-E5545C728F0A}"/>
              </a:ext>
            </a:extLst>
          </p:cNvPr>
          <p:cNvSpPr>
            <a:spLocks noGrp="1"/>
          </p:cNvSpPr>
          <p:nvPr>
            <p:ph type="title"/>
          </p:nvPr>
        </p:nvSpPr>
        <p:spPr>
          <a:xfrm>
            <a:off x="734568" y="287265"/>
            <a:ext cx="10875230" cy="833323"/>
          </a:xfrm>
        </p:spPr>
        <p:txBody>
          <a:bodyPr>
            <a:noAutofit/>
          </a:bodyPr>
          <a:lstStyle/>
          <a:p>
            <a:pPr algn="ctr"/>
            <a:r>
              <a:rPr lang="el-GR" sz="4000" b="1" dirty="0">
                <a:solidFill>
                  <a:srgbClr val="17AFD1"/>
                </a:solidFill>
              </a:rPr>
              <a:t>ΤΜΗΜΑ ΑΡΧΕΙΟΥ ΠΛΗΘΥΣΜΟΥ ΚΑΙ ΜΕΤΑΝΑΣΤΕΥΣΗΣ</a:t>
            </a:r>
            <a:br>
              <a:rPr lang="el-GR" sz="4000" b="1" dirty="0">
                <a:solidFill>
                  <a:srgbClr val="17AFD1"/>
                </a:solidFill>
              </a:rPr>
            </a:br>
            <a:r>
              <a:rPr lang="el-GR" sz="4000" b="1" dirty="0">
                <a:solidFill>
                  <a:srgbClr val="17AFD1"/>
                </a:solidFill>
              </a:rPr>
              <a:t>Το Τμήμα σε μια ματιά</a:t>
            </a:r>
            <a:endParaRPr lang="x-none" sz="4000" b="1" dirty="0">
              <a:solidFill>
                <a:srgbClr val="17AFD1"/>
              </a:solidFill>
            </a:endParaRPr>
          </a:p>
        </p:txBody>
      </p:sp>
      <p:sp>
        <p:nvSpPr>
          <p:cNvPr id="3" name="Content Placeholder 2">
            <a:extLst>
              <a:ext uri="{FF2B5EF4-FFF2-40B4-BE49-F238E27FC236}">
                <a16:creationId xmlns:a16="http://schemas.microsoft.com/office/drawing/2014/main" id="{70A86F82-F2D2-901A-FABD-DBA89AD5349D}"/>
              </a:ext>
            </a:extLst>
          </p:cNvPr>
          <p:cNvSpPr>
            <a:spLocks noGrp="1"/>
          </p:cNvSpPr>
          <p:nvPr>
            <p:ph idx="1"/>
          </p:nvPr>
        </p:nvSpPr>
        <p:spPr>
          <a:xfrm>
            <a:off x="278258" y="1261647"/>
            <a:ext cx="11430000" cy="5309088"/>
          </a:xfrm>
        </p:spPr>
        <p:txBody>
          <a:bodyPr>
            <a:noAutofit/>
          </a:bodyPr>
          <a:lstStyle/>
          <a:p>
            <a:pPr algn="just"/>
            <a:r>
              <a:rPr lang="el-GR" sz="2000" dirty="0">
                <a:solidFill>
                  <a:srgbClr val="002650"/>
                </a:solidFill>
                <a:cs typeface="Times New Roman" panose="02020603050405020304" pitchFamily="18" charset="0"/>
              </a:rPr>
              <a:t>Για </a:t>
            </a:r>
            <a:r>
              <a:rPr lang="el-GR" sz="2000" b="1" dirty="0">
                <a:solidFill>
                  <a:srgbClr val="FF0000"/>
                </a:solidFill>
                <a:cs typeface="Times New Roman" panose="02020603050405020304" pitchFamily="18" charset="0"/>
              </a:rPr>
              <a:t>θέματα μετανάστευσης</a:t>
            </a:r>
            <a:r>
              <a:rPr lang="el-GR" sz="2000" dirty="0">
                <a:solidFill>
                  <a:srgbClr val="002650"/>
                </a:solidFill>
                <a:cs typeface="Times New Roman" panose="02020603050405020304" pitchFamily="18" charset="0"/>
              </a:rPr>
              <a:t>, το κοινό εξυπηρετείται:</a:t>
            </a:r>
          </a:p>
          <a:p>
            <a:pPr lvl="1" algn="just"/>
            <a:r>
              <a:rPr lang="el-GR" sz="2000" dirty="0">
                <a:solidFill>
                  <a:srgbClr val="002650"/>
                </a:solidFill>
                <a:cs typeface="Times New Roman" panose="02020603050405020304" pitchFamily="18" charset="0"/>
              </a:rPr>
              <a:t>Στα κεντρικά γραφεία του Τμήματος στη Λευκωσία (Λεωφόρος Αρχ. Μακαρίου ΙΙΙ, 90, 1077 Λευκωσία), για τους διαμένοντες στην επαρχία Λευκωσίας, αλλά και για συγκεκριμένες κατηγορίες διαμονής. </a:t>
            </a:r>
          </a:p>
          <a:p>
            <a:pPr lvl="1" algn="just"/>
            <a:r>
              <a:rPr lang="el-GR" sz="2000" dirty="0">
                <a:solidFill>
                  <a:srgbClr val="002650"/>
                </a:solidFill>
                <a:cs typeface="Times New Roman" panose="02020603050405020304" pitchFamily="18" charset="0"/>
              </a:rPr>
              <a:t>Στα Επαρχιακά Κλιμάκια της Υπηρεσίας Αλλοδαπών και Μετανάστευσης (ΥΑΜ) της Αστυνομίας, για τις υπόλοιπες επαρχίες.</a:t>
            </a:r>
          </a:p>
          <a:p>
            <a:pPr algn="just"/>
            <a:endParaRPr lang="el-GR" sz="2000" dirty="0">
              <a:solidFill>
                <a:srgbClr val="002650"/>
              </a:solidFill>
              <a:cs typeface="Times New Roman" panose="02020603050405020304" pitchFamily="18" charset="0"/>
            </a:endParaRPr>
          </a:p>
          <a:p>
            <a:pPr algn="just"/>
            <a:r>
              <a:rPr lang="el-GR" sz="2000" dirty="0">
                <a:solidFill>
                  <a:srgbClr val="002650"/>
                </a:solidFill>
                <a:cs typeface="Times New Roman" panose="02020603050405020304" pitchFamily="18" charset="0"/>
              </a:rPr>
              <a:t>Για </a:t>
            </a:r>
            <a:r>
              <a:rPr lang="el-GR" sz="2000" b="1" dirty="0">
                <a:solidFill>
                  <a:srgbClr val="FF0000"/>
                </a:solidFill>
                <a:cs typeface="Times New Roman" panose="02020603050405020304" pitchFamily="18" charset="0"/>
              </a:rPr>
              <a:t>θέματα ιθαγένειας</a:t>
            </a:r>
            <a:r>
              <a:rPr lang="el-GR" sz="2000" dirty="0">
                <a:solidFill>
                  <a:srgbClr val="002650"/>
                </a:solidFill>
                <a:cs typeface="Times New Roman" panose="02020603050405020304" pitchFamily="18" charset="0"/>
              </a:rPr>
              <a:t>, το κοινό εξυπηρετείται:</a:t>
            </a:r>
          </a:p>
          <a:p>
            <a:pPr lvl="1" algn="just" fontAlgn="base"/>
            <a:r>
              <a:rPr lang="el-GR" sz="2000" dirty="0">
                <a:solidFill>
                  <a:srgbClr val="002650"/>
                </a:solidFill>
                <a:cs typeface="Times New Roman" panose="02020603050405020304" pitchFamily="18" charset="0"/>
              </a:rPr>
              <a:t>στα κεντρικά γραφεία του Τμήματος για τους διαμένοντες στην επαρχία Λευκωσίας (εκτός από τις αιτήσεις Μ125 – λόγω γάμου/ πολιτικής συμβίωσης με Κύπριο πολίτη οι οποίες υποβάλλονται στις Επαρχιακές Διοικήσεις),</a:t>
            </a:r>
          </a:p>
          <a:p>
            <a:pPr lvl="1" algn="just" fontAlgn="base"/>
            <a:r>
              <a:rPr lang="el-GR" sz="2000" dirty="0">
                <a:solidFill>
                  <a:srgbClr val="002650"/>
                </a:solidFill>
                <a:cs typeface="Times New Roman" panose="02020603050405020304" pitchFamily="18" charset="0"/>
              </a:rPr>
              <a:t>στις Επαρχιακές Διοικήσεις, για τις υπόλοιπες επαρχίες.</a:t>
            </a:r>
          </a:p>
          <a:p>
            <a:pPr marL="457200" lvl="1" indent="0" algn="just" fontAlgn="base">
              <a:buNone/>
            </a:pPr>
            <a:endParaRPr lang="el-GR" sz="2000" dirty="0">
              <a:solidFill>
                <a:srgbClr val="002650"/>
              </a:solidFill>
              <a:cs typeface="Times New Roman" panose="02020603050405020304" pitchFamily="18" charset="0"/>
            </a:endParaRPr>
          </a:p>
          <a:p>
            <a:pPr algn="just"/>
            <a:r>
              <a:rPr lang="el-GR" sz="2000" dirty="0">
                <a:solidFill>
                  <a:srgbClr val="002650"/>
                </a:solidFill>
                <a:latin typeface="Calibri" panose="020F0502020204030204" pitchFamily="34" charset="0"/>
                <a:cs typeface="Times New Roman" panose="02020603050405020304" pitchFamily="18" charset="0"/>
              </a:rPr>
              <a:t>Παρόλο που οι αιτήσεις υποβάλλονται και επαρχιακά, οι αιτήσεις εξετάζονται μόνο κεντρικά στη Λευκωσία.</a:t>
            </a:r>
          </a:p>
          <a:p>
            <a:pPr algn="just"/>
            <a:endParaRPr lang="el-GR" sz="2000" dirty="0">
              <a:solidFill>
                <a:srgbClr val="002650"/>
              </a:solidFill>
              <a:latin typeface="Calibri" panose="020F0502020204030204" pitchFamily="34" charset="0"/>
              <a:cs typeface="Times New Roman" panose="02020603050405020304" pitchFamily="18" charset="0"/>
            </a:endParaRPr>
          </a:p>
          <a:p>
            <a:pPr algn="just"/>
            <a:endParaRPr lang="el-GR" sz="2000" b="1" dirty="0">
              <a:solidFill>
                <a:srgbClr val="D13F3E"/>
              </a:solidFill>
              <a:latin typeface="Calibri" panose="020F0502020204030204" pitchFamily="34" charset="0"/>
              <a:cs typeface="Times New Roman" panose="02020603050405020304" pitchFamily="18" charset="0"/>
            </a:endParaRPr>
          </a:p>
          <a:p>
            <a:pPr algn="just"/>
            <a:endParaRPr lang="el-GR" sz="20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kumimoji="0" lang="el-GR" sz="2000" u="none" strike="noStrike" kern="1200" cap="none" spc="0" normalizeH="0" baseline="0" noProof="0" dirty="0">
              <a:ln>
                <a:noFill/>
              </a:ln>
              <a:solidFill>
                <a:srgbClr val="D13F3E"/>
              </a:solidFill>
              <a:effectLst/>
              <a:uLnTx/>
              <a:uFillTx/>
              <a:latin typeface="Calibri" panose="020F0502020204030204"/>
              <a:ea typeface="Times New Roman" panose="02020603050405020304" pitchFamily="18" charset="0"/>
              <a:cs typeface="Times New Roman" panose="02020603050405020304" pitchFamily="18" charset="0"/>
            </a:endParaRPr>
          </a:p>
          <a:p>
            <a:pPr marL="0" indent="0" algn="just">
              <a:buNone/>
            </a:pPr>
            <a:r>
              <a:rPr lang="el-GR" sz="2000" i="1" dirty="0">
                <a:effectLst/>
                <a:ea typeface="Times New Roman" panose="02020603050405020304" pitchFamily="18" charset="0"/>
                <a:cs typeface="Times New Roman" panose="02020603050405020304" pitchFamily="18" charset="0"/>
              </a:rPr>
              <a:t>	</a:t>
            </a:r>
          </a:p>
          <a:p>
            <a:pPr algn="just"/>
            <a:endParaRPr lang="el-GR" sz="2000" b="1" i="1" dirty="0">
              <a:solidFill>
                <a:srgbClr val="D13F3E"/>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491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09B73-D78D-F205-D98A-6046768FF82D}"/>
              </a:ext>
            </a:extLst>
          </p:cNvPr>
          <p:cNvSpPr>
            <a:spLocks noGrp="1"/>
          </p:cNvSpPr>
          <p:nvPr>
            <p:ph type="title"/>
          </p:nvPr>
        </p:nvSpPr>
        <p:spPr>
          <a:xfrm>
            <a:off x="579437" y="2270589"/>
            <a:ext cx="11033125" cy="1328873"/>
          </a:xfrm>
        </p:spPr>
        <p:txBody>
          <a:bodyPr>
            <a:noAutofit/>
          </a:bodyPr>
          <a:lstStyle/>
          <a:p>
            <a:pPr algn="ctr"/>
            <a:r>
              <a:rPr lang="el-GR" sz="4400" b="1" dirty="0">
                <a:solidFill>
                  <a:srgbClr val="17AFD1"/>
                </a:solidFill>
              </a:rPr>
              <a:t>ΑΠΟΚΤΗΣΗ ΤΗΣ ΚΥΠΡΙΑΚΗΣ ΥΠΗΚΟΟΤΗΤΑΣ</a:t>
            </a:r>
            <a:br>
              <a:rPr lang="el-GR" sz="4400" b="1" dirty="0">
                <a:solidFill>
                  <a:srgbClr val="17AFD1"/>
                </a:solidFill>
              </a:rPr>
            </a:br>
            <a:r>
              <a:rPr lang="el-GR" sz="4400" b="1" dirty="0">
                <a:solidFill>
                  <a:srgbClr val="17AFD1"/>
                </a:solidFill>
              </a:rPr>
              <a:t>Πολιτογράφηση</a:t>
            </a:r>
            <a:endParaRPr lang="LID4096" sz="4400" b="1" dirty="0">
              <a:solidFill>
                <a:srgbClr val="17AFD1"/>
              </a:solidFill>
            </a:endParaRPr>
          </a:p>
        </p:txBody>
      </p:sp>
    </p:spTree>
    <p:extLst>
      <p:ext uri="{BB962C8B-B14F-4D97-AF65-F5344CB8AC3E}">
        <p14:creationId xmlns:p14="http://schemas.microsoft.com/office/powerpoint/2010/main" val="2525124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3372-7708-A4E4-74C0-DEF3F5D02A2E}"/>
              </a:ext>
            </a:extLst>
          </p:cNvPr>
          <p:cNvSpPr>
            <a:spLocks noGrp="1"/>
          </p:cNvSpPr>
          <p:nvPr>
            <p:ph type="title"/>
          </p:nvPr>
        </p:nvSpPr>
        <p:spPr>
          <a:xfrm>
            <a:off x="177993" y="82192"/>
            <a:ext cx="11033125" cy="959005"/>
          </a:xfrm>
        </p:spPr>
        <p:txBody>
          <a:bodyPr>
            <a:noAutofit/>
          </a:bodyPr>
          <a:lstStyle/>
          <a:p>
            <a:pPr algn="ctr"/>
            <a:r>
              <a:rPr lang="el-GR" sz="3400" b="1" dirty="0">
                <a:solidFill>
                  <a:srgbClr val="17AFD1"/>
                </a:solidFill>
              </a:rPr>
              <a:t>ΑΠΟΚΤΗΣΗ ΤΗΣ ΚΥΠΡΙΑΚΗΣ ΥΠΗΚΟΟΤΗΤΑΣ</a:t>
            </a:r>
            <a:br>
              <a:rPr lang="el-GR" sz="3400" b="1" dirty="0">
                <a:solidFill>
                  <a:srgbClr val="17AFD1"/>
                </a:solidFill>
              </a:rPr>
            </a:br>
            <a:r>
              <a:rPr lang="el-GR" sz="3400" b="1" dirty="0">
                <a:solidFill>
                  <a:srgbClr val="17AFD1"/>
                </a:solidFill>
              </a:rPr>
              <a:t>Πολιτογράφηση</a:t>
            </a:r>
            <a:endParaRPr lang="LID4096" sz="3400" b="1" dirty="0">
              <a:solidFill>
                <a:srgbClr val="17AFD1"/>
              </a:solidFill>
            </a:endParaRPr>
          </a:p>
        </p:txBody>
      </p:sp>
      <p:sp>
        <p:nvSpPr>
          <p:cNvPr id="3" name="Text Placeholder 2">
            <a:extLst>
              <a:ext uri="{FF2B5EF4-FFF2-40B4-BE49-F238E27FC236}">
                <a16:creationId xmlns:a16="http://schemas.microsoft.com/office/drawing/2014/main" id="{485EF2B2-4F27-7C09-C29A-845C2FF83495}"/>
              </a:ext>
            </a:extLst>
          </p:cNvPr>
          <p:cNvSpPr>
            <a:spLocks noGrp="1"/>
          </p:cNvSpPr>
          <p:nvPr>
            <p:ph type="body" idx="1"/>
          </p:nvPr>
        </p:nvSpPr>
        <p:spPr>
          <a:xfrm>
            <a:off x="283503" y="1170252"/>
            <a:ext cx="11033125" cy="4973694"/>
          </a:xfrm>
        </p:spPr>
        <p:txBody>
          <a:bodyPr>
            <a:normAutofit fontScale="32500" lnSpcReduction="20000"/>
          </a:bodyPr>
          <a:lstStyle/>
          <a:p>
            <a:pPr algn="just" fontAlgn="base"/>
            <a:br>
              <a:rPr lang="el-GR" sz="7200" b="0" i="0" dirty="0">
                <a:solidFill>
                  <a:srgbClr val="002650"/>
                </a:solidFill>
                <a:effectLst/>
              </a:rPr>
            </a:br>
            <a:r>
              <a:rPr lang="el-GR" sz="7200" b="1" i="0" dirty="0">
                <a:solidFill>
                  <a:srgbClr val="002650"/>
                </a:solidFill>
                <a:effectLst/>
              </a:rPr>
              <a:t>Αίτηση για απόκτηση της κυπριακής υπηκοότητας μέσω πολιτογράφησης, μπορεί να υποβληθεί από αλλοδαπά ενήλικα άτομα τα οποία:</a:t>
            </a:r>
          </a:p>
          <a:p>
            <a:pPr algn="just" fontAlgn="base"/>
            <a:endParaRPr lang="el-GR" sz="7200" b="1" i="0" dirty="0">
              <a:solidFill>
                <a:srgbClr val="002650"/>
              </a:solidFill>
              <a:effectLst/>
            </a:endParaRPr>
          </a:p>
          <a:p>
            <a:pPr marL="266700" indent="-266700" algn="just" fontAlgn="base">
              <a:buFont typeface="Arial" panose="020B0604020202020204" pitchFamily="34" charset="0"/>
              <a:buChar char="•"/>
            </a:pPr>
            <a:r>
              <a:rPr lang="el-GR" sz="7200" b="0" i="0" dirty="0">
                <a:solidFill>
                  <a:srgbClr val="002650"/>
                </a:solidFill>
                <a:effectLst/>
              </a:rPr>
              <a:t>είναι πλήρους ικανότητας,</a:t>
            </a:r>
          </a:p>
          <a:p>
            <a:pPr marL="266700" indent="-266700" algn="just" fontAlgn="base">
              <a:buFont typeface="Arial" panose="020B0604020202020204" pitchFamily="34" charset="0"/>
              <a:buChar char="•"/>
            </a:pPr>
            <a:r>
              <a:rPr lang="el-GR" sz="7200" b="0" i="0" dirty="0">
                <a:solidFill>
                  <a:srgbClr val="002650"/>
                </a:solidFill>
                <a:effectLst/>
              </a:rPr>
              <a:t>πριν την υποβολή της αίτησης έχουν παραμείνει στη Δημοκρατία </a:t>
            </a:r>
            <a:r>
              <a:rPr lang="el-GR" sz="7200" b="0" i="0" u="sng" dirty="0">
                <a:solidFill>
                  <a:srgbClr val="002650"/>
                </a:solidFill>
                <a:effectLst/>
              </a:rPr>
              <a:t>νόμιμα</a:t>
            </a:r>
            <a:r>
              <a:rPr lang="el-GR" sz="7200" b="0" i="0" dirty="0">
                <a:solidFill>
                  <a:srgbClr val="002650"/>
                </a:solidFill>
                <a:effectLst/>
              </a:rPr>
              <a:t> για συνεχόμενο διάστημα δώδεκα μηνών χωρίς διακοπή,</a:t>
            </a:r>
          </a:p>
          <a:p>
            <a:pPr marL="266700" indent="-266700" algn="just" fontAlgn="base">
              <a:buFont typeface="Arial" panose="020B0604020202020204" pitchFamily="34" charset="0"/>
              <a:buChar char="•"/>
            </a:pPr>
            <a:r>
              <a:rPr lang="el-GR" sz="7200" b="0" i="0" dirty="0">
                <a:solidFill>
                  <a:srgbClr val="002650"/>
                </a:solidFill>
                <a:effectLst/>
              </a:rPr>
              <a:t>συγκεντρώνουν συνολική διαμονή επτά ή πέντε ετών </a:t>
            </a:r>
            <a:r>
              <a:rPr lang="el-GR" sz="7200" b="0" i="0" u="sng" dirty="0">
                <a:solidFill>
                  <a:srgbClr val="002650"/>
                </a:solidFill>
                <a:effectLst/>
              </a:rPr>
              <a:t>νόμιμης</a:t>
            </a:r>
            <a:r>
              <a:rPr lang="el-GR" sz="7200" b="0" i="0" dirty="0">
                <a:solidFill>
                  <a:srgbClr val="002650"/>
                </a:solidFill>
                <a:effectLst/>
              </a:rPr>
              <a:t> διαμονής στη Δημοκρατία ανάλογα με το καθεστώς  διαμονής τους στη Δημοκρατία,</a:t>
            </a:r>
          </a:p>
          <a:p>
            <a:pPr marL="266700" indent="-266700" algn="just" fontAlgn="base">
              <a:buFont typeface="Arial" panose="020B0604020202020204" pitchFamily="34" charset="0"/>
              <a:buChar char="•"/>
            </a:pPr>
            <a:r>
              <a:rPr lang="el-GR" sz="7200" b="0" i="0" dirty="0">
                <a:solidFill>
                  <a:srgbClr val="002650"/>
                </a:solidFill>
                <a:effectLst/>
              </a:rPr>
              <a:t>είναι καλού χαρακτήρα, και</a:t>
            </a:r>
          </a:p>
          <a:p>
            <a:pPr marL="266700" indent="-266700" algn="just" fontAlgn="base">
              <a:buFont typeface="Arial" panose="020B0604020202020204" pitchFamily="34" charset="0"/>
              <a:buChar char="•"/>
            </a:pPr>
            <a:r>
              <a:rPr lang="el-GR" sz="7200" b="0" i="0" dirty="0">
                <a:solidFill>
                  <a:srgbClr val="002650"/>
                </a:solidFill>
                <a:effectLst/>
              </a:rPr>
              <a:t>έχουν πρόθεση να διαμείνουν στη Δημοκρατία, σε περίπτωση χορήγησης πιστοποιητικού πολιτογράφησης.</a:t>
            </a:r>
          </a:p>
          <a:p>
            <a:pPr algn="just" fontAlgn="base"/>
            <a:br>
              <a:rPr lang="el-GR" sz="7200" dirty="0">
                <a:solidFill>
                  <a:srgbClr val="002650"/>
                </a:solidFill>
              </a:rPr>
            </a:br>
            <a:endParaRPr lang="LID4096" dirty="0">
              <a:solidFill>
                <a:srgbClr val="002650"/>
              </a:solidFill>
            </a:endParaRPr>
          </a:p>
        </p:txBody>
      </p:sp>
    </p:spTree>
    <p:extLst>
      <p:ext uri="{BB962C8B-B14F-4D97-AF65-F5344CB8AC3E}">
        <p14:creationId xmlns:p14="http://schemas.microsoft.com/office/powerpoint/2010/main" val="3179750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3372-7708-A4E4-74C0-DEF3F5D02A2E}"/>
              </a:ext>
            </a:extLst>
          </p:cNvPr>
          <p:cNvSpPr>
            <a:spLocks noGrp="1"/>
          </p:cNvSpPr>
          <p:nvPr>
            <p:ph type="title"/>
          </p:nvPr>
        </p:nvSpPr>
        <p:spPr>
          <a:xfrm>
            <a:off x="177993" y="82192"/>
            <a:ext cx="11033125" cy="959005"/>
          </a:xfrm>
        </p:spPr>
        <p:txBody>
          <a:bodyPr>
            <a:noAutofit/>
          </a:bodyPr>
          <a:lstStyle/>
          <a:p>
            <a:pPr algn="ctr"/>
            <a:r>
              <a:rPr lang="el-GR" sz="3400" b="1" dirty="0">
                <a:solidFill>
                  <a:srgbClr val="17AFD1"/>
                </a:solidFill>
              </a:rPr>
              <a:t>ΑΠΟΚΤΗΣΗ ΤΗΣ ΚΥΠΡΙΑΚΗΣ ΥΠΗΚΟΟΤΗΤΑΣ</a:t>
            </a:r>
            <a:br>
              <a:rPr lang="el-GR" sz="3400" b="1" dirty="0">
                <a:solidFill>
                  <a:srgbClr val="17AFD1"/>
                </a:solidFill>
              </a:rPr>
            </a:br>
            <a:r>
              <a:rPr lang="el-GR" sz="3400" b="1" dirty="0">
                <a:solidFill>
                  <a:srgbClr val="17AFD1"/>
                </a:solidFill>
              </a:rPr>
              <a:t>Πολιτογράφηση</a:t>
            </a:r>
            <a:endParaRPr lang="LID4096" sz="3400" b="1" dirty="0">
              <a:solidFill>
                <a:srgbClr val="17AFD1"/>
              </a:solidFill>
            </a:endParaRPr>
          </a:p>
        </p:txBody>
      </p:sp>
      <p:sp>
        <p:nvSpPr>
          <p:cNvPr id="3" name="Text Placeholder 2">
            <a:extLst>
              <a:ext uri="{FF2B5EF4-FFF2-40B4-BE49-F238E27FC236}">
                <a16:creationId xmlns:a16="http://schemas.microsoft.com/office/drawing/2014/main" id="{485EF2B2-4F27-7C09-C29A-845C2FF83495}"/>
              </a:ext>
            </a:extLst>
          </p:cNvPr>
          <p:cNvSpPr>
            <a:spLocks noGrp="1"/>
          </p:cNvSpPr>
          <p:nvPr>
            <p:ph type="body" idx="1"/>
          </p:nvPr>
        </p:nvSpPr>
        <p:spPr>
          <a:xfrm>
            <a:off x="177993" y="944221"/>
            <a:ext cx="11033125" cy="5605556"/>
          </a:xfrm>
        </p:spPr>
        <p:txBody>
          <a:bodyPr>
            <a:normAutofit fontScale="32500" lnSpcReduction="20000"/>
          </a:bodyPr>
          <a:lstStyle/>
          <a:p>
            <a:pPr algn="just" fontAlgn="base"/>
            <a:br>
              <a:rPr lang="el-GR" sz="7200" dirty="0">
                <a:solidFill>
                  <a:srgbClr val="002650"/>
                </a:solidFill>
              </a:rPr>
            </a:br>
            <a:r>
              <a:rPr lang="el-GR" sz="7200" b="1" i="0" dirty="0">
                <a:solidFill>
                  <a:srgbClr val="002650"/>
                </a:solidFill>
                <a:effectLst/>
              </a:rPr>
              <a:t>Έτη νόμιμης διαμονής στη Δημοκρατία </a:t>
            </a:r>
            <a:endParaRPr lang="el-GR" sz="7200" b="1" dirty="0">
              <a:solidFill>
                <a:srgbClr val="002650"/>
              </a:solidFill>
            </a:endParaRPr>
          </a:p>
          <a:p>
            <a:pPr marL="266700" indent="-266700" algn="just" fontAlgn="base">
              <a:buFont typeface="Arial" panose="020B0604020202020204" pitchFamily="34" charset="0"/>
              <a:buChar char="•"/>
            </a:pPr>
            <a:r>
              <a:rPr lang="el-GR" sz="7200" b="1" i="0" dirty="0">
                <a:solidFill>
                  <a:srgbClr val="002650"/>
                </a:solidFill>
                <a:effectLst/>
              </a:rPr>
              <a:t>Επτά έτη νόμιμης διαμονής:</a:t>
            </a:r>
            <a:r>
              <a:rPr lang="el-GR" sz="7200" b="0" i="0" dirty="0">
                <a:solidFill>
                  <a:srgbClr val="002650"/>
                </a:solidFill>
                <a:effectLst/>
              </a:rPr>
              <a:t> Αλλοδαποί οι οποίοι κατέχουν άδεια διαμονής ως φοιτητές, επισκέπτες, αυτοεργοδοτούμενοι, αθλητές, προπονητές, τεχνικοί αθλημάτων, οικιακοί βοηθοί, νοσοκόμοι, εργαζόμενοι σε Κύπριους ή ξένους εργοδότες ή σε υπεράκτιες εταιρείες και που διαμένουν στη Δημοκρατία αποκλειστικά με σκοπό την εργασία, όπως επίσης και οι σύζυγοι, τα ενήλικα τέκνα ή άλλα εξαρτώμενα τους πρόσωπα θα πρέπει να συγκεντρώνουν συνολική διαμονή στη Δημοκρατία τουλάχιστον επτά ετών από την ημερομηνία της πρώτης άφιξής τους στη Δημοκρατία (στο διάστημα των επτά ετών συνυπολογίζεται το τελευταίο δωδεκάμηνο πριν την υποβολή της αίτησης). </a:t>
            </a:r>
          </a:p>
          <a:p>
            <a:pPr algn="just" fontAlgn="base"/>
            <a:endParaRPr lang="el-GR" sz="7200" b="0" i="0" dirty="0">
              <a:solidFill>
                <a:srgbClr val="002650"/>
              </a:solidFill>
              <a:effectLst/>
            </a:endParaRPr>
          </a:p>
          <a:p>
            <a:pPr marL="266700" indent="-266700" algn="just" fontAlgn="base">
              <a:buFont typeface="Arial" panose="020B0604020202020204" pitchFamily="34" charset="0"/>
              <a:buChar char="•"/>
            </a:pPr>
            <a:r>
              <a:rPr lang="el-GR" sz="7200" b="1" i="0" dirty="0">
                <a:solidFill>
                  <a:srgbClr val="002650"/>
                </a:solidFill>
                <a:effectLst/>
              </a:rPr>
              <a:t>Πέντε έτη νόμιμης διαμονής:</a:t>
            </a:r>
            <a:r>
              <a:rPr lang="el-GR" sz="7200" b="0" i="0" dirty="0">
                <a:solidFill>
                  <a:srgbClr val="002650"/>
                </a:solidFill>
                <a:effectLst/>
              </a:rPr>
              <a:t>  Αλλοδαποί οι οποίοι κατέχουν οποιοδήποτε άλλο καθεστώς (εκτός από αυτά που αναφέρονται πιο πάνω), θα πρέπει να συγκεντρώνουν συνολική διαμονή στη Δημοκρατία πέντε </a:t>
            </a:r>
            <a:r>
              <a:rPr lang="el-GR" sz="7200" dirty="0">
                <a:solidFill>
                  <a:srgbClr val="002650"/>
                </a:solidFill>
              </a:rPr>
              <a:t>ετών</a:t>
            </a:r>
            <a:r>
              <a:rPr lang="el-GR" sz="7200" b="0" i="0" dirty="0">
                <a:solidFill>
                  <a:srgbClr val="002650"/>
                </a:solidFill>
                <a:effectLst/>
              </a:rPr>
              <a:t> εντός των αμέσως προηγούμενων επτά ετών από το δωδεκάμηνο διάστημα που προηγείται της αίτησης.</a:t>
            </a:r>
          </a:p>
          <a:p>
            <a:endParaRPr lang="LID4096" dirty="0">
              <a:solidFill>
                <a:srgbClr val="002650"/>
              </a:solidFill>
            </a:endParaRPr>
          </a:p>
          <a:p>
            <a:pPr algn="ctr"/>
            <a:r>
              <a:rPr lang="el-GR" sz="6200" b="1" dirty="0">
                <a:solidFill>
                  <a:srgbClr val="FF0000"/>
                </a:solidFill>
              </a:rPr>
              <a:t>Στις  30.11.2023 ψηφίστηκε από τη </a:t>
            </a:r>
            <a:r>
              <a:rPr lang="el-GR" sz="6200" b="1" dirty="0" err="1">
                <a:solidFill>
                  <a:srgbClr val="FF0000"/>
                </a:solidFill>
              </a:rPr>
              <a:t>ΒτΑ</a:t>
            </a:r>
            <a:r>
              <a:rPr lang="el-GR" sz="6200" b="1" dirty="0">
                <a:solidFill>
                  <a:srgbClr val="FF0000"/>
                </a:solidFill>
              </a:rPr>
              <a:t> ο περί Αρχείου Πληθυσμού (Τροποποιητικός) Νόμος του 2023 που τροποποιεί τα κριτήρια πολιτογράφησης και αναμένεται να δημοσιευτεί σύντομα.</a:t>
            </a:r>
            <a:endParaRPr lang="LID4096" sz="6200" b="1" dirty="0">
              <a:solidFill>
                <a:srgbClr val="FF0000"/>
              </a:solidFill>
            </a:endParaRPr>
          </a:p>
        </p:txBody>
      </p:sp>
    </p:spTree>
    <p:extLst>
      <p:ext uri="{BB962C8B-B14F-4D97-AF65-F5344CB8AC3E}">
        <p14:creationId xmlns:p14="http://schemas.microsoft.com/office/powerpoint/2010/main" val="1088619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3372-7708-A4E4-74C0-DEF3F5D02A2E}"/>
              </a:ext>
            </a:extLst>
          </p:cNvPr>
          <p:cNvSpPr>
            <a:spLocks noGrp="1"/>
          </p:cNvSpPr>
          <p:nvPr>
            <p:ph type="title"/>
          </p:nvPr>
        </p:nvSpPr>
        <p:spPr>
          <a:xfrm>
            <a:off x="177993" y="-92466"/>
            <a:ext cx="11033125" cy="959005"/>
          </a:xfrm>
        </p:spPr>
        <p:txBody>
          <a:bodyPr>
            <a:noAutofit/>
          </a:bodyPr>
          <a:lstStyle/>
          <a:p>
            <a:pPr algn="ctr"/>
            <a:r>
              <a:rPr lang="el-GR" sz="3400" b="1" dirty="0">
                <a:solidFill>
                  <a:srgbClr val="17AFD1"/>
                </a:solidFill>
              </a:rPr>
              <a:t>ΑΠΟΚΤΗΣΗ ΤΗΣ ΚΥΠΡΙΑΚΗΣ ΥΠΗΚΟΟΤΗΤΑΣ</a:t>
            </a:r>
            <a:br>
              <a:rPr lang="el-GR" sz="3400" b="1" dirty="0">
                <a:solidFill>
                  <a:srgbClr val="17AFD1"/>
                </a:solidFill>
              </a:rPr>
            </a:br>
            <a:r>
              <a:rPr lang="el-GR" sz="2200" b="1" dirty="0">
                <a:solidFill>
                  <a:srgbClr val="17AFD1"/>
                </a:solidFill>
              </a:rPr>
              <a:t>Κύριες αλλαγές στα κριτήρια Πολιτογράφησης, σύμφωνα με τον τροποποιητικό Νόμο:</a:t>
            </a:r>
            <a:endParaRPr lang="LID4096" sz="2200" b="1" dirty="0">
              <a:solidFill>
                <a:srgbClr val="17AFD1"/>
              </a:solidFill>
            </a:endParaRPr>
          </a:p>
        </p:txBody>
      </p:sp>
      <p:sp>
        <p:nvSpPr>
          <p:cNvPr id="3" name="Text Placeholder 2">
            <a:extLst>
              <a:ext uri="{FF2B5EF4-FFF2-40B4-BE49-F238E27FC236}">
                <a16:creationId xmlns:a16="http://schemas.microsoft.com/office/drawing/2014/main" id="{485EF2B2-4F27-7C09-C29A-845C2FF83495}"/>
              </a:ext>
            </a:extLst>
          </p:cNvPr>
          <p:cNvSpPr>
            <a:spLocks noGrp="1"/>
          </p:cNvSpPr>
          <p:nvPr>
            <p:ph type="body" idx="1"/>
          </p:nvPr>
        </p:nvSpPr>
        <p:spPr>
          <a:xfrm>
            <a:off x="283503" y="944224"/>
            <a:ext cx="11326295" cy="5364112"/>
          </a:xfrm>
        </p:spPr>
        <p:txBody>
          <a:bodyPr>
            <a:normAutofit/>
          </a:bodyPr>
          <a:lstStyle/>
          <a:p>
            <a:pPr algn="just" fontAlgn="base"/>
            <a:br>
              <a:rPr lang="el-GR" sz="2200" dirty="0">
                <a:solidFill>
                  <a:srgbClr val="002650"/>
                </a:solidFill>
              </a:rPr>
            </a:br>
            <a:endParaRPr lang="LID4096" sz="2200" dirty="0">
              <a:solidFill>
                <a:srgbClr val="002650"/>
              </a:solidFill>
            </a:endParaRPr>
          </a:p>
        </p:txBody>
      </p:sp>
      <p:graphicFrame>
        <p:nvGraphicFramePr>
          <p:cNvPr id="6" name="Table 5">
            <a:extLst>
              <a:ext uri="{FF2B5EF4-FFF2-40B4-BE49-F238E27FC236}">
                <a16:creationId xmlns:a16="http://schemas.microsoft.com/office/drawing/2014/main" id="{D3E5DA59-0FA3-226D-5790-21C21F51EBEC}"/>
              </a:ext>
            </a:extLst>
          </p:cNvPr>
          <p:cNvGraphicFramePr>
            <a:graphicFrameLocks noGrp="1"/>
          </p:cNvGraphicFramePr>
          <p:nvPr>
            <p:extLst>
              <p:ext uri="{D42A27DB-BD31-4B8C-83A1-F6EECF244321}">
                <p14:modId xmlns:p14="http://schemas.microsoft.com/office/powerpoint/2010/main" val="1961323655"/>
              </p:ext>
            </p:extLst>
          </p:nvPr>
        </p:nvGraphicFramePr>
        <p:xfrm>
          <a:off x="431513" y="914409"/>
          <a:ext cx="11326295" cy="5467731"/>
        </p:xfrm>
        <a:graphic>
          <a:graphicData uri="http://schemas.openxmlformats.org/drawingml/2006/table">
            <a:tbl>
              <a:tblPr firstRow="1" firstCol="1" bandRow="1">
                <a:tableStyleId>{69012ECD-51FC-41F1-AA8D-1B2483CD663E}</a:tableStyleId>
              </a:tblPr>
              <a:tblGrid>
                <a:gridCol w="4756936">
                  <a:extLst>
                    <a:ext uri="{9D8B030D-6E8A-4147-A177-3AD203B41FA5}">
                      <a16:colId xmlns:a16="http://schemas.microsoft.com/office/drawing/2014/main" val="3780386379"/>
                    </a:ext>
                  </a:extLst>
                </a:gridCol>
                <a:gridCol w="6569359">
                  <a:extLst>
                    <a:ext uri="{9D8B030D-6E8A-4147-A177-3AD203B41FA5}">
                      <a16:colId xmlns:a16="http://schemas.microsoft.com/office/drawing/2014/main" val="2687182996"/>
                    </a:ext>
                  </a:extLst>
                </a:gridCol>
              </a:tblGrid>
              <a:tr h="65181">
                <a:tc gridSpan="2">
                  <a:txBody>
                    <a:bodyPr/>
                    <a:lstStyle/>
                    <a:p>
                      <a:pPr algn="ctr">
                        <a:lnSpc>
                          <a:spcPct val="107000"/>
                        </a:lnSpc>
                        <a:spcAft>
                          <a:spcPts val="800"/>
                        </a:spcAft>
                      </a:pPr>
                      <a:r>
                        <a:rPr lang="el-GR" sz="1200" kern="100" dirty="0">
                          <a:solidFill>
                            <a:srgbClr val="002650"/>
                          </a:solidFill>
                          <a:effectLst/>
                        </a:rPr>
                        <a:t>ΚΡΙΤΗΡΙΑ ΠΟΛΙΤΟΓΡΑΦΗΣΗΣ</a:t>
                      </a:r>
                      <a:endParaRPr lang="en-CY" sz="120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762" marR="23762" marT="0" marB="0"/>
                </a:tc>
                <a:tc hMerge="1">
                  <a:txBody>
                    <a:bodyPr/>
                    <a:lstStyle/>
                    <a:p>
                      <a:endParaRPr lang="en-CY"/>
                    </a:p>
                  </a:txBody>
                  <a:tcPr/>
                </a:tc>
                <a:extLst>
                  <a:ext uri="{0D108BD9-81ED-4DB2-BD59-A6C34878D82A}">
                    <a16:rowId xmlns:a16="http://schemas.microsoft.com/office/drawing/2014/main" val="1300894927"/>
                  </a:ext>
                </a:extLst>
              </a:tr>
              <a:tr h="0">
                <a:tc>
                  <a:txBody>
                    <a:bodyPr/>
                    <a:lstStyle/>
                    <a:p>
                      <a:pPr algn="ctr">
                        <a:lnSpc>
                          <a:spcPct val="107000"/>
                        </a:lnSpc>
                        <a:spcAft>
                          <a:spcPts val="800"/>
                        </a:spcAft>
                      </a:pPr>
                      <a:r>
                        <a:rPr lang="en-US" sz="1200" kern="100" dirty="0">
                          <a:solidFill>
                            <a:srgbClr val="002650"/>
                          </a:solidFill>
                          <a:effectLst/>
                        </a:rPr>
                        <a:t>Ο π</a:t>
                      </a:r>
                      <a:r>
                        <a:rPr lang="en-US" sz="1200" kern="100" dirty="0" err="1">
                          <a:solidFill>
                            <a:srgbClr val="002650"/>
                          </a:solidFill>
                          <a:effectLst/>
                        </a:rPr>
                        <a:t>ερί</a:t>
                      </a:r>
                      <a:r>
                        <a:rPr lang="en-US" sz="1200" kern="100" dirty="0">
                          <a:solidFill>
                            <a:srgbClr val="002650"/>
                          </a:solidFill>
                          <a:effectLst/>
                        </a:rPr>
                        <a:t> Αρχείου Πληθυσμού </a:t>
                      </a:r>
                      <a:r>
                        <a:rPr lang="en-US" sz="1200" kern="100" dirty="0" err="1">
                          <a:solidFill>
                            <a:srgbClr val="002650"/>
                          </a:solidFill>
                          <a:effectLst/>
                        </a:rPr>
                        <a:t>Νόμος</a:t>
                      </a:r>
                      <a:r>
                        <a:rPr lang="en-US" sz="1200" kern="100" dirty="0">
                          <a:solidFill>
                            <a:srgbClr val="002650"/>
                          </a:solidFill>
                          <a:effectLst/>
                        </a:rPr>
                        <a:t> </a:t>
                      </a:r>
                      <a:r>
                        <a:rPr lang="en-US" sz="1200" kern="100" dirty="0" err="1">
                          <a:solidFill>
                            <a:srgbClr val="002650"/>
                          </a:solidFill>
                          <a:effectLst/>
                        </a:rPr>
                        <a:t>του</a:t>
                      </a:r>
                      <a:r>
                        <a:rPr lang="en-US" sz="1200" kern="100" dirty="0">
                          <a:solidFill>
                            <a:srgbClr val="002650"/>
                          </a:solidFill>
                          <a:effectLst/>
                        </a:rPr>
                        <a:t> 2002 </a:t>
                      </a:r>
                      <a:r>
                        <a:rPr lang="el-GR" sz="1200" kern="100" dirty="0">
                          <a:solidFill>
                            <a:srgbClr val="002650"/>
                          </a:solidFill>
                          <a:effectLst/>
                        </a:rPr>
                        <a:t>έως το 2021</a:t>
                      </a:r>
                      <a:endParaRPr lang="en-CY" sz="120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762" marR="23762" marT="0" marB="0">
                    <a:solidFill>
                      <a:schemeClr val="accent1">
                        <a:lumMod val="40000"/>
                        <a:lumOff val="60000"/>
                      </a:schemeClr>
                    </a:solidFill>
                  </a:tcPr>
                </a:tc>
                <a:tc>
                  <a:txBody>
                    <a:bodyPr/>
                    <a:lstStyle/>
                    <a:p>
                      <a:pPr algn="ctr">
                        <a:lnSpc>
                          <a:spcPct val="107000"/>
                        </a:lnSpc>
                        <a:spcAft>
                          <a:spcPts val="800"/>
                        </a:spcAft>
                      </a:pPr>
                      <a:r>
                        <a:rPr lang="en-US" sz="1200" b="1" kern="100" dirty="0">
                          <a:solidFill>
                            <a:srgbClr val="002650"/>
                          </a:solidFill>
                          <a:effectLst/>
                        </a:rPr>
                        <a:t>Ο π</a:t>
                      </a:r>
                      <a:r>
                        <a:rPr lang="en-US" sz="1200" b="1" kern="100" dirty="0" err="1">
                          <a:solidFill>
                            <a:srgbClr val="002650"/>
                          </a:solidFill>
                          <a:effectLst/>
                        </a:rPr>
                        <a:t>ερί</a:t>
                      </a:r>
                      <a:r>
                        <a:rPr lang="en-US" sz="1200" b="1" kern="100" dirty="0">
                          <a:solidFill>
                            <a:srgbClr val="002650"/>
                          </a:solidFill>
                          <a:effectLst/>
                        </a:rPr>
                        <a:t> Αρχείου Πληθυσμού (</a:t>
                      </a:r>
                      <a:r>
                        <a:rPr lang="en-US" sz="1200" b="1" kern="100" dirty="0" err="1">
                          <a:solidFill>
                            <a:srgbClr val="002650"/>
                          </a:solidFill>
                          <a:effectLst/>
                        </a:rPr>
                        <a:t>Τρο</a:t>
                      </a:r>
                      <a:r>
                        <a:rPr lang="en-US" sz="1200" b="1" kern="100" dirty="0">
                          <a:solidFill>
                            <a:srgbClr val="002650"/>
                          </a:solidFill>
                          <a:effectLst/>
                        </a:rPr>
                        <a:t>ποποιητικός) Νόμος του 2023</a:t>
                      </a:r>
                      <a:endParaRPr lang="en-CY" sz="1200" b="1"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762" marR="23762" marT="0" marB="0">
                    <a:solidFill>
                      <a:schemeClr val="accent1">
                        <a:lumMod val="40000"/>
                        <a:lumOff val="60000"/>
                      </a:schemeClr>
                    </a:solidFill>
                  </a:tcPr>
                </a:tc>
                <a:extLst>
                  <a:ext uri="{0D108BD9-81ED-4DB2-BD59-A6C34878D82A}">
                    <a16:rowId xmlns:a16="http://schemas.microsoft.com/office/drawing/2014/main" val="801253342"/>
                  </a:ext>
                </a:extLst>
              </a:tr>
              <a:tr h="590465">
                <a:tc>
                  <a:txBody>
                    <a:bodyPr/>
                    <a:lstStyle/>
                    <a:p>
                      <a:pPr algn="just">
                        <a:lnSpc>
                          <a:spcPct val="107000"/>
                        </a:lnSpc>
                        <a:spcAft>
                          <a:spcPts val="800"/>
                        </a:spcAft>
                      </a:pPr>
                      <a:r>
                        <a:rPr lang="en-US" sz="1200" b="0" kern="100" dirty="0" err="1">
                          <a:solidFill>
                            <a:srgbClr val="002650"/>
                          </a:solidFill>
                          <a:effectLst/>
                        </a:rPr>
                        <a:t>Δι</a:t>
                      </a:r>
                      <a:r>
                        <a:rPr lang="en-US" sz="1200" b="0" kern="100" dirty="0">
                          <a:solidFill>
                            <a:srgbClr val="002650"/>
                          </a:solidFill>
                          <a:effectLst/>
                        </a:rPr>
                        <a:t>αμονή στη Δημοκρατία για όλο το χρονικό διάστημα των αμέσως προηγούμενων 12 μηνών από την ημερομηνία της αίτησης</a:t>
                      </a:r>
                      <a:r>
                        <a:rPr lang="el-GR" sz="1200" b="0" kern="100" dirty="0">
                          <a:solidFill>
                            <a:srgbClr val="002650"/>
                          </a:solidFill>
                          <a:effectLst/>
                        </a:rPr>
                        <a:t>. </a:t>
                      </a:r>
                      <a:endParaRPr lang="en-CY" sz="1200" b="0" kern="100" dirty="0">
                        <a:solidFill>
                          <a:srgbClr val="002650"/>
                        </a:solidFill>
                        <a:effectLst/>
                      </a:endParaRPr>
                    </a:p>
                    <a:p>
                      <a:pPr algn="just">
                        <a:lnSpc>
                          <a:spcPct val="107000"/>
                        </a:lnSpc>
                        <a:spcAft>
                          <a:spcPts val="800"/>
                        </a:spcAft>
                      </a:pPr>
                      <a:r>
                        <a:rPr lang="el-GR" sz="1200" kern="100" dirty="0">
                          <a:solidFill>
                            <a:srgbClr val="002650"/>
                          </a:solidFill>
                          <a:effectLst/>
                        </a:rPr>
                        <a:t> </a:t>
                      </a:r>
                      <a:endParaRPr lang="en-CY" sz="120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762" marR="23762" marT="0" marB="0"/>
                </a:tc>
                <a:tc>
                  <a:txBody>
                    <a:bodyPr/>
                    <a:lstStyle/>
                    <a:p>
                      <a:pPr algn="just">
                        <a:lnSpc>
                          <a:spcPct val="107000"/>
                        </a:lnSpc>
                        <a:spcAft>
                          <a:spcPts val="800"/>
                        </a:spcAft>
                      </a:pPr>
                      <a:r>
                        <a:rPr lang="en-US" sz="1200" kern="100" dirty="0" err="1">
                          <a:solidFill>
                            <a:srgbClr val="002650"/>
                          </a:solidFill>
                          <a:effectLst/>
                        </a:rPr>
                        <a:t>Νόμιμη</a:t>
                      </a:r>
                      <a:r>
                        <a:rPr lang="en-US" sz="1200" kern="100" dirty="0">
                          <a:solidFill>
                            <a:srgbClr val="002650"/>
                          </a:solidFill>
                          <a:effectLst/>
                        </a:rPr>
                        <a:t> και </a:t>
                      </a:r>
                      <a:r>
                        <a:rPr lang="en-US" sz="1200" kern="100" dirty="0" err="1">
                          <a:solidFill>
                            <a:srgbClr val="002650"/>
                          </a:solidFill>
                          <a:effectLst/>
                        </a:rPr>
                        <a:t>συνεχή</a:t>
                      </a:r>
                      <a:r>
                        <a:rPr lang="en-US" sz="1200" kern="100" dirty="0">
                          <a:solidFill>
                            <a:srgbClr val="002650"/>
                          </a:solidFill>
                          <a:effectLst/>
                        </a:rPr>
                        <a:t> παρα</a:t>
                      </a:r>
                      <a:r>
                        <a:rPr lang="en-US" sz="1200" kern="100" dirty="0" err="1">
                          <a:solidFill>
                            <a:srgbClr val="002650"/>
                          </a:solidFill>
                          <a:effectLst/>
                        </a:rPr>
                        <a:t>μονή</a:t>
                      </a:r>
                      <a:r>
                        <a:rPr lang="en-US" sz="1200" kern="100" dirty="0">
                          <a:solidFill>
                            <a:srgbClr val="002650"/>
                          </a:solidFill>
                          <a:effectLst/>
                        </a:rPr>
                        <a:t> </a:t>
                      </a:r>
                      <a:r>
                        <a:rPr lang="en-US" sz="1200" kern="100" dirty="0" err="1">
                          <a:solidFill>
                            <a:srgbClr val="002650"/>
                          </a:solidFill>
                          <a:effectLst/>
                        </a:rPr>
                        <a:t>στη</a:t>
                      </a:r>
                      <a:r>
                        <a:rPr lang="en-US" sz="1200" kern="100" dirty="0">
                          <a:solidFill>
                            <a:srgbClr val="002650"/>
                          </a:solidFill>
                          <a:effectLst/>
                        </a:rPr>
                        <a:t> </a:t>
                      </a:r>
                      <a:r>
                        <a:rPr lang="en-US" sz="1200" kern="100" dirty="0" err="1">
                          <a:solidFill>
                            <a:srgbClr val="002650"/>
                          </a:solidFill>
                          <a:effectLst/>
                        </a:rPr>
                        <a:t>Δημοκρ</a:t>
                      </a:r>
                      <a:r>
                        <a:rPr lang="en-US" sz="1200" kern="100" dirty="0">
                          <a:solidFill>
                            <a:srgbClr val="002650"/>
                          </a:solidFill>
                          <a:effectLst/>
                        </a:rPr>
                        <a:t>ατία για όλο το χρονικό διάστημα των αμέσως προηγούμενων 12 μηνών από την ημερομηνία της αίτησης. </a:t>
                      </a:r>
                      <a:endParaRPr lang="en-CY" sz="1200" kern="100" dirty="0">
                        <a:solidFill>
                          <a:srgbClr val="002650"/>
                        </a:solidFill>
                        <a:effectLst/>
                      </a:endParaRPr>
                    </a:p>
                    <a:p>
                      <a:pPr algn="just">
                        <a:lnSpc>
                          <a:spcPct val="107000"/>
                        </a:lnSpc>
                        <a:spcAft>
                          <a:spcPts val="800"/>
                        </a:spcAft>
                      </a:pPr>
                      <a:r>
                        <a:rPr lang="el-GR" sz="1200" b="1" kern="100" dirty="0">
                          <a:solidFill>
                            <a:srgbClr val="002650"/>
                          </a:solidFill>
                          <a:effectLst/>
                        </a:rPr>
                        <a:t>Επιτρέπονται π</a:t>
                      </a:r>
                      <a:r>
                        <a:rPr lang="en-US" sz="1200" b="1" kern="100" dirty="0" err="1">
                          <a:solidFill>
                            <a:srgbClr val="002650"/>
                          </a:solidFill>
                          <a:effectLst/>
                        </a:rPr>
                        <a:t>ερίοδοι</a:t>
                      </a:r>
                      <a:r>
                        <a:rPr lang="en-US" sz="1200" b="1" kern="100" dirty="0">
                          <a:solidFill>
                            <a:srgbClr val="002650"/>
                          </a:solidFill>
                          <a:effectLst/>
                        </a:rPr>
                        <a:t> απ</a:t>
                      </a:r>
                      <a:r>
                        <a:rPr lang="en-US" sz="1200" b="1" kern="100" dirty="0" err="1">
                          <a:solidFill>
                            <a:srgbClr val="002650"/>
                          </a:solidFill>
                          <a:effectLst/>
                        </a:rPr>
                        <a:t>ουσί</a:t>
                      </a:r>
                      <a:r>
                        <a:rPr lang="en-US" sz="1200" b="1" kern="100" dirty="0">
                          <a:solidFill>
                            <a:srgbClr val="002650"/>
                          </a:solidFill>
                          <a:effectLst/>
                        </a:rPr>
                        <a:t>ας από τη Δημοκρατία που δεν υπερβαίνουν συνολικά τις 90 ημέρες εντός </a:t>
                      </a:r>
                      <a:r>
                        <a:rPr lang="el-GR" sz="1200" b="1" kern="100" dirty="0">
                          <a:solidFill>
                            <a:srgbClr val="002650"/>
                          </a:solidFill>
                          <a:effectLst/>
                        </a:rPr>
                        <a:t>του δωδεκάμηνου διαστήματος.</a:t>
                      </a:r>
                      <a:endParaRPr lang="en-CY" sz="1200" b="1"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762" marR="23762" marT="0" marB="0"/>
                </a:tc>
                <a:extLst>
                  <a:ext uri="{0D108BD9-81ED-4DB2-BD59-A6C34878D82A}">
                    <a16:rowId xmlns:a16="http://schemas.microsoft.com/office/drawing/2014/main" val="943718094"/>
                  </a:ext>
                </a:extLst>
              </a:tr>
              <a:tr h="3064900">
                <a:tc>
                  <a:txBody>
                    <a:bodyPr/>
                    <a:lstStyle/>
                    <a:p>
                      <a:pPr algn="just">
                        <a:lnSpc>
                          <a:spcPct val="107000"/>
                        </a:lnSpc>
                        <a:spcAft>
                          <a:spcPts val="800"/>
                        </a:spcAft>
                      </a:pPr>
                      <a:r>
                        <a:rPr lang="el-GR" sz="1200" b="0" kern="100" dirty="0">
                          <a:solidFill>
                            <a:srgbClr val="002650"/>
                          </a:solidFill>
                          <a:effectLst/>
                        </a:rPr>
                        <a:t>Συνολική διαμονή </a:t>
                      </a:r>
                      <a:r>
                        <a:rPr lang="el-GR" sz="1200" b="0" u="sng" kern="100" dirty="0">
                          <a:solidFill>
                            <a:srgbClr val="002650"/>
                          </a:solidFill>
                          <a:effectLst/>
                        </a:rPr>
                        <a:t>επτά ή πέντε</a:t>
                      </a:r>
                      <a:r>
                        <a:rPr lang="el-GR" sz="1200" b="0" kern="100" dirty="0">
                          <a:solidFill>
                            <a:srgbClr val="002650"/>
                          </a:solidFill>
                          <a:effectLst/>
                        </a:rPr>
                        <a:t> ετών νόμιμης διαμονής στη Δημοκρατία ανάλογα με το καθεστώς  διαμονής στη Δημοκρατία. </a:t>
                      </a:r>
                      <a:r>
                        <a:rPr lang="en-US" sz="1200" b="0" kern="100" dirty="0">
                          <a:solidFill>
                            <a:srgbClr val="002650"/>
                          </a:solidFill>
                          <a:effectLst/>
                        </a:rPr>
                        <a:t> </a:t>
                      </a:r>
                      <a:r>
                        <a:rPr lang="el-GR" sz="1200" b="0" kern="100" dirty="0">
                          <a:solidFill>
                            <a:srgbClr val="002650"/>
                          </a:solidFill>
                          <a:effectLst/>
                        </a:rPr>
                        <a:t>Αναλυτικά:</a:t>
                      </a:r>
                      <a:endParaRPr lang="en-CY" sz="1200" b="0" kern="100" dirty="0">
                        <a:solidFill>
                          <a:srgbClr val="002650"/>
                        </a:solidFill>
                        <a:effectLst/>
                      </a:endParaRPr>
                    </a:p>
                    <a:p>
                      <a:pPr algn="just">
                        <a:lnSpc>
                          <a:spcPct val="107000"/>
                        </a:lnSpc>
                        <a:spcAft>
                          <a:spcPts val="800"/>
                        </a:spcAft>
                      </a:pPr>
                      <a:r>
                        <a:rPr lang="en-US" sz="1200" b="0" kern="100" dirty="0">
                          <a:solidFill>
                            <a:srgbClr val="002650"/>
                          </a:solidFill>
                          <a:effectLst/>
                        </a:rPr>
                        <a:t>Κα</a:t>
                      </a:r>
                      <a:r>
                        <a:rPr lang="en-US" sz="1200" b="0" kern="100" dirty="0" err="1">
                          <a:solidFill>
                            <a:srgbClr val="002650"/>
                          </a:solidFill>
                          <a:effectLst/>
                        </a:rPr>
                        <a:t>τά</a:t>
                      </a:r>
                      <a:r>
                        <a:rPr lang="en-US" sz="1200" b="0" kern="100" dirty="0">
                          <a:solidFill>
                            <a:srgbClr val="002650"/>
                          </a:solidFill>
                          <a:effectLst/>
                        </a:rPr>
                        <a:t> </a:t>
                      </a:r>
                      <a:r>
                        <a:rPr lang="en-US" sz="1200" b="0" kern="100" dirty="0" err="1">
                          <a:solidFill>
                            <a:srgbClr val="002650"/>
                          </a:solidFill>
                          <a:effectLst/>
                        </a:rPr>
                        <a:t>τη</a:t>
                      </a:r>
                      <a:r>
                        <a:rPr lang="en-US" sz="1200" b="0" kern="100" dirty="0">
                          <a:solidFill>
                            <a:srgbClr val="002650"/>
                          </a:solidFill>
                          <a:effectLst/>
                        </a:rPr>
                        <a:t> </a:t>
                      </a:r>
                      <a:r>
                        <a:rPr lang="en-US" sz="1200" b="0" kern="100" dirty="0" err="1">
                          <a:solidFill>
                            <a:srgbClr val="002650"/>
                          </a:solidFill>
                          <a:effectLst/>
                        </a:rPr>
                        <a:t>διάρκει</a:t>
                      </a:r>
                      <a:r>
                        <a:rPr lang="en-US" sz="1200" b="0" kern="100" dirty="0">
                          <a:solidFill>
                            <a:srgbClr val="002650"/>
                          </a:solidFill>
                          <a:effectLst/>
                        </a:rPr>
                        <a:t>α των αμέσως προηγούμενων από </a:t>
                      </a:r>
                      <a:r>
                        <a:rPr lang="el-GR" sz="1200" b="0" kern="100" dirty="0">
                          <a:solidFill>
                            <a:srgbClr val="002650"/>
                          </a:solidFill>
                          <a:effectLst/>
                        </a:rPr>
                        <a:t>το </a:t>
                      </a:r>
                      <a:r>
                        <a:rPr lang="en-US" sz="1200" b="0" kern="100" dirty="0" err="1">
                          <a:solidFill>
                            <a:srgbClr val="002650"/>
                          </a:solidFill>
                          <a:effectLst/>
                        </a:rPr>
                        <a:t>δωδεκάμηνο</a:t>
                      </a:r>
                      <a:r>
                        <a:rPr lang="en-US" sz="1200" b="0" kern="100" dirty="0">
                          <a:solidFill>
                            <a:srgbClr val="002650"/>
                          </a:solidFill>
                          <a:effectLst/>
                        </a:rPr>
                        <a:t> </a:t>
                      </a:r>
                      <a:r>
                        <a:rPr lang="en-US" sz="1200" b="0" kern="100" dirty="0" err="1">
                          <a:solidFill>
                            <a:srgbClr val="002650"/>
                          </a:solidFill>
                          <a:effectLst/>
                        </a:rPr>
                        <a:t>χρονικό</a:t>
                      </a:r>
                      <a:r>
                        <a:rPr lang="en-US" sz="1200" b="0" kern="100" dirty="0">
                          <a:solidFill>
                            <a:srgbClr val="002650"/>
                          </a:solidFill>
                          <a:effectLst/>
                        </a:rPr>
                        <a:t> </a:t>
                      </a:r>
                      <a:r>
                        <a:rPr lang="en-US" sz="1200" b="0" kern="100" dirty="0" err="1">
                          <a:solidFill>
                            <a:srgbClr val="002650"/>
                          </a:solidFill>
                          <a:effectLst/>
                        </a:rPr>
                        <a:t>διάστημ</a:t>
                      </a:r>
                      <a:r>
                        <a:rPr lang="en-US" sz="1200" b="0" kern="100" dirty="0">
                          <a:solidFill>
                            <a:srgbClr val="002650"/>
                          </a:solidFill>
                          <a:effectLst/>
                        </a:rPr>
                        <a:t>α </a:t>
                      </a:r>
                      <a:r>
                        <a:rPr lang="en-US" sz="1200" b="0" u="sng" kern="100" dirty="0">
                          <a:solidFill>
                            <a:srgbClr val="002650"/>
                          </a:solidFill>
                          <a:effectLst/>
                        </a:rPr>
                        <a:t>επτά ετών</a:t>
                      </a:r>
                      <a:r>
                        <a:rPr lang="en-US" sz="1200" b="0" kern="100" dirty="0">
                          <a:solidFill>
                            <a:srgbClr val="002650"/>
                          </a:solidFill>
                          <a:effectLst/>
                        </a:rPr>
                        <a:t>, να διέμενε στη Δημοκρατία, για χρονικά διαστήματα που αθροισμένα να μην είναι λιγότερα των τεσσάρων ετών </a:t>
                      </a:r>
                      <a:r>
                        <a:rPr lang="en-US" sz="1200" b="0" u="sng" kern="100" dirty="0">
                          <a:solidFill>
                            <a:srgbClr val="002650"/>
                          </a:solidFill>
                          <a:effectLst/>
                        </a:rPr>
                        <a:t>(δηλ</a:t>
                      </a:r>
                      <a:r>
                        <a:rPr lang="el-GR" sz="1200" b="0" u="sng" kern="100" dirty="0">
                          <a:solidFill>
                            <a:srgbClr val="002650"/>
                          </a:solidFill>
                          <a:effectLst/>
                        </a:rPr>
                        <a:t>.</a:t>
                      </a:r>
                      <a:r>
                        <a:rPr lang="en-US" sz="1200" b="0" u="sng" kern="100" dirty="0">
                          <a:solidFill>
                            <a:srgbClr val="002650"/>
                          </a:solidFill>
                          <a:effectLst/>
                        </a:rPr>
                        <a:t> 4 χρόνια μέσα σε σύνολο 7 χρόνων που προηγούνται του 12μηνου)</a:t>
                      </a:r>
                      <a:r>
                        <a:rPr lang="el-GR" sz="1200" b="0" kern="100" dirty="0">
                          <a:solidFill>
                            <a:srgbClr val="002650"/>
                          </a:solidFill>
                          <a:effectLst/>
                        </a:rPr>
                        <a:t>.</a:t>
                      </a:r>
                      <a:endParaRPr lang="en-CY" sz="1200" b="0" kern="100" dirty="0">
                        <a:solidFill>
                          <a:srgbClr val="002650"/>
                        </a:solidFill>
                        <a:effectLst/>
                      </a:endParaRPr>
                    </a:p>
                    <a:p>
                      <a:pPr algn="just">
                        <a:lnSpc>
                          <a:spcPct val="107000"/>
                        </a:lnSpc>
                        <a:spcAft>
                          <a:spcPts val="800"/>
                        </a:spcAft>
                      </a:pPr>
                      <a:r>
                        <a:rPr lang="en-US" sz="1200" kern="100" dirty="0">
                          <a:solidFill>
                            <a:srgbClr val="002650"/>
                          </a:solidFill>
                          <a:effectLst/>
                        </a:rPr>
                        <a:t> </a:t>
                      </a:r>
                      <a:endParaRPr lang="en-CY" sz="1200" kern="100" dirty="0">
                        <a:solidFill>
                          <a:srgbClr val="002650"/>
                        </a:solidFill>
                        <a:effectLst/>
                      </a:endParaRPr>
                    </a:p>
                    <a:p>
                      <a:pPr algn="just">
                        <a:lnSpc>
                          <a:spcPct val="107000"/>
                        </a:lnSpc>
                        <a:spcAft>
                          <a:spcPts val="800"/>
                        </a:spcAft>
                      </a:pPr>
                      <a:r>
                        <a:rPr lang="en-US" sz="1200" kern="100" dirty="0">
                          <a:solidFill>
                            <a:srgbClr val="002650"/>
                          </a:solidFill>
                          <a:effectLst/>
                        </a:rPr>
                        <a:t>ΕΞΑΙΡΕΣΗ: </a:t>
                      </a:r>
                      <a:r>
                        <a:rPr lang="en-US" sz="1200" b="0" kern="100" dirty="0" err="1">
                          <a:solidFill>
                            <a:srgbClr val="002650"/>
                          </a:solidFill>
                          <a:effectLst/>
                        </a:rPr>
                        <a:t>Φοιτητές</a:t>
                      </a:r>
                      <a:r>
                        <a:rPr lang="en-US" sz="1200" b="0" kern="100" dirty="0">
                          <a:solidFill>
                            <a:srgbClr val="002650"/>
                          </a:solidFill>
                          <a:effectLst/>
                        </a:rPr>
                        <a:t>, επ</a:t>
                      </a:r>
                      <a:r>
                        <a:rPr lang="en-US" sz="1200" b="0" kern="100" dirty="0" err="1">
                          <a:solidFill>
                            <a:srgbClr val="002650"/>
                          </a:solidFill>
                          <a:effectLst/>
                        </a:rPr>
                        <a:t>ισκέ</a:t>
                      </a:r>
                      <a:r>
                        <a:rPr lang="en-US" sz="1200" b="0" kern="100" dirty="0">
                          <a:solidFill>
                            <a:srgbClr val="002650"/>
                          </a:solidFill>
                          <a:effectLst/>
                        </a:rPr>
                        <a:t>πτες και αυτοεργοδοτούμενοι, καθώς και οι αθλητές, προπονητές, τεχνικοί αθλημάτων, οικιακοί</a:t>
                      </a:r>
                      <a:r>
                        <a:rPr lang="el-GR" sz="1200" b="0" kern="100" dirty="0">
                          <a:solidFill>
                            <a:srgbClr val="002650"/>
                          </a:solidFill>
                          <a:effectLst/>
                        </a:rPr>
                        <a:t> βοηθοί, </a:t>
                      </a:r>
                      <a:r>
                        <a:rPr lang="en-US" sz="1200" b="0" kern="100" dirty="0" err="1">
                          <a:solidFill>
                            <a:srgbClr val="002650"/>
                          </a:solidFill>
                          <a:effectLst/>
                        </a:rPr>
                        <a:t>νοσοκόμοι</a:t>
                      </a:r>
                      <a:r>
                        <a:rPr lang="en-US" sz="1200" b="0" kern="100" dirty="0">
                          <a:solidFill>
                            <a:srgbClr val="002650"/>
                          </a:solidFill>
                          <a:effectLst/>
                        </a:rPr>
                        <a:t> και </a:t>
                      </a:r>
                      <a:r>
                        <a:rPr lang="en-US" sz="1200" b="0" kern="100" dirty="0" err="1">
                          <a:solidFill>
                            <a:srgbClr val="002650"/>
                          </a:solidFill>
                          <a:effectLst/>
                        </a:rPr>
                        <a:t>οι</a:t>
                      </a:r>
                      <a:r>
                        <a:rPr lang="en-US" sz="1200" b="0" kern="100" dirty="0">
                          <a:solidFill>
                            <a:srgbClr val="002650"/>
                          </a:solidFill>
                          <a:effectLst/>
                        </a:rPr>
                        <a:t> </a:t>
                      </a:r>
                      <a:r>
                        <a:rPr lang="en-US" sz="1200" b="0" kern="100" dirty="0" err="1">
                          <a:solidFill>
                            <a:srgbClr val="002650"/>
                          </a:solidFill>
                          <a:effectLst/>
                        </a:rPr>
                        <a:t>εργ</a:t>
                      </a:r>
                      <a:r>
                        <a:rPr lang="en-US" sz="1200" b="0" kern="100" dirty="0">
                          <a:solidFill>
                            <a:srgbClr val="002650"/>
                          </a:solidFill>
                          <a:effectLst/>
                        </a:rPr>
                        <a:t>αζόμενοι σε Κύπριους ή ξένους εργοδότες ή σε υπεράκτιες εταιρείες, που διαμένουν στη Δημοκρατία αποκλειστικά με σκοπό την εργασία, όπως επίσης και οι σύζυγοι, τα τέκνα ή άλλα εξαρτώμενά τους πρόσωπα, πρέπει, κατά τη διάρκεια των αμέσως προηγούμενων τουλάχιστον επτά ετών να συγκεντρώνουν συνολική διαμονή στη Δημοκρατία τουλάχιστον επτά ετών, από την οποία το ένα έτος αμέσως πριν την ημερομηνία υποβολής της αίτησής τους η διαμονή του να είναι συνεχής </a:t>
                      </a:r>
                      <a:r>
                        <a:rPr lang="en-US" sz="1200" b="0" u="sng" kern="100" dirty="0">
                          <a:solidFill>
                            <a:srgbClr val="002650"/>
                          </a:solidFill>
                          <a:effectLst/>
                        </a:rPr>
                        <a:t>(δηλ. 7 </a:t>
                      </a:r>
                      <a:r>
                        <a:rPr lang="en-US" sz="1200" b="0" u="sng" kern="100" dirty="0" err="1">
                          <a:solidFill>
                            <a:srgbClr val="002650"/>
                          </a:solidFill>
                          <a:effectLst/>
                        </a:rPr>
                        <a:t>χρόνι</a:t>
                      </a:r>
                      <a:r>
                        <a:rPr lang="en-US" sz="1200" b="0" u="sng" kern="100" dirty="0">
                          <a:solidFill>
                            <a:srgbClr val="002650"/>
                          </a:solidFill>
                          <a:effectLst/>
                        </a:rPr>
                        <a:t>α σε όλη τη διάρκεια παραμονής που προηγείται του 12μηνου)</a:t>
                      </a:r>
                      <a:r>
                        <a:rPr lang="en-US" sz="1200" b="0" kern="100" dirty="0">
                          <a:solidFill>
                            <a:srgbClr val="002650"/>
                          </a:solidFill>
                          <a:effectLst/>
                        </a:rPr>
                        <a:t>. </a:t>
                      </a:r>
                      <a:endParaRPr lang="en-CY" sz="1200" b="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762" marR="23762" marT="0" marB="0"/>
                </a:tc>
                <a:tc>
                  <a:txBody>
                    <a:bodyPr/>
                    <a:lstStyle/>
                    <a:p>
                      <a:pPr algn="just">
                        <a:lnSpc>
                          <a:spcPct val="107000"/>
                        </a:lnSpc>
                        <a:spcAft>
                          <a:spcPts val="800"/>
                        </a:spcAft>
                      </a:pPr>
                      <a:r>
                        <a:rPr lang="el-GR" sz="1200" kern="100" dirty="0">
                          <a:solidFill>
                            <a:srgbClr val="002650"/>
                          </a:solidFill>
                          <a:effectLst/>
                        </a:rPr>
                        <a:t>Συνολική διαμονή </a:t>
                      </a:r>
                      <a:r>
                        <a:rPr lang="el-GR" sz="1200" u="sng" kern="100" dirty="0">
                          <a:solidFill>
                            <a:srgbClr val="002650"/>
                          </a:solidFill>
                          <a:effectLst/>
                        </a:rPr>
                        <a:t>επτά ετών</a:t>
                      </a:r>
                      <a:r>
                        <a:rPr lang="el-GR" sz="1200" kern="100" dirty="0">
                          <a:solidFill>
                            <a:srgbClr val="002650"/>
                          </a:solidFill>
                          <a:effectLst/>
                        </a:rPr>
                        <a:t> νόμιμης διαμονής στη Δημοκρατία  εντός των τελευταίων </a:t>
                      </a:r>
                      <a:r>
                        <a:rPr lang="el-GR" sz="1200" b="1" u="sng" kern="100" dirty="0">
                          <a:solidFill>
                            <a:srgbClr val="002650"/>
                          </a:solidFill>
                          <a:effectLst/>
                        </a:rPr>
                        <a:t>δέκα  χρόνων</a:t>
                      </a:r>
                      <a:r>
                        <a:rPr lang="el-GR" sz="1200" b="1" kern="100" dirty="0">
                          <a:solidFill>
                            <a:srgbClr val="002650"/>
                          </a:solidFill>
                          <a:effectLst/>
                        </a:rPr>
                        <a:t> </a:t>
                      </a:r>
                      <a:r>
                        <a:rPr lang="el-GR" sz="1200" kern="100" dirty="0">
                          <a:solidFill>
                            <a:srgbClr val="002650"/>
                          </a:solidFill>
                          <a:effectLst/>
                        </a:rPr>
                        <a:t>πριν το αναφερόμενο δωδεκάμηνο διάστημα.</a:t>
                      </a:r>
                      <a:r>
                        <a:rPr lang="en-CY" sz="1200" kern="100" dirty="0">
                          <a:solidFill>
                            <a:srgbClr val="002650"/>
                          </a:solidFill>
                          <a:effectLst/>
                        </a:rPr>
                        <a:t> </a:t>
                      </a:r>
                      <a:r>
                        <a:rPr lang="el-GR" sz="1200" kern="100" dirty="0">
                          <a:solidFill>
                            <a:srgbClr val="002650"/>
                          </a:solidFill>
                          <a:effectLst/>
                        </a:rPr>
                        <a:t>Αναλυτικά:</a:t>
                      </a:r>
                      <a:endParaRPr lang="en-CY" sz="1200" kern="100" dirty="0">
                        <a:solidFill>
                          <a:srgbClr val="002650"/>
                        </a:solidFill>
                        <a:effectLst/>
                      </a:endParaRPr>
                    </a:p>
                    <a:p>
                      <a:pPr algn="just">
                        <a:lnSpc>
                          <a:spcPct val="107000"/>
                        </a:lnSpc>
                        <a:spcAft>
                          <a:spcPts val="800"/>
                        </a:spcAft>
                      </a:pPr>
                      <a:r>
                        <a:rPr lang="en-US" sz="1200" kern="100" dirty="0">
                          <a:solidFill>
                            <a:srgbClr val="002650"/>
                          </a:solidFill>
                          <a:effectLst/>
                        </a:rPr>
                        <a:t>Κα</a:t>
                      </a:r>
                      <a:r>
                        <a:rPr lang="en-US" sz="1200" kern="100" dirty="0" err="1">
                          <a:solidFill>
                            <a:srgbClr val="002650"/>
                          </a:solidFill>
                          <a:effectLst/>
                        </a:rPr>
                        <a:t>τά</a:t>
                      </a:r>
                      <a:r>
                        <a:rPr lang="en-US" sz="1200" kern="100" dirty="0">
                          <a:solidFill>
                            <a:srgbClr val="002650"/>
                          </a:solidFill>
                          <a:effectLst/>
                        </a:rPr>
                        <a:t> </a:t>
                      </a:r>
                      <a:r>
                        <a:rPr lang="en-US" sz="1200" kern="100" dirty="0" err="1">
                          <a:solidFill>
                            <a:srgbClr val="002650"/>
                          </a:solidFill>
                          <a:effectLst/>
                        </a:rPr>
                        <a:t>τη</a:t>
                      </a:r>
                      <a:r>
                        <a:rPr lang="en-US" sz="1200" kern="100" dirty="0">
                          <a:solidFill>
                            <a:srgbClr val="002650"/>
                          </a:solidFill>
                          <a:effectLst/>
                        </a:rPr>
                        <a:t> </a:t>
                      </a:r>
                      <a:r>
                        <a:rPr lang="en-US" sz="1200" kern="100" dirty="0" err="1">
                          <a:solidFill>
                            <a:srgbClr val="002650"/>
                          </a:solidFill>
                          <a:effectLst/>
                        </a:rPr>
                        <a:t>διάρκει</a:t>
                      </a:r>
                      <a:r>
                        <a:rPr lang="en-US" sz="1200" kern="100" dirty="0">
                          <a:solidFill>
                            <a:srgbClr val="002650"/>
                          </a:solidFill>
                          <a:effectLst/>
                        </a:rPr>
                        <a:t>α των αμέσως προηγούμενων από το δωδεκάμηνο χρονικό διάστημα </a:t>
                      </a:r>
                      <a:r>
                        <a:rPr lang="en-US" sz="1200" u="sng" kern="100" dirty="0">
                          <a:solidFill>
                            <a:srgbClr val="002650"/>
                          </a:solidFill>
                          <a:effectLst/>
                        </a:rPr>
                        <a:t>δέκα ετών</a:t>
                      </a:r>
                      <a:r>
                        <a:rPr lang="en-US" sz="1200" kern="100" dirty="0">
                          <a:solidFill>
                            <a:srgbClr val="002650"/>
                          </a:solidFill>
                          <a:effectLst/>
                        </a:rPr>
                        <a:t>, διέμενε νόμιμα στη Δημοκρατία, για χρονικά διαστήματα που αθροισμένα να μην είναι λιγότερα των εφτά ετών </a:t>
                      </a:r>
                      <a:r>
                        <a:rPr lang="en-US" sz="1200" u="sng" kern="100" dirty="0">
                          <a:solidFill>
                            <a:srgbClr val="002650"/>
                          </a:solidFill>
                          <a:effectLst/>
                        </a:rPr>
                        <a:t>(δηλ. 7 </a:t>
                      </a:r>
                      <a:r>
                        <a:rPr lang="en-US" sz="1200" u="sng" kern="100" dirty="0" err="1">
                          <a:solidFill>
                            <a:srgbClr val="002650"/>
                          </a:solidFill>
                          <a:effectLst/>
                        </a:rPr>
                        <a:t>χρόνι</a:t>
                      </a:r>
                      <a:r>
                        <a:rPr lang="en-US" sz="1200" u="sng" kern="100" dirty="0">
                          <a:solidFill>
                            <a:srgbClr val="002650"/>
                          </a:solidFill>
                          <a:effectLst/>
                        </a:rPr>
                        <a:t>α μέσα σε σύνολο 10 χρόνων που προηγούνται του 12μηνου)</a:t>
                      </a:r>
                      <a:r>
                        <a:rPr lang="en-US" sz="1200" kern="100" dirty="0">
                          <a:solidFill>
                            <a:srgbClr val="002650"/>
                          </a:solidFill>
                          <a:effectLst/>
                        </a:rPr>
                        <a:t>.</a:t>
                      </a:r>
                      <a:endParaRPr lang="en-CY" sz="1200" kern="100" dirty="0">
                        <a:solidFill>
                          <a:srgbClr val="002650"/>
                        </a:solidFill>
                        <a:effectLst/>
                      </a:endParaRPr>
                    </a:p>
                    <a:p>
                      <a:pPr algn="just">
                        <a:lnSpc>
                          <a:spcPct val="107000"/>
                        </a:lnSpc>
                        <a:spcAft>
                          <a:spcPts val="800"/>
                        </a:spcAft>
                      </a:pPr>
                      <a:r>
                        <a:rPr lang="en-US" sz="1200" kern="100" dirty="0">
                          <a:solidFill>
                            <a:srgbClr val="002650"/>
                          </a:solidFill>
                          <a:effectLst/>
                        </a:rPr>
                        <a:t> </a:t>
                      </a:r>
                      <a:endParaRPr lang="en-CY" sz="1200" kern="100" dirty="0">
                        <a:solidFill>
                          <a:srgbClr val="002650"/>
                        </a:solidFill>
                        <a:effectLst/>
                      </a:endParaRPr>
                    </a:p>
                    <a:p>
                      <a:pPr algn="just">
                        <a:lnSpc>
                          <a:spcPct val="107000"/>
                        </a:lnSpc>
                        <a:spcAft>
                          <a:spcPts val="800"/>
                        </a:spcAft>
                      </a:pPr>
                      <a:r>
                        <a:rPr lang="en-US" sz="1200" b="1" kern="100" dirty="0">
                          <a:solidFill>
                            <a:srgbClr val="002650"/>
                          </a:solidFill>
                          <a:effectLst/>
                        </a:rPr>
                        <a:t>ΕΞΑΙΡΕΣΗ:</a:t>
                      </a:r>
                      <a:r>
                        <a:rPr lang="el-GR" sz="1200" kern="100" dirty="0">
                          <a:solidFill>
                            <a:srgbClr val="002650"/>
                          </a:solidFill>
                          <a:effectLst/>
                        </a:rPr>
                        <a:t> Σ</a:t>
                      </a:r>
                      <a:r>
                        <a:rPr lang="en-US" sz="1200" kern="100" dirty="0" err="1">
                          <a:solidFill>
                            <a:srgbClr val="002650"/>
                          </a:solidFill>
                          <a:effectLst/>
                        </a:rPr>
                        <a:t>τον</a:t>
                      </a:r>
                      <a:r>
                        <a:rPr lang="en-US" sz="1200" kern="100" dirty="0">
                          <a:solidFill>
                            <a:srgbClr val="002650"/>
                          </a:solidFill>
                          <a:effectLst/>
                        </a:rPr>
                        <a:t> υπ</a:t>
                      </a:r>
                      <a:r>
                        <a:rPr lang="en-US" sz="1200" kern="100" dirty="0" err="1">
                          <a:solidFill>
                            <a:srgbClr val="002650"/>
                          </a:solidFill>
                          <a:effectLst/>
                        </a:rPr>
                        <a:t>ολογισμό</a:t>
                      </a:r>
                      <a:r>
                        <a:rPr lang="en-US" sz="1200" kern="100" dirty="0">
                          <a:solidFill>
                            <a:srgbClr val="002650"/>
                          </a:solidFill>
                          <a:effectLst/>
                        </a:rPr>
                        <a:t> </a:t>
                      </a:r>
                      <a:r>
                        <a:rPr lang="en-US" sz="1200" kern="100" dirty="0" err="1">
                          <a:solidFill>
                            <a:srgbClr val="002650"/>
                          </a:solidFill>
                          <a:effectLst/>
                        </a:rPr>
                        <a:t>της</a:t>
                      </a:r>
                      <a:r>
                        <a:rPr lang="en-US" sz="1200" kern="100" dirty="0">
                          <a:solidFill>
                            <a:srgbClr val="002650"/>
                          </a:solidFill>
                          <a:effectLst/>
                        </a:rPr>
                        <a:t> </a:t>
                      </a:r>
                      <a:r>
                        <a:rPr lang="en-US" sz="1200" kern="100" dirty="0" err="1">
                          <a:solidFill>
                            <a:srgbClr val="002650"/>
                          </a:solidFill>
                          <a:effectLst/>
                        </a:rPr>
                        <a:t>δι</a:t>
                      </a:r>
                      <a:r>
                        <a:rPr lang="en-US" sz="1200" kern="100" dirty="0">
                          <a:solidFill>
                            <a:srgbClr val="002650"/>
                          </a:solidFill>
                          <a:effectLst/>
                        </a:rPr>
                        <a:t>αμονής </a:t>
                      </a:r>
                      <a:r>
                        <a:rPr lang="en-US" sz="1200" b="1" kern="100" dirty="0">
                          <a:solidFill>
                            <a:srgbClr val="002650"/>
                          </a:solidFill>
                          <a:effectLst/>
                        </a:rPr>
                        <a:t>δεν υπολογίζονται</a:t>
                      </a:r>
                      <a:r>
                        <a:rPr lang="en-US" sz="1200" kern="100" dirty="0">
                          <a:solidFill>
                            <a:srgbClr val="002650"/>
                          </a:solidFill>
                          <a:effectLst/>
                        </a:rPr>
                        <a:t> τα χρόνια παραμονής που το πρόσωπο διέμενε ως Φοιτητής, αιτητής διεθνούς προστασίας,</a:t>
                      </a:r>
                      <a:r>
                        <a:rPr lang="el-GR" sz="1200" kern="100" dirty="0">
                          <a:solidFill>
                            <a:srgbClr val="002650"/>
                          </a:solidFill>
                          <a:effectLst/>
                        </a:rPr>
                        <a:t> κάτοχος συμπληρωματικής ή προσωρινής προστασίας. </a:t>
                      </a:r>
                      <a:endParaRPr lang="en-CY" sz="1200" kern="100" dirty="0">
                        <a:solidFill>
                          <a:srgbClr val="002650"/>
                        </a:solidFill>
                        <a:effectLst/>
                      </a:endParaRPr>
                    </a:p>
                    <a:p>
                      <a:pPr algn="just">
                        <a:lnSpc>
                          <a:spcPct val="107000"/>
                        </a:lnSpc>
                        <a:spcAft>
                          <a:spcPts val="800"/>
                        </a:spcAft>
                      </a:pPr>
                      <a:r>
                        <a:rPr lang="el-GR" sz="1200" kern="100" dirty="0">
                          <a:solidFill>
                            <a:srgbClr val="002650"/>
                          </a:solidFill>
                          <a:effectLst/>
                        </a:rPr>
                        <a:t> </a:t>
                      </a:r>
                      <a:r>
                        <a:rPr lang="el-GR" sz="1200" b="1" kern="100" dirty="0">
                          <a:solidFill>
                            <a:srgbClr val="002650"/>
                          </a:solidFill>
                          <a:effectLst/>
                        </a:rPr>
                        <a:t>2</a:t>
                      </a:r>
                      <a:r>
                        <a:rPr lang="el-GR" sz="1200" b="1" kern="100" baseline="30000" dirty="0">
                          <a:solidFill>
                            <a:srgbClr val="002650"/>
                          </a:solidFill>
                          <a:effectLst/>
                        </a:rPr>
                        <a:t>η</a:t>
                      </a:r>
                      <a:r>
                        <a:rPr lang="el-GR" sz="1200" b="1" kern="100" dirty="0">
                          <a:solidFill>
                            <a:srgbClr val="002650"/>
                          </a:solidFill>
                          <a:effectLst/>
                        </a:rPr>
                        <a:t> ΕΞΑΙΡΕΣΗ: </a:t>
                      </a:r>
                      <a:r>
                        <a:rPr lang="el-GR" sz="1200" kern="100" dirty="0">
                          <a:solidFill>
                            <a:srgbClr val="002650"/>
                          </a:solidFill>
                          <a:effectLst/>
                        </a:rPr>
                        <a:t>Π</a:t>
                      </a:r>
                      <a:r>
                        <a:rPr lang="en-US" sz="1200" kern="100" dirty="0" err="1">
                          <a:solidFill>
                            <a:srgbClr val="002650"/>
                          </a:solidFill>
                          <a:effectLst/>
                        </a:rPr>
                        <a:t>ρόσω</a:t>
                      </a:r>
                      <a:r>
                        <a:rPr lang="en-US" sz="1200" kern="100" dirty="0">
                          <a:solidFill>
                            <a:srgbClr val="002650"/>
                          </a:solidFill>
                          <a:effectLst/>
                        </a:rPr>
                        <a:t>πα με καθεστώς απασχόλησης υψηλής ειδίκευσης σε εταιρείες που καθορίζονται με Απόφαση ΥΣ: </a:t>
                      </a:r>
                      <a:endParaRPr lang="en-CY" sz="1200" kern="100" dirty="0">
                        <a:solidFill>
                          <a:srgbClr val="002650"/>
                        </a:solidFill>
                        <a:effectLst/>
                      </a:endParaRPr>
                    </a:p>
                    <a:p>
                      <a:pPr marL="342900" lvl="0" indent="-342900" algn="just">
                        <a:lnSpc>
                          <a:spcPct val="107000"/>
                        </a:lnSpc>
                        <a:buFont typeface="Symbol" panose="05050102010706020507" pitchFamily="18" charset="2"/>
                        <a:buChar char=""/>
                      </a:pPr>
                      <a:r>
                        <a:rPr lang="en-US" sz="1200" b="1" kern="100" dirty="0">
                          <a:solidFill>
                            <a:srgbClr val="002650"/>
                          </a:solidFill>
                          <a:effectLst/>
                        </a:rPr>
                        <a:t>4 </a:t>
                      </a:r>
                      <a:r>
                        <a:rPr lang="en-US" sz="1200" b="1" kern="100" dirty="0" err="1">
                          <a:solidFill>
                            <a:srgbClr val="002650"/>
                          </a:solidFill>
                          <a:effectLst/>
                        </a:rPr>
                        <a:t>χρόνι</a:t>
                      </a:r>
                      <a:r>
                        <a:rPr lang="en-US" sz="1200" b="1" kern="100" dirty="0">
                          <a:solidFill>
                            <a:srgbClr val="002650"/>
                          </a:solidFill>
                          <a:effectLst/>
                        </a:rPr>
                        <a:t>α μέσα σε σύνολο 10 ετών </a:t>
                      </a:r>
                      <a:r>
                        <a:rPr lang="en-US" sz="1200" kern="100" dirty="0">
                          <a:solidFill>
                            <a:srgbClr val="002650"/>
                          </a:solidFill>
                          <a:effectLst/>
                        </a:rPr>
                        <a:t>που προηγούνται του 12μήνου</a:t>
                      </a:r>
                      <a:r>
                        <a:rPr lang="el-GR" sz="1200" kern="100" dirty="0">
                          <a:solidFill>
                            <a:srgbClr val="002650"/>
                          </a:solidFill>
                          <a:effectLst/>
                        </a:rPr>
                        <a:t>,</a:t>
                      </a:r>
                      <a:r>
                        <a:rPr lang="en-US" sz="1200" kern="100" dirty="0">
                          <a:solidFill>
                            <a:srgbClr val="002650"/>
                          </a:solidFill>
                          <a:effectLst/>
                        </a:rPr>
                        <a:t> </a:t>
                      </a:r>
                      <a:r>
                        <a:rPr lang="en-US" sz="1200" kern="100" dirty="0" err="1">
                          <a:solidFill>
                            <a:srgbClr val="002650"/>
                          </a:solidFill>
                          <a:effectLst/>
                        </a:rPr>
                        <a:t>εάν</a:t>
                      </a:r>
                      <a:r>
                        <a:rPr lang="en-US" sz="1200" kern="100" dirty="0">
                          <a:solidFill>
                            <a:srgbClr val="002650"/>
                          </a:solidFill>
                          <a:effectLst/>
                        </a:rPr>
                        <a:t> </a:t>
                      </a:r>
                      <a:r>
                        <a:rPr lang="en-US" sz="1200" kern="100" dirty="0" err="1">
                          <a:solidFill>
                            <a:srgbClr val="002650"/>
                          </a:solidFill>
                          <a:effectLst/>
                        </a:rPr>
                        <a:t>έχουν</a:t>
                      </a:r>
                      <a:r>
                        <a:rPr lang="en-US" sz="1200" kern="100" dirty="0">
                          <a:solidFill>
                            <a:srgbClr val="002650"/>
                          </a:solidFill>
                          <a:effectLst/>
                        </a:rPr>
                        <a:t> </a:t>
                      </a:r>
                      <a:r>
                        <a:rPr lang="en-US" sz="1200" kern="100" dirty="0" err="1">
                          <a:solidFill>
                            <a:srgbClr val="002650"/>
                          </a:solidFill>
                          <a:effectLst/>
                        </a:rPr>
                        <a:t>γνώση</a:t>
                      </a:r>
                      <a:r>
                        <a:rPr lang="en-US" sz="1200" kern="100" dirty="0">
                          <a:solidFill>
                            <a:srgbClr val="002650"/>
                          </a:solidFill>
                          <a:effectLst/>
                        </a:rPr>
                        <a:t> </a:t>
                      </a:r>
                      <a:r>
                        <a:rPr lang="en-US" sz="1200" kern="100" dirty="0" err="1">
                          <a:solidFill>
                            <a:srgbClr val="002650"/>
                          </a:solidFill>
                          <a:effectLst/>
                        </a:rPr>
                        <a:t>ελληνικής</a:t>
                      </a:r>
                      <a:r>
                        <a:rPr lang="en-US" sz="1200" kern="100" dirty="0">
                          <a:solidFill>
                            <a:srgbClr val="002650"/>
                          </a:solidFill>
                          <a:effectLst/>
                        </a:rPr>
                        <a:t> </a:t>
                      </a:r>
                      <a:r>
                        <a:rPr lang="en-US" sz="1200" kern="100" dirty="0" err="1">
                          <a:solidFill>
                            <a:srgbClr val="002650"/>
                          </a:solidFill>
                          <a:effectLst/>
                        </a:rPr>
                        <a:t>γλώσσ</a:t>
                      </a:r>
                      <a:r>
                        <a:rPr lang="en-US" sz="1200" kern="100" dirty="0">
                          <a:solidFill>
                            <a:srgbClr val="002650"/>
                          </a:solidFill>
                          <a:effectLst/>
                        </a:rPr>
                        <a:t>ας</a:t>
                      </a:r>
                      <a:r>
                        <a:rPr lang="el-GR" sz="1200" kern="100" dirty="0">
                          <a:solidFill>
                            <a:srgbClr val="002650"/>
                          </a:solidFill>
                          <a:effectLst/>
                        </a:rPr>
                        <a:t> επιπέδου</a:t>
                      </a:r>
                      <a:r>
                        <a:rPr lang="en-US" sz="1200" kern="100" dirty="0">
                          <a:solidFill>
                            <a:srgbClr val="002650"/>
                          </a:solidFill>
                          <a:effectLst/>
                        </a:rPr>
                        <a:t> Α2 και </a:t>
                      </a:r>
                      <a:endParaRPr lang="en-CY" sz="1200" kern="100" dirty="0">
                        <a:solidFill>
                          <a:srgbClr val="002650"/>
                        </a:solidFill>
                        <a:effectLst/>
                      </a:endParaRPr>
                    </a:p>
                    <a:p>
                      <a:pPr marL="342900" lvl="0" indent="-342900" algn="just">
                        <a:lnSpc>
                          <a:spcPct val="107000"/>
                        </a:lnSpc>
                        <a:buFont typeface="Symbol" panose="05050102010706020507" pitchFamily="18" charset="2"/>
                        <a:buChar char=""/>
                      </a:pPr>
                      <a:r>
                        <a:rPr lang="en-US" sz="1200" b="1" kern="100" dirty="0">
                          <a:solidFill>
                            <a:srgbClr val="002650"/>
                          </a:solidFill>
                          <a:effectLst/>
                        </a:rPr>
                        <a:t>3 </a:t>
                      </a:r>
                      <a:r>
                        <a:rPr lang="en-US" sz="1200" b="1" kern="100" dirty="0" err="1">
                          <a:solidFill>
                            <a:srgbClr val="002650"/>
                          </a:solidFill>
                          <a:effectLst/>
                        </a:rPr>
                        <a:t>χρόνι</a:t>
                      </a:r>
                      <a:r>
                        <a:rPr lang="en-US" sz="1200" b="1" kern="100" dirty="0">
                          <a:solidFill>
                            <a:srgbClr val="002650"/>
                          </a:solidFill>
                          <a:effectLst/>
                        </a:rPr>
                        <a:t>α μέσα σε σύνολο 10 ετών </a:t>
                      </a:r>
                      <a:r>
                        <a:rPr lang="en-US" sz="1200" kern="100" dirty="0">
                          <a:solidFill>
                            <a:srgbClr val="002650"/>
                          </a:solidFill>
                          <a:effectLst/>
                        </a:rPr>
                        <a:t>που προηγούνται του 12μήνου, εάν έχουν γνώση ελληνικής γλώσσας</a:t>
                      </a:r>
                      <a:r>
                        <a:rPr lang="el-GR" sz="1200" kern="100" dirty="0">
                          <a:solidFill>
                            <a:srgbClr val="002650"/>
                          </a:solidFill>
                          <a:effectLst/>
                        </a:rPr>
                        <a:t> επιπέδου</a:t>
                      </a:r>
                      <a:r>
                        <a:rPr lang="en-US" sz="1200" kern="100" dirty="0">
                          <a:solidFill>
                            <a:srgbClr val="002650"/>
                          </a:solidFill>
                          <a:effectLst/>
                        </a:rPr>
                        <a:t> Β1. </a:t>
                      </a:r>
                      <a:endParaRPr lang="en-CY" sz="1200" kern="100" dirty="0">
                        <a:solidFill>
                          <a:srgbClr val="002650"/>
                        </a:solidFill>
                        <a:effectLst/>
                      </a:endParaRPr>
                    </a:p>
                    <a:p>
                      <a:pPr marL="342900" lvl="0" indent="-342900" algn="just">
                        <a:lnSpc>
                          <a:spcPct val="107000"/>
                        </a:lnSpc>
                        <a:buFont typeface="Symbol" panose="05050102010706020507" pitchFamily="18" charset="2"/>
                        <a:buChar char=""/>
                      </a:pPr>
                      <a:r>
                        <a:rPr lang="en-US" sz="1200" kern="100" dirty="0" err="1">
                          <a:solidFill>
                            <a:srgbClr val="002650"/>
                          </a:solidFill>
                          <a:effectLst/>
                        </a:rPr>
                        <a:t>Περίοδοι</a:t>
                      </a:r>
                      <a:r>
                        <a:rPr lang="en-US" sz="1200" kern="100" dirty="0">
                          <a:solidFill>
                            <a:srgbClr val="002650"/>
                          </a:solidFill>
                          <a:effectLst/>
                        </a:rPr>
                        <a:t> π</a:t>
                      </a:r>
                      <a:r>
                        <a:rPr lang="en-US" sz="1200" kern="100" dirty="0" err="1">
                          <a:solidFill>
                            <a:srgbClr val="002650"/>
                          </a:solidFill>
                          <a:effectLst/>
                        </a:rPr>
                        <a:t>ου</a:t>
                      </a:r>
                      <a:r>
                        <a:rPr lang="en-US" sz="1200" kern="100" dirty="0">
                          <a:solidFill>
                            <a:srgbClr val="002650"/>
                          </a:solidFill>
                          <a:effectLst/>
                        </a:rPr>
                        <a:t> </a:t>
                      </a:r>
                      <a:r>
                        <a:rPr lang="en-US" sz="1200" kern="100" dirty="0" err="1">
                          <a:solidFill>
                            <a:srgbClr val="002650"/>
                          </a:solidFill>
                          <a:effectLst/>
                        </a:rPr>
                        <a:t>δεν</a:t>
                      </a:r>
                      <a:r>
                        <a:rPr lang="en-US" sz="1200" kern="100" dirty="0">
                          <a:solidFill>
                            <a:srgbClr val="002650"/>
                          </a:solidFill>
                          <a:effectLst/>
                        </a:rPr>
                        <a:t> υπ</a:t>
                      </a:r>
                      <a:r>
                        <a:rPr lang="en-US" sz="1200" kern="100" dirty="0" err="1">
                          <a:solidFill>
                            <a:srgbClr val="002650"/>
                          </a:solidFill>
                          <a:effectLst/>
                        </a:rPr>
                        <a:t>ερ</a:t>
                      </a:r>
                      <a:r>
                        <a:rPr lang="en-US" sz="1200" kern="100" dirty="0">
                          <a:solidFill>
                            <a:srgbClr val="002650"/>
                          </a:solidFill>
                          <a:effectLst/>
                        </a:rPr>
                        <a:t>βαίνουν </a:t>
                      </a:r>
                      <a:r>
                        <a:rPr lang="en-US" sz="1200" b="1" kern="100" dirty="0">
                          <a:solidFill>
                            <a:srgbClr val="002650"/>
                          </a:solidFill>
                          <a:effectLst/>
                        </a:rPr>
                        <a:t>τις 90 ημέρες ετησίως</a:t>
                      </a:r>
                      <a:r>
                        <a:rPr lang="en-US" sz="1200" kern="100" dirty="0">
                          <a:solidFill>
                            <a:srgbClr val="002650"/>
                          </a:solidFill>
                          <a:effectLst/>
                        </a:rPr>
                        <a:t>, δεν λογίζονται ως απουσία. </a:t>
                      </a:r>
                      <a:endParaRPr lang="en-CY" sz="1200" kern="100" dirty="0">
                        <a:solidFill>
                          <a:srgbClr val="002650"/>
                        </a:solidFill>
                        <a:effectLst/>
                      </a:endParaRPr>
                    </a:p>
                    <a:p>
                      <a:pPr marL="342900" lvl="0" indent="-342900" algn="just">
                        <a:lnSpc>
                          <a:spcPct val="107000"/>
                        </a:lnSpc>
                        <a:spcAft>
                          <a:spcPts val="800"/>
                        </a:spcAft>
                        <a:buFont typeface="Symbol" panose="05050102010706020507" pitchFamily="18" charset="2"/>
                        <a:buChar char=""/>
                      </a:pPr>
                      <a:r>
                        <a:rPr lang="en-US" sz="1200" b="1" kern="100" dirty="0" err="1">
                          <a:solidFill>
                            <a:srgbClr val="002650"/>
                          </a:solidFill>
                          <a:effectLst/>
                        </a:rPr>
                        <a:t>Μέλη</a:t>
                      </a:r>
                      <a:r>
                        <a:rPr lang="en-US" sz="1200" b="1" kern="100" dirty="0">
                          <a:solidFill>
                            <a:srgbClr val="002650"/>
                          </a:solidFill>
                          <a:effectLst/>
                        </a:rPr>
                        <a:t> </a:t>
                      </a:r>
                      <a:r>
                        <a:rPr lang="en-US" sz="1200" b="1" kern="100" dirty="0" err="1">
                          <a:solidFill>
                            <a:srgbClr val="002650"/>
                          </a:solidFill>
                          <a:effectLst/>
                        </a:rPr>
                        <a:t>οικογένει</a:t>
                      </a:r>
                      <a:r>
                        <a:rPr lang="en-US" sz="1200" b="1" kern="100" dirty="0">
                          <a:solidFill>
                            <a:srgbClr val="002650"/>
                          </a:solidFill>
                          <a:effectLst/>
                        </a:rPr>
                        <a:t>ας: </a:t>
                      </a:r>
                      <a:r>
                        <a:rPr lang="en-US" sz="1200" kern="100" dirty="0">
                          <a:solidFill>
                            <a:srgbClr val="002650"/>
                          </a:solidFill>
                          <a:effectLst/>
                        </a:rPr>
                        <a:t>μπορ</a:t>
                      </a:r>
                      <a:r>
                        <a:rPr lang="el-GR" sz="1200" kern="100" dirty="0" err="1">
                          <a:solidFill>
                            <a:srgbClr val="002650"/>
                          </a:solidFill>
                          <a:effectLst/>
                        </a:rPr>
                        <a:t>ούν</a:t>
                      </a:r>
                      <a:r>
                        <a:rPr lang="en-US" sz="1200" kern="100" dirty="0">
                          <a:solidFill>
                            <a:srgbClr val="002650"/>
                          </a:solidFill>
                          <a:effectLst/>
                        </a:rPr>
                        <a:t> να π</a:t>
                      </a:r>
                      <a:r>
                        <a:rPr lang="en-US" sz="1200" kern="100" dirty="0" err="1">
                          <a:solidFill>
                            <a:srgbClr val="002650"/>
                          </a:solidFill>
                          <a:effectLst/>
                        </a:rPr>
                        <a:t>ολιτογρ</a:t>
                      </a:r>
                      <a:r>
                        <a:rPr lang="en-US" sz="1200" kern="100" dirty="0">
                          <a:solidFill>
                            <a:srgbClr val="002650"/>
                          </a:solidFill>
                          <a:effectLst/>
                        </a:rPr>
                        <a:t>αφηθ</a:t>
                      </a:r>
                      <a:r>
                        <a:rPr lang="el-GR" sz="1200" kern="100" dirty="0" err="1">
                          <a:solidFill>
                            <a:srgbClr val="002650"/>
                          </a:solidFill>
                          <a:effectLst/>
                        </a:rPr>
                        <a:t>ούν</a:t>
                      </a:r>
                      <a:r>
                        <a:rPr lang="en-US" sz="1200" kern="100" dirty="0">
                          <a:solidFill>
                            <a:srgbClr val="002650"/>
                          </a:solidFill>
                          <a:effectLst/>
                        </a:rPr>
                        <a:t> ταυτόχρονα με το πρόσωπο που εμπίπτει στις διατάξεις </a:t>
                      </a:r>
                      <a:r>
                        <a:rPr lang="el-GR" sz="1200" kern="100" dirty="0">
                          <a:solidFill>
                            <a:srgbClr val="002650"/>
                          </a:solidFill>
                          <a:effectLst/>
                        </a:rPr>
                        <a:t>της εν λόγω εξαίρεσης </a:t>
                      </a:r>
                      <a:r>
                        <a:rPr lang="en-US" sz="1200" kern="100" dirty="0" err="1">
                          <a:solidFill>
                            <a:srgbClr val="002650"/>
                          </a:solidFill>
                          <a:effectLst/>
                        </a:rPr>
                        <a:t>με</a:t>
                      </a:r>
                      <a:r>
                        <a:rPr lang="en-US" sz="1200" kern="100" dirty="0">
                          <a:solidFill>
                            <a:srgbClr val="002650"/>
                          </a:solidFill>
                          <a:effectLst/>
                        </a:rPr>
                        <a:t> </a:t>
                      </a:r>
                      <a:r>
                        <a:rPr lang="en-US" sz="1200" kern="100" dirty="0" err="1">
                          <a:solidFill>
                            <a:srgbClr val="002650"/>
                          </a:solidFill>
                          <a:effectLst/>
                        </a:rPr>
                        <a:t>τις</a:t>
                      </a:r>
                      <a:r>
                        <a:rPr lang="en-US" sz="1200" kern="100" dirty="0">
                          <a:solidFill>
                            <a:srgbClr val="002650"/>
                          </a:solidFill>
                          <a:effectLst/>
                        </a:rPr>
                        <a:t> </a:t>
                      </a:r>
                      <a:r>
                        <a:rPr lang="en-US" sz="1200" kern="100" dirty="0" err="1">
                          <a:solidFill>
                            <a:srgbClr val="002650"/>
                          </a:solidFill>
                          <a:effectLst/>
                        </a:rPr>
                        <a:t>ίδιες</a:t>
                      </a:r>
                      <a:r>
                        <a:rPr lang="en-US" sz="1200" kern="100" dirty="0">
                          <a:solidFill>
                            <a:srgbClr val="002650"/>
                          </a:solidFill>
                          <a:effectLst/>
                        </a:rPr>
                        <a:t> π</a:t>
                      </a:r>
                      <a:r>
                        <a:rPr lang="en-US" sz="1200" kern="100" dirty="0" err="1">
                          <a:solidFill>
                            <a:srgbClr val="002650"/>
                          </a:solidFill>
                          <a:effectLst/>
                        </a:rPr>
                        <a:t>ροϋ</a:t>
                      </a:r>
                      <a:r>
                        <a:rPr lang="en-US" sz="1200" kern="100" dirty="0">
                          <a:solidFill>
                            <a:srgbClr val="002650"/>
                          </a:solidFill>
                          <a:effectLst/>
                        </a:rPr>
                        <a:t>ποθέσεις ως προς την απαιτούμενη περίοδο παραμονής και γνώση των ελληνικών και νοουμένου ότι πληρούνται όλες οι λοιπές προϋποθέσεις.</a:t>
                      </a:r>
                      <a:endParaRPr lang="en-CY" sz="120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762" marR="23762" marT="0" marB="0"/>
                </a:tc>
                <a:extLst>
                  <a:ext uri="{0D108BD9-81ED-4DB2-BD59-A6C34878D82A}">
                    <a16:rowId xmlns:a16="http://schemas.microsoft.com/office/drawing/2014/main" val="1508048735"/>
                  </a:ext>
                </a:extLst>
              </a:tr>
            </a:tbl>
          </a:graphicData>
        </a:graphic>
      </p:graphicFrame>
    </p:spTree>
    <p:extLst>
      <p:ext uri="{BB962C8B-B14F-4D97-AF65-F5344CB8AC3E}">
        <p14:creationId xmlns:p14="http://schemas.microsoft.com/office/powerpoint/2010/main" val="2265902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3372-7708-A4E4-74C0-DEF3F5D02A2E}"/>
              </a:ext>
            </a:extLst>
          </p:cNvPr>
          <p:cNvSpPr>
            <a:spLocks noGrp="1"/>
          </p:cNvSpPr>
          <p:nvPr>
            <p:ph type="title"/>
          </p:nvPr>
        </p:nvSpPr>
        <p:spPr>
          <a:xfrm>
            <a:off x="177993" y="-92466"/>
            <a:ext cx="11033125" cy="959005"/>
          </a:xfrm>
        </p:spPr>
        <p:txBody>
          <a:bodyPr>
            <a:noAutofit/>
          </a:bodyPr>
          <a:lstStyle/>
          <a:p>
            <a:pPr algn="ctr"/>
            <a:r>
              <a:rPr lang="el-GR" sz="3400" b="1" dirty="0">
                <a:solidFill>
                  <a:srgbClr val="17AFD1"/>
                </a:solidFill>
              </a:rPr>
              <a:t>ΑΠΟΚΤΗΣΗ ΤΗΣ ΚΥΠΡΙΑΚΗΣ ΥΠΗΚΟΟΤΗΤΑΣ</a:t>
            </a:r>
            <a:br>
              <a:rPr lang="el-GR" sz="3400" b="1" dirty="0">
                <a:solidFill>
                  <a:srgbClr val="17AFD1"/>
                </a:solidFill>
              </a:rPr>
            </a:br>
            <a:r>
              <a:rPr lang="el-GR" sz="2200" b="1" dirty="0">
                <a:solidFill>
                  <a:srgbClr val="17AFD1"/>
                </a:solidFill>
              </a:rPr>
              <a:t>Κύριες αλλαγές στα κριτήρια Πολιτογράφησης, σύμφωνα με τον τροποποιητικό Νόμο:</a:t>
            </a:r>
            <a:endParaRPr lang="LID4096" sz="2200" b="1" dirty="0">
              <a:solidFill>
                <a:srgbClr val="17AFD1"/>
              </a:solidFill>
            </a:endParaRPr>
          </a:p>
        </p:txBody>
      </p:sp>
      <p:sp>
        <p:nvSpPr>
          <p:cNvPr id="3" name="Text Placeholder 2">
            <a:extLst>
              <a:ext uri="{FF2B5EF4-FFF2-40B4-BE49-F238E27FC236}">
                <a16:creationId xmlns:a16="http://schemas.microsoft.com/office/drawing/2014/main" id="{485EF2B2-4F27-7C09-C29A-845C2FF83495}"/>
              </a:ext>
            </a:extLst>
          </p:cNvPr>
          <p:cNvSpPr>
            <a:spLocks noGrp="1"/>
          </p:cNvSpPr>
          <p:nvPr>
            <p:ph type="body" idx="1"/>
          </p:nvPr>
        </p:nvSpPr>
        <p:spPr>
          <a:xfrm>
            <a:off x="283503" y="944224"/>
            <a:ext cx="11326295" cy="5364112"/>
          </a:xfrm>
        </p:spPr>
        <p:txBody>
          <a:bodyPr>
            <a:normAutofit/>
          </a:bodyPr>
          <a:lstStyle/>
          <a:p>
            <a:pPr algn="just" fontAlgn="base"/>
            <a:br>
              <a:rPr lang="el-GR" sz="2200" dirty="0">
                <a:solidFill>
                  <a:srgbClr val="002650"/>
                </a:solidFill>
              </a:rPr>
            </a:br>
            <a:endParaRPr lang="LID4096" sz="2200" dirty="0">
              <a:solidFill>
                <a:srgbClr val="002650"/>
              </a:solidFill>
            </a:endParaRPr>
          </a:p>
        </p:txBody>
      </p:sp>
      <p:graphicFrame>
        <p:nvGraphicFramePr>
          <p:cNvPr id="4" name="Table 3">
            <a:extLst>
              <a:ext uri="{FF2B5EF4-FFF2-40B4-BE49-F238E27FC236}">
                <a16:creationId xmlns:a16="http://schemas.microsoft.com/office/drawing/2014/main" id="{2D3706BC-D6DE-B584-F662-6D52CD55EA38}"/>
              </a:ext>
            </a:extLst>
          </p:cNvPr>
          <p:cNvGraphicFramePr>
            <a:graphicFrameLocks noGrp="1"/>
          </p:cNvGraphicFramePr>
          <p:nvPr>
            <p:extLst>
              <p:ext uri="{D42A27DB-BD31-4B8C-83A1-F6EECF244321}">
                <p14:modId xmlns:p14="http://schemas.microsoft.com/office/powerpoint/2010/main" val="1006590636"/>
              </p:ext>
            </p:extLst>
          </p:nvPr>
        </p:nvGraphicFramePr>
        <p:xfrm>
          <a:off x="945221" y="1089061"/>
          <a:ext cx="10356352" cy="3996647"/>
        </p:xfrm>
        <a:graphic>
          <a:graphicData uri="http://schemas.openxmlformats.org/drawingml/2006/table">
            <a:tbl>
              <a:tblPr firstRow="1" firstCol="1" bandRow="1">
                <a:tableStyleId>{B301B821-A1FF-4177-AEE7-76D212191A09}</a:tableStyleId>
              </a:tblPr>
              <a:tblGrid>
                <a:gridCol w="5178176">
                  <a:extLst>
                    <a:ext uri="{9D8B030D-6E8A-4147-A177-3AD203B41FA5}">
                      <a16:colId xmlns:a16="http://schemas.microsoft.com/office/drawing/2014/main" val="3698083225"/>
                    </a:ext>
                  </a:extLst>
                </a:gridCol>
                <a:gridCol w="5178176">
                  <a:extLst>
                    <a:ext uri="{9D8B030D-6E8A-4147-A177-3AD203B41FA5}">
                      <a16:colId xmlns:a16="http://schemas.microsoft.com/office/drawing/2014/main" val="1036909599"/>
                    </a:ext>
                  </a:extLst>
                </a:gridCol>
              </a:tblGrid>
              <a:tr h="346752">
                <a:tc gridSpan="2">
                  <a:txBody>
                    <a:bodyPr/>
                    <a:lstStyle/>
                    <a:p>
                      <a:pPr algn="ctr">
                        <a:lnSpc>
                          <a:spcPct val="107000"/>
                        </a:lnSpc>
                        <a:spcAft>
                          <a:spcPts val="800"/>
                        </a:spcAft>
                      </a:pPr>
                      <a:r>
                        <a:rPr lang="el-GR" sz="1600" kern="100" dirty="0">
                          <a:solidFill>
                            <a:srgbClr val="002650"/>
                          </a:solidFill>
                          <a:effectLst/>
                        </a:rPr>
                        <a:t>ΚΡΙΤΗΡΙΑ ΠΟΛΙΤΟΓΡΑΦΗΣΗΣ</a:t>
                      </a:r>
                      <a:endParaRPr lang="en-CY" sz="160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Y"/>
                    </a:p>
                  </a:txBody>
                  <a:tcPr/>
                </a:tc>
                <a:extLst>
                  <a:ext uri="{0D108BD9-81ED-4DB2-BD59-A6C34878D82A}">
                    <a16:rowId xmlns:a16="http://schemas.microsoft.com/office/drawing/2014/main" val="787745192"/>
                  </a:ext>
                </a:extLst>
              </a:tr>
              <a:tr h="372439">
                <a:tc>
                  <a:txBody>
                    <a:bodyPr/>
                    <a:lstStyle/>
                    <a:p>
                      <a:pPr algn="just">
                        <a:lnSpc>
                          <a:spcPct val="107000"/>
                        </a:lnSpc>
                        <a:spcAft>
                          <a:spcPts val="800"/>
                        </a:spcAft>
                      </a:pPr>
                      <a:r>
                        <a:rPr lang="en-US" sz="1600" b="1" kern="100">
                          <a:solidFill>
                            <a:srgbClr val="002650"/>
                          </a:solidFill>
                          <a:effectLst/>
                        </a:rPr>
                        <a:t>Ο περί Αρχείου Πληθυσμού Νόμος του 2002 </a:t>
                      </a:r>
                      <a:r>
                        <a:rPr lang="el-GR" sz="1600" b="1" kern="100">
                          <a:solidFill>
                            <a:srgbClr val="002650"/>
                          </a:solidFill>
                          <a:effectLst/>
                        </a:rPr>
                        <a:t>έως το 2021</a:t>
                      </a:r>
                      <a:endParaRPr lang="en-CY" sz="1600" b="1" kern="10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b="1" kern="100" dirty="0">
                          <a:solidFill>
                            <a:srgbClr val="002650"/>
                          </a:solidFill>
                          <a:effectLst/>
                        </a:rPr>
                        <a:t>Ο π</a:t>
                      </a:r>
                      <a:r>
                        <a:rPr lang="en-US" sz="1600" b="1" kern="100" dirty="0" err="1">
                          <a:solidFill>
                            <a:srgbClr val="002650"/>
                          </a:solidFill>
                          <a:effectLst/>
                        </a:rPr>
                        <a:t>ερί</a:t>
                      </a:r>
                      <a:r>
                        <a:rPr lang="en-US" sz="1600" b="1" kern="100" dirty="0">
                          <a:solidFill>
                            <a:srgbClr val="002650"/>
                          </a:solidFill>
                          <a:effectLst/>
                        </a:rPr>
                        <a:t> Αρχείου Πληθυσμού (</a:t>
                      </a:r>
                      <a:r>
                        <a:rPr lang="en-US" sz="1600" b="1" kern="100" dirty="0" err="1">
                          <a:solidFill>
                            <a:srgbClr val="002650"/>
                          </a:solidFill>
                          <a:effectLst/>
                        </a:rPr>
                        <a:t>Τρο</a:t>
                      </a:r>
                      <a:r>
                        <a:rPr lang="en-US" sz="1600" b="1" kern="100" dirty="0">
                          <a:solidFill>
                            <a:srgbClr val="002650"/>
                          </a:solidFill>
                          <a:effectLst/>
                        </a:rPr>
                        <a:t>ποποιητικός) Νόμος του 2023</a:t>
                      </a:r>
                      <a:endParaRPr lang="en-CY" sz="1600" b="1"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9368870"/>
                  </a:ext>
                </a:extLst>
              </a:tr>
              <a:tr h="709559">
                <a:tc>
                  <a:txBody>
                    <a:bodyPr/>
                    <a:lstStyle/>
                    <a:p>
                      <a:pPr algn="just">
                        <a:lnSpc>
                          <a:spcPct val="107000"/>
                        </a:lnSpc>
                        <a:spcAft>
                          <a:spcPts val="800"/>
                        </a:spcAft>
                      </a:pPr>
                      <a:r>
                        <a:rPr lang="el-GR" sz="1600" b="0" kern="100" dirty="0">
                          <a:solidFill>
                            <a:srgbClr val="002650"/>
                          </a:solidFill>
                          <a:effectLst/>
                        </a:rPr>
                        <a:t>Είναι καλού χαρακτήρα.</a:t>
                      </a:r>
                      <a:endParaRPr lang="en-CY" sz="1600" b="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l-GR" sz="1600" kern="100">
                          <a:solidFill>
                            <a:srgbClr val="002650"/>
                          </a:solidFill>
                          <a:effectLst/>
                        </a:rPr>
                        <a:t>Είναι  καλού χαρακτήρα και το μεταναστευτικό ιστορικό δεν παρουσιάζει προβλήματα. </a:t>
                      </a:r>
                      <a:endParaRPr lang="en-CY" sz="1600" kern="10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912252"/>
                  </a:ext>
                </a:extLst>
              </a:tr>
              <a:tr h="709559">
                <a:tc>
                  <a:txBody>
                    <a:bodyPr/>
                    <a:lstStyle/>
                    <a:p>
                      <a:pPr algn="just">
                        <a:lnSpc>
                          <a:spcPct val="107000"/>
                        </a:lnSpc>
                        <a:spcAft>
                          <a:spcPts val="800"/>
                        </a:spcAft>
                      </a:pPr>
                      <a:r>
                        <a:rPr lang="el-GR" sz="1600" kern="100" dirty="0">
                          <a:solidFill>
                            <a:srgbClr val="002650"/>
                          </a:solidFill>
                          <a:effectLst/>
                        </a:rPr>
                        <a:t> </a:t>
                      </a:r>
                      <a:endParaRPr lang="en-CY" sz="160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07000"/>
                        </a:lnSpc>
                        <a:spcAft>
                          <a:spcPts val="800"/>
                        </a:spcAft>
                      </a:pPr>
                      <a:r>
                        <a:rPr lang="en-US" sz="1600" kern="100" dirty="0" err="1">
                          <a:solidFill>
                            <a:srgbClr val="002650"/>
                          </a:solidFill>
                          <a:effectLst/>
                        </a:rPr>
                        <a:t>Έχει</a:t>
                      </a:r>
                      <a:r>
                        <a:rPr lang="en-US" sz="1600" kern="100" dirty="0">
                          <a:solidFill>
                            <a:srgbClr val="002650"/>
                          </a:solidFill>
                          <a:effectLst/>
                        </a:rPr>
                        <a:t> επα</a:t>
                      </a:r>
                      <a:r>
                        <a:rPr lang="en-US" sz="1600" kern="100" dirty="0" err="1">
                          <a:solidFill>
                            <a:srgbClr val="002650"/>
                          </a:solidFill>
                          <a:effectLst/>
                        </a:rPr>
                        <a:t>ρκή</a:t>
                      </a:r>
                      <a:r>
                        <a:rPr lang="en-US" sz="1600" kern="100" dirty="0">
                          <a:solidFill>
                            <a:srgbClr val="002650"/>
                          </a:solidFill>
                          <a:effectLst/>
                        </a:rPr>
                        <a:t> </a:t>
                      </a:r>
                      <a:r>
                        <a:rPr lang="en-US" sz="1600" kern="100" dirty="0" err="1">
                          <a:solidFill>
                            <a:srgbClr val="002650"/>
                          </a:solidFill>
                          <a:effectLst/>
                        </a:rPr>
                        <a:t>γνώση</a:t>
                      </a:r>
                      <a:r>
                        <a:rPr lang="en-US" sz="1600" kern="100" dirty="0">
                          <a:solidFill>
                            <a:srgbClr val="002650"/>
                          </a:solidFill>
                          <a:effectLst/>
                        </a:rPr>
                        <a:t> </a:t>
                      </a:r>
                      <a:r>
                        <a:rPr lang="en-US" sz="1600" kern="100" dirty="0" err="1">
                          <a:solidFill>
                            <a:srgbClr val="002650"/>
                          </a:solidFill>
                          <a:effectLst/>
                        </a:rPr>
                        <a:t>της</a:t>
                      </a:r>
                      <a:r>
                        <a:rPr lang="en-US" sz="1600" kern="100" dirty="0">
                          <a:solidFill>
                            <a:srgbClr val="002650"/>
                          </a:solidFill>
                          <a:effectLst/>
                        </a:rPr>
                        <a:t> </a:t>
                      </a:r>
                      <a:r>
                        <a:rPr lang="en-US" sz="1600" kern="100" dirty="0" err="1">
                          <a:solidFill>
                            <a:srgbClr val="002650"/>
                          </a:solidFill>
                          <a:effectLst/>
                        </a:rPr>
                        <a:t>ελληνικής</a:t>
                      </a:r>
                      <a:r>
                        <a:rPr lang="en-US" sz="1600" kern="100" dirty="0">
                          <a:solidFill>
                            <a:srgbClr val="002650"/>
                          </a:solidFill>
                          <a:effectLst/>
                        </a:rPr>
                        <a:t> </a:t>
                      </a:r>
                      <a:r>
                        <a:rPr lang="en-US" sz="1600" kern="100" dirty="0" err="1">
                          <a:solidFill>
                            <a:srgbClr val="002650"/>
                          </a:solidFill>
                          <a:effectLst/>
                        </a:rPr>
                        <a:t>γλώσσ</a:t>
                      </a:r>
                      <a:r>
                        <a:rPr lang="en-US" sz="1600" kern="100" dirty="0">
                          <a:solidFill>
                            <a:srgbClr val="002650"/>
                          </a:solidFill>
                          <a:effectLst/>
                        </a:rPr>
                        <a:t>ας επιπέδου Β1</a:t>
                      </a:r>
                      <a:r>
                        <a:rPr lang="el-GR" sz="1600" kern="100" dirty="0">
                          <a:solidFill>
                            <a:srgbClr val="002650"/>
                          </a:solidFill>
                          <a:effectLst/>
                        </a:rPr>
                        <a:t>,</a:t>
                      </a:r>
                      <a:r>
                        <a:rPr lang="en-US" sz="1600" kern="100" dirty="0">
                          <a:solidFill>
                            <a:srgbClr val="002650"/>
                          </a:solidFill>
                          <a:effectLst/>
                        </a:rPr>
                        <a:t> εκτός από τις εξαιρέσεις.</a:t>
                      </a:r>
                      <a:endParaRPr lang="en-CY" sz="160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78867248"/>
                  </a:ext>
                </a:extLst>
              </a:tr>
              <a:tr h="744509">
                <a:tc>
                  <a:txBody>
                    <a:bodyPr/>
                    <a:lstStyle/>
                    <a:p>
                      <a:pPr algn="just">
                        <a:lnSpc>
                          <a:spcPct val="107000"/>
                        </a:lnSpc>
                        <a:spcAft>
                          <a:spcPts val="800"/>
                        </a:spcAft>
                      </a:pPr>
                      <a:r>
                        <a:rPr lang="el-GR" sz="1600" kern="100">
                          <a:solidFill>
                            <a:srgbClr val="002650"/>
                          </a:solidFill>
                          <a:effectLst/>
                        </a:rPr>
                        <a:t> </a:t>
                      </a:r>
                      <a:endParaRPr lang="en-CY" sz="1600" kern="10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solidFill>
                            <a:srgbClr val="002650"/>
                          </a:solidFill>
                          <a:effectLst/>
                        </a:rPr>
                        <a:t>Επαρκής γνώση βασικών στοιχείων της σύγχρονης πολιτικής και κοινωνικής πραγματικότητας της Κύπρου. </a:t>
                      </a:r>
                      <a:endParaRPr lang="en-CY" sz="1600" kern="10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4334370"/>
                  </a:ext>
                </a:extLst>
              </a:tr>
              <a:tr h="976045">
                <a:tc>
                  <a:txBody>
                    <a:bodyPr/>
                    <a:lstStyle/>
                    <a:p>
                      <a:pPr algn="just">
                        <a:lnSpc>
                          <a:spcPct val="107000"/>
                        </a:lnSpc>
                        <a:spcAft>
                          <a:spcPts val="800"/>
                        </a:spcAft>
                      </a:pPr>
                      <a:r>
                        <a:rPr lang="el-GR" sz="1600" kern="100">
                          <a:solidFill>
                            <a:srgbClr val="002650"/>
                          </a:solidFill>
                          <a:effectLst/>
                        </a:rPr>
                        <a:t> </a:t>
                      </a:r>
                      <a:endParaRPr lang="en-CY" sz="1600" kern="10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07000"/>
                        </a:lnSpc>
                        <a:spcAft>
                          <a:spcPts val="800"/>
                        </a:spcAft>
                      </a:pPr>
                      <a:r>
                        <a:rPr lang="en-US" sz="1600" kern="100" dirty="0" err="1">
                          <a:solidFill>
                            <a:srgbClr val="002650"/>
                          </a:solidFill>
                          <a:effectLst/>
                        </a:rPr>
                        <a:t>Δι</a:t>
                      </a:r>
                      <a:r>
                        <a:rPr lang="en-US" sz="1600" kern="100" dirty="0">
                          <a:solidFill>
                            <a:srgbClr val="002650"/>
                          </a:solidFill>
                          <a:effectLst/>
                        </a:rPr>
                        <a:t>αθέτει κατάλληλο κατάλυμα και σταθερούς και τακτικούς οικονομικούς πόρους, επαρκείς για τη συντήρηση του ιδίου και των εξαρτώμενων μελών της οικογένειάς του.</a:t>
                      </a:r>
                      <a:endParaRPr lang="en-CY" sz="1600" kern="100" dirty="0">
                        <a:solidFill>
                          <a:srgbClr val="0026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77937290"/>
                  </a:ext>
                </a:extLst>
              </a:tr>
            </a:tbl>
          </a:graphicData>
        </a:graphic>
      </p:graphicFrame>
    </p:spTree>
    <p:extLst>
      <p:ext uri="{BB962C8B-B14F-4D97-AF65-F5344CB8AC3E}">
        <p14:creationId xmlns:p14="http://schemas.microsoft.com/office/powerpoint/2010/main" val="258173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3372-7708-A4E4-74C0-DEF3F5D02A2E}"/>
              </a:ext>
            </a:extLst>
          </p:cNvPr>
          <p:cNvSpPr>
            <a:spLocks noGrp="1"/>
          </p:cNvSpPr>
          <p:nvPr>
            <p:ph type="title"/>
          </p:nvPr>
        </p:nvSpPr>
        <p:spPr>
          <a:xfrm>
            <a:off x="177993" y="51370"/>
            <a:ext cx="11033125" cy="959005"/>
          </a:xfrm>
        </p:spPr>
        <p:txBody>
          <a:bodyPr>
            <a:noAutofit/>
          </a:bodyPr>
          <a:lstStyle/>
          <a:p>
            <a:pPr algn="ctr"/>
            <a:r>
              <a:rPr lang="el-GR" sz="3400" b="1" dirty="0">
                <a:solidFill>
                  <a:srgbClr val="17AFD1"/>
                </a:solidFill>
              </a:rPr>
              <a:t>ΑΠΟΚΤΗΣΗ ΤΗΣ ΚΥΠΡΙΑΚΗΣ ΥΠΗΚΟΟΤΗΤΑΣ</a:t>
            </a:r>
            <a:br>
              <a:rPr lang="el-GR" sz="3400" b="1" dirty="0">
                <a:solidFill>
                  <a:srgbClr val="17AFD1"/>
                </a:solidFill>
              </a:rPr>
            </a:br>
            <a:r>
              <a:rPr lang="el-GR" sz="2200" b="1" dirty="0">
                <a:solidFill>
                  <a:srgbClr val="17AFD1"/>
                </a:solidFill>
              </a:rPr>
              <a:t>Κύριες αλλαγές στα κριτήρια Πολιτογράφησης, σύμφωνα με τον τροποποιητικό Νόμο:</a:t>
            </a:r>
            <a:endParaRPr lang="LID4096" sz="2200" b="1" dirty="0">
              <a:solidFill>
                <a:srgbClr val="17AFD1"/>
              </a:solidFill>
            </a:endParaRPr>
          </a:p>
        </p:txBody>
      </p:sp>
      <p:sp>
        <p:nvSpPr>
          <p:cNvPr id="3" name="Text Placeholder 2">
            <a:extLst>
              <a:ext uri="{FF2B5EF4-FFF2-40B4-BE49-F238E27FC236}">
                <a16:creationId xmlns:a16="http://schemas.microsoft.com/office/drawing/2014/main" id="{485EF2B2-4F27-7C09-C29A-845C2FF83495}"/>
              </a:ext>
            </a:extLst>
          </p:cNvPr>
          <p:cNvSpPr>
            <a:spLocks noGrp="1"/>
          </p:cNvSpPr>
          <p:nvPr>
            <p:ph type="body" idx="1"/>
          </p:nvPr>
        </p:nvSpPr>
        <p:spPr>
          <a:xfrm>
            <a:off x="177993" y="1262723"/>
            <a:ext cx="11326295" cy="4788756"/>
          </a:xfrm>
        </p:spPr>
        <p:txBody>
          <a:bodyPr>
            <a:normAutofit/>
          </a:bodyPr>
          <a:lstStyle/>
          <a:p>
            <a:pPr algn="just" fontAlgn="base"/>
            <a:br>
              <a:rPr lang="el-GR" sz="2200" dirty="0">
                <a:solidFill>
                  <a:srgbClr val="002650"/>
                </a:solidFill>
              </a:rPr>
            </a:br>
            <a:endParaRPr lang="LID4096" sz="2200" dirty="0">
              <a:solidFill>
                <a:srgbClr val="002650"/>
              </a:solidFill>
            </a:endParaRPr>
          </a:p>
        </p:txBody>
      </p:sp>
      <p:sp>
        <p:nvSpPr>
          <p:cNvPr id="5" name="Text Placeholder 2">
            <a:extLst>
              <a:ext uri="{FF2B5EF4-FFF2-40B4-BE49-F238E27FC236}">
                <a16:creationId xmlns:a16="http://schemas.microsoft.com/office/drawing/2014/main" id="{BD2E2AB2-BEFF-BCF3-0522-564C2362C55A}"/>
              </a:ext>
            </a:extLst>
          </p:cNvPr>
          <p:cNvSpPr txBox="1">
            <a:spLocks/>
          </p:cNvSpPr>
          <p:nvPr/>
        </p:nvSpPr>
        <p:spPr>
          <a:xfrm>
            <a:off x="283503" y="1170252"/>
            <a:ext cx="11033125" cy="4973694"/>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l-GR" sz="5800" b="1" dirty="0">
                <a:solidFill>
                  <a:srgbClr val="002650"/>
                </a:solidFill>
              </a:rPr>
              <a:t>Άλλες σημαντικές πρόνοιες</a:t>
            </a:r>
            <a:r>
              <a:rPr lang="el-GR" sz="5800" dirty="0">
                <a:solidFill>
                  <a:srgbClr val="002650"/>
                </a:solidFill>
              </a:rPr>
              <a:t>:</a:t>
            </a:r>
          </a:p>
          <a:p>
            <a:endParaRPr lang="el-GR" sz="5800" dirty="0">
              <a:solidFill>
                <a:srgbClr val="002650"/>
              </a:solidFill>
            </a:endParaRPr>
          </a:p>
          <a:p>
            <a:pPr marL="857250" indent="-857250" algn="just">
              <a:buFont typeface="Arial" panose="020B0604020202020204" pitchFamily="34" charset="0"/>
              <a:buChar char="•"/>
            </a:pPr>
            <a:r>
              <a:rPr lang="el-GR" sz="5800" dirty="0">
                <a:solidFill>
                  <a:srgbClr val="002650"/>
                </a:solidFill>
              </a:rPr>
              <a:t>Ο Υπουργός Εσωτερικών θα έχει στο εξής τη διακριτική ευχέρεια να εγκρίνει για ανθρωπιστικούς λόγους αιτήσεις για πολιτογράφηση προσώπων που δεν πληρούν το κριτήριο της πλήρους ικανότητας.</a:t>
            </a:r>
          </a:p>
          <a:p>
            <a:pPr marL="857250" indent="-857250" algn="just">
              <a:buFont typeface="Arial" panose="020B0604020202020204" pitchFamily="34" charset="0"/>
              <a:buChar char="•"/>
            </a:pPr>
            <a:endParaRPr lang="el-GR" sz="5800" dirty="0">
              <a:solidFill>
                <a:srgbClr val="002650"/>
              </a:solidFill>
            </a:endParaRPr>
          </a:p>
          <a:p>
            <a:pPr marL="857250" indent="-857250" algn="just">
              <a:buFont typeface="Arial" panose="020B0604020202020204" pitchFamily="34" charset="0"/>
              <a:buChar char="•"/>
            </a:pPr>
            <a:r>
              <a:rPr lang="el-GR" sz="5800" dirty="0">
                <a:solidFill>
                  <a:srgbClr val="002650"/>
                </a:solidFill>
              </a:rPr>
              <a:t>Οι αιτήσεις που υποβάλλονται από πρόσωπα που διαμένουν στη Δημοκρατία  με σκοπό την απασχόληση υψηλής ειδίκευσης οι οποίες καθορίζονται με Απόφαση του Υπουργικού Συμβουλίου καθώς και των μελών της οικογενείας τους θα ολοκληρώνονται </a:t>
            </a:r>
            <a:r>
              <a:rPr lang="el-GR" sz="5800" u="sng" dirty="0">
                <a:solidFill>
                  <a:srgbClr val="002650"/>
                </a:solidFill>
              </a:rPr>
              <a:t>με διαδικασία ταχείας εξέτασης </a:t>
            </a:r>
            <a:r>
              <a:rPr lang="el-GR" sz="5800" dirty="0">
                <a:solidFill>
                  <a:srgbClr val="002650"/>
                </a:solidFill>
              </a:rPr>
              <a:t>που δεν υπερβαίνει τους </a:t>
            </a:r>
            <a:r>
              <a:rPr lang="en-US" sz="5800" dirty="0">
                <a:solidFill>
                  <a:srgbClr val="002650"/>
                </a:solidFill>
              </a:rPr>
              <a:t>8 </a:t>
            </a:r>
            <a:r>
              <a:rPr lang="el-GR" sz="5800" dirty="0">
                <a:solidFill>
                  <a:srgbClr val="002650"/>
                </a:solidFill>
              </a:rPr>
              <a:t>μήνες, οι λεπτομέρειες της οποίας θα καθοριστούν με απόφαση του Υπουργού Εσωτερικών, περιλαμβανομένης της καταβολής  σχετικού τέλους.</a:t>
            </a:r>
            <a:endParaRPr lang="LID4096" sz="5800" dirty="0">
              <a:solidFill>
                <a:srgbClr val="002650"/>
              </a:solidFill>
            </a:endParaRPr>
          </a:p>
          <a:p>
            <a:pPr algn="just" fontAlgn="base"/>
            <a:br>
              <a:rPr lang="el-GR" sz="7200" dirty="0">
                <a:solidFill>
                  <a:srgbClr val="002650"/>
                </a:solidFill>
              </a:rPr>
            </a:br>
            <a:endParaRPr lang="LID4096" dirty="0">
              <a:solidFill>
                <a:srgbClr val="002650"/>
              </a:solidFill>
            </a:endParaRPr>
          </a:p>
        </p:txBody>
      </p:sp>
    </p:spTree>
    <p:extLst>
      <p:ext uri="{BB962C8B-B14F-4D97-AF65-F5344CB8AC3E}">
        <p14:creationId xmlns:p14="http://schemas.microsoft.com/office/powerpoint/2010/main" val="46267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DD944F-8B63-649B-21A0-5B58E191B683}"/>
              </a:ext>
            </a:extLst>
          </p:cNvPr>
          <p:cNvSpPr txBox="1">
            <a:spLocks/>
          </p:cNvSpPr>
          <p:nvPr/>
        </p:nvSpPr>
        <p:spPr>
          <a:xfrm>
            <a:off x="365694" y="2767945"/>
            <a:ext cx="11033125" cy="9590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l-GR" sz="4400" b="1" dirty="0">
                <a:solidFill>
                  <a:srgbClr val="17AFD1"/>
                </a:solidFill>
              </a:rPr>
              <a:t>ΑΠΟΚΤΗΣΗ ΤΗΣ ΚΥΠΡΙΑΚΗΣ ΥΠΗΚΟΟΤΗΤΑΣ</a:t>
            </a:r>
            <a:br>
              <a:rPr lang="el-GR" sz="4400" b="1" dirty="0">
                <a:solidFill>
                  <a:srgbClr val="17AFD1"/>
                </a:solidFill>
              </a:rPr>
            </a:br>
            <a:r>
              <a:rPr lang="el-GR" sz="4400" b="1" dirty="0">
                <a:solidFill>
                  <a:srgbClr val="17AFD1"/>
                </a:solidFill>
              </a:rPr>
              <a:t>Λόγω γάμου με Κύπριο πολίτη</a:t>
            </a:r>
            <a:endParaRPr lang="LID4096" sz="4400" b="1" dirty="0">
              <a:solidFill>
                <a:srgbClr val="17AFD1"/>
              </a:solidFill>
            </a:endParaRPr>
          </a:p>
        </p:txBody>
      </p:sp>
    </p:spTree>
    <p:extLst>
      <p:ext uri="{BB962C8B-B14F-4D97-AF65-F5344CB8AC3E}">
        <p14:creationId xmlns:p14="http://schemas.microsoft.com/office/powerpoint/2010/main" val="65957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9B8EBC-5F9B-948B-47B2-DFC213967F9B}"/>
              </a:ext>
            </a:extLst>
          </p:cNvPr>
          <p:cNvSpPr>
            <a:spLocks noGrp="1"/>
          </p:cNvSpPr>
          <p:nvPr>
            <p:ph type="body" idx="1"/>
          </p:nvPr>
        </p:nvSpPr>
        <p:spPr>
          <a:xfrm>
            <a:off x="314325" y="1226635"/>
            <a:ext cx="11033125" cy="4863016"/>
          </a:xfrm>
        </p:spPr>
        <p:txBody>
          <a:bodyPr>
            <a:normAutofit/>
          </a:bodyPr>
          <a:lstStyle/>
          <a:p>
            <a:pPr algn="just" fontAlgn="base"/>
            <a:r>
              <a:rPr lang="el-GR" sz="1800" b="1" i="0" dirty="0">
                <a:solidFill>
                  <a:srgbClr val="000000"/>
                </a:solidFill>
                <a:effectLst/>
              </a:rPr>
              <a:t>  </a:t>
            </a:r>
            <a:br>
              <a:rPr lang="el-GR" sz="1800" b="0" i="0" dirty="0">
                <a:solidFill>
                  <a:srgbClr val="000000"/>
                </a:solidFill>
                <a:effectLst/>
              </a:rPr>
            </a:br>
            <a:r>
              <a:rPr lang="el-GR" sz="1800" b="1" i="0" dirty="0">
                <a:solidFill>
                  <a:srgbClr val="002650"/>
                </a:solidFill>
                <a:effectLst/>
              </a:rPr>
              <a:t>Αίτηση για απόκτηση κυπριακής υπηκοότητας λόγω γάμου ή πολιτικής συμβίωσης με Κύπριο</a:t>
            </a:r>
            <a:r>
              <a:rPr lang="el-GR" sz="1800" b="1" dirty="0">
                <a:solidFill>
                  <a:srgbClr val="002650"/>
                </a:solidFill>
              </a:rPr>
              <a:t> </a:t>
            </a:r>
            <a:r>
              <a:rPr lang="el-GR" sz="1800" b="1" i="0" dirty="0">
                <a:solidFill>
                  <a:srgbClr val="002650"/>
                </a:solidFill>
                <a:effectLst/>
              </a:rPr>
              <a:t>πολίτη μπορεί να υποβληθεί από πρόσωπα που:</a:t>
            </a:r>
          </a:p>
          <a:p>
            <a:pPr marL="285750" indent="-285750" algn="just" fontAlgn="base">
              <a:buFont typeface="Arial" panose="020B0604020202020204" pitchFamily="34" charset="0"/>
              <a:buChar char="•"/>
            </a:pPr>
            <a:r>
              <a:rPr lang="el-GR" sz="1800" b="0" i="0" dirty="0">
                <a:solidFill>
                  <a:srgbClr val="002650"/>
                </a:solidFill>
                <a:effectLst/>
              </a:rPr>
              <a:t>Έχουν συμπληρώσει τρία χρόνια γάμου/πολιτικής συμβίωσης πριν την υποβολή της αίτησης, εκ των οποίων τουλάχιστον τα δύο διαμένουν στη Δημοκρατία.</a:t>
            </a:r>
          </a:p>
          <a:p>
            <a:pPr marL="285750" indent="-285750" algn="just" fontAlgn="base">
              <a:buFont typeface="Arial" panose="020B0604020202020204" pitchFamily="34" charset="0"/>
              <a:buChar char="•"/>
            </a:pPr>
            <a:r>
              <a:rPr lang="el-GR" sz="1800" b="0" i="0" dirty="0">
                <a:solidFill>
                  <a:srgbClr val="002650"/>
                </a:solidFill>
                <a:effectLst/>
              </a:rPr>
              <a:t>Έχουν συμπληρώσει τρία χρόνια γάμου/πολιτικής συμβίωσης  πριν την υποβολή της αίτησης και είναι μόνιμοι κάτοικοι εξωτερικού.</a:t>
            </a:r>
            <a:endParaRPr lang="el-GR" sz="1800" dirty="0">
              <a:solidFill>
                <a:srgbClr val="002650"/>
              </a:solidFill>
            </a:endParaRPr>
          </a:p>
          <a:p>
            <a:pPr marL="285750" indent="-285750" algn="just" fontAlgn="base">
              <a:buFont typeface="Arial" panose="020B0604020202020204" pitchFamily="34" charset="0"/>
              <a:buChar char="•"/>
            </a:pPr>
            <a:r>
              <a:rPr lang="el-GR" sz="1800" dirty="0">
                <a:solidFill>
                  <a:srgbClr val="002650"/>
                </a:solidFill>
              </a:rPr>
              <a:t>Είναι πρόσωπα καλού χαρακτήρα που έχουν πρόθεση να παραμείνουν στη Δημοκρατία μετά την απόκτηση της     κυπριακής υπηκοότητας</a:t>
            </a:r>
          </a:p>
          <a:p>
            <a:pPr marL="285750" indent="-285750" algn="just" fontAlgn="base">
              <a:buFont typeface="Arial" panose="020B0604020202020204" pitchFamily="34" charset="0"/>
              <a:buChar char="•"/>
            </a:pPr>
            <a:r>
              <a:rPr lang="el-GR" sz="1800" b="0" i="0" dirty="0">
                <a:solidFill>
                  <a:srgbClr val="002650"/>
                </a:solidFill>
                <a:effectLst/>
              </a:rPr>
              <a:t>Δεν έχουν εισέλθει ή δ</a:t>
            </a:r>
            <a:r>
              <a:rPr lang="el-GR" sz="1800" dirty="0">
                <a:solidFill>
                  <a:srgbClr val="002650"/>
                </a:solidFill>
              </a:rPr>
              <a:t>ιαμείνει παράνομα στη Δημοκρατία.</a:t>
            </a:r>
          </a:p>
          <a:p>
            <a:pPr algn="just" fontAlgn="base"/>
            <a:endParaRPr lang="el-GR" sz="1800" b="1" u="sng" dirty="0">
              <a:solidFill>
                <a:srgbClr val="002650"/>
              </a:solidFill>
            </a:endParaRPr>
          </a:p>
          <a:p>
            <a:pPr algn="just" fontAlgn="base"/>
            <a:r>
              <a:rPr lang="el-GR" sz="1800" b="1" dirty="0">
                <a:solidFill>
                  <a:srgbClr val="002650"/>
                </a:solidFill>
              </a:rPr>
              <a:t>Σημείωση</a:t>
            </a:r>
            <a:r>
              <a:rPr lang="el-GR" sz="1800" b="1" dirty="0">
                <a:solidFill>
                  <a:srgbClr val="002650"/>
                </a:solidFill>
                <a:latin typeface="Arial Narrow" panose="020B0606020202030204" pitchFamily="34" charset="0"/>
              </a:rPr>
              <a:t>:</a:t>
            </a:r>
            <a:endParaRPr lang="el-GR" sz="1800" b="1" dirty="0">
              <a:solidFill>
                <a:srgbClr val="002650"/>
              </a:solidFill>
            </a:endParaRPr>
          </a:p>
          <a:p>
            <a:pPr algn="just" fontAlgn="base"/>
            <a:r>
              <a:rPr lang="el-GR" sz="1800" b="1" i="0" dirty="0">
                <a:solidFill>
                  <a:srgbClr val="002650"/>
                </a:solidFill>
                <a:effectLst/>
              </a:rPr>
              <a:t>Πρόσωπο που αποκτά την κυπριακή υπηκοότητα λόγω γάμου με Κύπριο πολίτη δεν δύναται να μεταφέρει το δικαίωμα εγγραφής σε τέκνο που δεν είναι τέκνο του/της συζύγου του ή σε επόμενο αλλοδαπό/αλλοδαπή  σύζυγο ανάλογα με την περίπτωση. </a:t>
            </a:r>
          </a:p>
          <a:p>
            <a:endParaRPr lang="LID4096" dirty="0"/>
          </a:p>
        </p:txBody>
      </p:sp>
      <p:sp>
        <p:nvSpPr>
          <p:cNvPr id="4" name="Title 1">
            <a:extLst>
              <a:ext uri="{FF2B5EF4-FFF2-40B4-BE49-F238E27FC236}">
                <a16:creationId xmlns:a16="http://schemas.microsoft.com/office/drawing/2014/main" id="{B0673E4F-D9DD-9723-1C96-786AFDE6F564}"/>
              </a:ext>
            </a:extLst>
          </p:cNvPr>
          <p:cNvSpPr txBox="1">
            <a:spLocks/>
          </p:cNvSpPr>
          <p:nvPr/>
        </p:nvSpPr>
        <p:spPr>
          <a:xfrm>
            <a:off x="314324" y="182562"/>
            <a:ext cx="11033125" cy="9590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l-GR" sz="3400" b="1" dirty="0">
                <a:solidFill>
                  <a:srgbClr val="17AFD1"/>
                </a:solidFill>
              </a:rPr>
              <a:t>ΑΠΟΚΤΗΣΗ ΤΗΣ ΚΥΠΡΙΑΚΗΣ ΥΠΗΚΟΟΤΗΤΑΣ</a:t>
            </a:r>
            <a:br>
              <a:rPr lang="el-GR" sz="3400" b="1" dirty="0">
                <a:solidFill>
                  <a:srgbClr val="17AFD1"/>
                </a:solidFill>
              </a:rPr>
            </a:br>
            <a:r>
              <a:rPr lang="el-GR" sz="3600" b="1" dirty="0">
                <a:solidFill>
                  <a:srgbClr val="17AFD1"/>
                </a:solidFill>
              </a:rPr>
              <a:t>Λόγω γάμου με Κύπριο πολίτη</a:t>
            </a:r>
            <a:endParaRPr lang="LID4096" sz="3400" b="1" dirty="0">
              <a:solidFill>
                <a:srgbClr val="17AFD1"/>
              </a:solidFill>
            </a:endParaRPr>
          </a:p>
        </p:txBody>
      </p:sp>
    </p:spTree>
    <p:extLst>
      <p:ext uri="{BB962C8B-B14F-4D97-AF65-F5344CB8AC3E}">
        <p14:creationId xmlns:p14="http://schemas.microsoft.com/office/powerpoint/2010/main" val="327870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384988-D302-BD76-4731-DCAEBBF8BC02}"/>
              </a:ext>
            </a:extLst>
          </p:cNvPr>
          <p:cNvSpPr>
            <a:spLocks noGrp="1"/>
          </p:cNvSpPr>
          <p:nvPr>
            <p:ph type="body" idx="1"/>
          </p:nvPr>
        </p:nvSpPr>
        <p:spPr>
          <a:xfrm>
            <a:off x="415051" y="1463609"/>
            <a:ext cx="11033125" cy="3747894"/>
          </a:xfrm>
        </p:spPr>
        <p:txBody>
          <a:bodyPr>
            <a:normAutofit/>
          </a:bodyPr>
          <a:lstStyle/>
          <a:p>
            <a:pPr algn="just"/>
            <a:br>
              <a:rPr lang="el-GR" sz="1800" dirty="0">
                <a:solidFill>
                  <a:srgbClr val="002650"/>
                </a:solidFill>
              </a:rPr>
            </a:br>
            <a:r>
              <a:rPr lang="el-GR" sz="1800" b="1" i="0" u="sng" dirty="0">
                <a:solidFill>
                  <a:srgbClr val="002650"/>
                </a:solidFill>
                <a:effectLst/>
              </a:rPr>
              <a:t>Αίτηση για απόκτηση της κυπριακής ιθαγένειας μέσω εγγραφής, μπορεί να υποβληθεί για ανήλικα άτομα τα οποία</a:t>
            </a:r>
            <a:r>
              <a:rPr lang="el-GR" sz="1800" b="1" i="0" dirty="0">
                <a:solidFill>
                  <a:srgbClr val="002650"/>
                </a:solidFill>
                <a:effectLst/>
                <a:latin typeface="Arial Narrow" panose="020B0606020202030204" pitchFamily="34" charset="0"/>
              </a:rPr>
              <a:t>:</a:t>
            </a:r>
            <a:endParaRPr lang="el-GR" sz="1800" b="1" i="0" dirty="0">
              <a:solidFill>
                <a:srgbClr val="002650"/>
              </a:solidFill>
              <a:effectLst/>
            </a:endParaRPr>
          </a:p>
          <a:p>
            <a:pPr algn="just"/>
            <a:r>
              <a:rPr lang="el-GR" sz="1800" dirty="0">
                <a:solidFill>
                  <a:srgbClr val="002650"/>
                </a:solidFill>
              </a:rPr>
              <a:t>Γ</a:t>
            </a:r>
            <a:r>
              <a:rPr lang="el-GR" sz="1800" b="0" i="0" dirty="0">
                <a:solidFill>
                  <a:srgbClr val="002650"/>
                </a:solidFill>
                <a:effectLst/>
              </a:rPr>
              <a:t>εννήθηκαν είτε στην Κύπρο είτε στο εξωτερικό και των οποίων ο πατέρας ή η μητέρα απέκτησε την κυπριακή υπηκοότητα </a:t>
            </a:r>
            <a:r>
              <a:rPr lang="el-GR" sz="1800" b="0" i="0" u="sng" dirty="0">
                <a:solidFill>
                  <a:srgbClr val="002650"/>
                </a:solidFill>
                <a:effectLst/>
              </a:rPr>
              <a:t>μετά</a:t>
            </a:r>
            <a:r>
              <a:rPr lang="el-GR" sz="1800" b="0" i="0" dirty="0">
                <a:solidFill>
                  <a:srgbClr val="002650"/>
                </a:solidFill>
                <a:effectLst/>
              </a:rPr>
              <a:t> τη γέννησή τους, είτε δυνάμει εγγραφής λόγω κυπριακής καταγωγής, είτε δυνάμει πολιτογράφησης λόγω μακρόχρονης παραμονής στη Δημοκρατία.</a:t>
            </a:r>
          </a:p>
          <a:p>
            <a:pPr algn="just"/>
            <a:endParaRPr lang="el-GR" sz="1800" b="0" i="0" dirty="0">
              <a:solidFill>
                <a:srgbClr val="002650"/>
              </a:solidFill>
              <a:effectLst/>
            </a:endParaRPr>
          </a:p>
          <a:p>
            <a:pPr algn="just"/>
            <a:r>
              <a:rPr lang="el-GR" sz="1800" b="1" u="sng" dirty="0">
                <a:solidFill>
                  <a:srgbClr val="002650"/>
                </a:solidFill>
              </a:rPr>
              <a:t>Υπενθυμίζεται:</a:t>
            </a:r>
          </a:p>
          <a:p>
            <a:pPr algn="just"/>
            <a:r>
              <a:rPr lang="el-GR" sz="1800" b="1" dirty="0">
                <a:solidFill>
                  <a:srgbClr val="002650"/>
                </a:solidFill>
              </a:rPr>
              <a:t>Ανήλικο πρόσωπο του οποίου ο γονέας απέκτησε την υπηκοότητα με εγγραφή λόγω γάμου με Κύπριο πολίτη, δεν δικαιούται να αποκτήσει την κυπριακή υπηκοότητα με εγγραφή</a:t>
            </a:r>
            <a:r>
              <a:rPr lang="el-GR" sz="1800" b="1" dirty="0">
                <a:solidFill>
                  <a:srgbClr val="002650"/>
                </a:solidFill>
                <a:latin typeface="Arial Narrow" panose="020B0606020202030204" pitchFamily="34" charset="0"/>
              </a:rPr>
              <a:t>.</a:t>
            </a:r>
            <a:endParaRPr lang="LID4096" sz="1800" b="1" dirty="0">
              <a:solidFill>
                <a:srgbClr val="002650"/>
              </a:solidFill>
            </a:endParaRPr>
          </a:p>
        </p:txBody>
      </p:sp>
      <p:sp>
        <p:nvSpPr>
          <p:cNvPr id="4" name="Title 1">
            <a:extLst>
              <a:ext uri="{FF2B5EF4-FFF2-40B4-BE49-F238E27FC236}">
                <a16:creationId xmlns:a16="http://schemas.microsoft.com/office/drawing/2014/main" id="{FC96FA9A-330B-7BE8-D647-65C3F30437D4}"/>
              </a:ext>
            </a:extLst>
          </p:cNvPr>
          <p:cNvSpPr txBox="1">
            <a:spLocks/>
          </p:cNvSpPr>
          <p:nvPr/>
        </p:nvSpPr>
        <p:spPr>
          <a:xfrm>
            <a:off x="314324" y="216927"/>
            <a:ext cx="11033125" cy="9590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l-GR" sz="3400" b="1" dirty="0">
                <a:solidFill>
                  <a:srgbClr val="17AFD1"/>
                </a:solidFill>
              </a:rPr>
              <a:t>ΑΠΟΚΤΗΣΗ ΤΗΣ ΚΥΠΡΙΑΚΗΣ ΥΠΗΚΟΟΤΗΤΑΣ</a:t>
            </a:r>
            <a:br>
              <a:rPr lang="el-GR" sz="3400" b="1" dirty="0">
                <a:solidFill>
                  <a:srgbClr val="17AFD1"/>
                </a:solidFill>
              </a:rPr>
            </a:br>
            <a:r>
              <a:rPr lang="el-GR" sz="3600" b="1" dirty="0">
                <a:solidFill>
                  <a:srgbClr val="17AFD1"/>
                </a:solidFill>
              </a:rPr>
              <a:t>Ανήλικο τέκνο Κύπριου πολίτη</a:t>
            </a:r>
            <a:endParaRPr lang="LID4096" sz="3400" b="1" dirty="0">
              <a:solidFill>
                <a:srgbClr val="17AFD1"/>
              </a:solidFill>
            </a:endParaRPr>
          </a:p>
        </p:txBody>
      </p:sp>
    </p:spTree>
    <p:extLst>
      <p:ext uri="{BB962C8B-B14F-4D97-AF65-F5344CB8AC3E}">
        <p14:creationId xmlns:p14="http://schemas.microsoft.com/office/powerpoint/2010/main" val="2157935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21" y="2726925"/>
            <a:ext cx="11033125" cy="1404150"/>
          </a:xfrm>
        </p:spPr>
        <p:txBody>
          <a:bodyPr>
            <a:normAutofit fontScale="90000"/>
          </a:bodyPr>
          <a:lstStyle/>
          <a:p>
            <a:pPr algn="ctr"/>
            <a:r>
              <a:rPr lang="el-GR" b="1" i="1" dirty="0">
                <a:solidFill>
                  <a:srgbClr val="C00000"/>
                </a:solidFill>
              </a:rPr>
              <a:t>Ευχαριστούμε για την προσοχή σας!</a:t>
            </a:r>
          </a:p>
        </p:txBody>
      </p:sp>
    </p:spTree>
    <p:extLst>
      <p:ext uri="{BB962C8B-B14F-4D97-AF65-F5344CB8AC3E}">
        <p14:creationId xmlns:p14="http://schemas.microsoft.com/office/powerpoint/2010/main" val="106839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52AD02-DCB3-FACA-FD54-E32A2C63A40F}"/>
              </a:ext>
            </a:extLst>
          </p:cNvPr>
          <p:cNvSpPr>
            <a:spLocks noGrp="1"/>
          </p:cNvSpPr>
          <p:nvPr>
            <p:ph type="title"/>
          </p:nvPr>
        </p:nvSpPr>
        <p:spPr>
          <a:xfrm>
            <a:off x="174014" y="0"/>
            <a:ext cx="11257423" cy="873679"/>
          </a:xfrm>
        </p:spPr>
        <p:txBody>
          <a:bodyPr>
            <a:normAutofit/>
          </a:bodyPr>
          <a:lstStyle/>
          <a:p>
            <a:pPr algn="just">
              <a:lnSpc>
                <a:spcPct val="115000"/>
              </a:lnSpc>
              <a:spcAft>
                <a:spcPts val="1000"/>
              </a:spcAft>
            </a:pPr>
            <a:r>
              <a:rPr lang="el-GR" sz="2800" b="1" dirty="0">
                <a:solidFill>
                  <a:srgbClr val="17AFD1"/>
                </a:solidFill>
              </a:rPr>
              <a:t>ΣΤΑΤΙΣΤΙΚΑ ΣΤΟΙΧΕΙΑ - ΜΕΤΑΝΑΣΤΕΥΣΗ </a:t>
            </a:r>
          </a:p>
        </p:txBody>
      </p:sp>
      <p:sp>
        <p:nvSpPr>
          <p:cNvPr id="5" name="Content Placeholder 3">
            <a:extLst>
              <a:ext uri="{FF2B5EF4-FFF2-40B4-BE49-F238E27FC236}">
                <a16:creationId xmlns:a16="http://schemas.microsoft.com/office/drawing/2014/main" id="{D68E7972-1BC1-3B6F-FE50-3464EB7CB005}"/>
              </a:ext>
            </a:extLst>
          </p:cNvPr>
          <p:cNvSpPr txBox="1">
            <a:spLocks/>
          </p:cNvSpPr>
          <p:nvPr/>
        </p:nvSpPr>
        <p:spPr>
          <a:xfrm>
            <a:off x="316325" y="1012027"/>
            <a:ext cx="11559350" cy="52911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5000"/>
              </a:lnSpc>
              <a:spcAft>
                <a:spcPts val="1000"/>
              </a:spcAft>
            </a:pPr>
            <a:r>
              <a:rPr lang="el-GR" sz="1800" b="1" dirty="0">
                <a:solidFill>
                  <a:srgbClr val="D13F3E"/>
                </a:solidFill>
                <a:latin typeface="Calibri" panose="020F0502020204030204" pitchFamily="34" charset="0"/>
                <a:ea typeface="Calibri" panose="020F0502020204030204" pitchFamily="34" charset="0"/>
                <a:cs typeface="Times New Roman" panose="02020603050405020304" pitchFamily="18" charset="0"/>
              </a:rPr>
              <a:t>Έγγραφα διαμονής σε ισχύ στις 15.12.2023:</a:t>
            </a:r>
          </a:p>
          <a:p>
            <a:pPr algn="just">
              <a:lnSpc>
                <a:spcPct val="115000"/>
              </a:lnSpc>
              <a:spcAft>
                <a:spcPts val="1000"/>
              </a:spcAft>
            </a:pPr>
            <a:endParaRPr lang="en-CY" sz="1400" b="1" dirty="0">
              <a:solidFill>
                <a:srgbClr val="D13F3E"/>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CF89BFF3-515E-B5E3-507F-DA6724726553}"/>
              </a:ext>
            </a:extLst>
          </p:cNvPr>
          <p:cNvGraphicFramePr>
            <a:graphicFrameLocks noGrp="1"/>
          </p:cNvGraphicFramePr>
          <p:nvPr>
            <p:extLst>
              <p:ext uri="{D42A27DB-BD31-4B8C-83A1-F6EECF244321}">
                <p14:modId xmlns:p14="http://schemas.microsoft.com/office/powerpoint/2010/main" val="3476557776"/>
              </p:ext>
            </p:extLst>
          </p:nvPr>
        </p:nvGraphicFramePr>
        <p:xfrm>
          <a:off x="316325" y="1622832"/>
          <a:ext cx="11653068" cy="4556755"/>
        </p:xfrm>
        <a:graphic>
          <a:graphicData uri="http://schemas.openxmlformats.org/drawingml/2006/table">
            <a:tbl>
              <a:tblPr firstRow="1" firstCol="1" bandRow="1">
                <a:tableStyleId>{7DF18680-E054-41AD-8BC1-D1AEF772440D}</a:tableStyleId>
              </a:tblPr>
              <a:tblGrid>
                <a:gridCol w="5190623">
                  <a:extLst>
                    <a:ext uri="{9D8B030D-6E8A-4147-A177-3AD203B41FA5}">
                      <a16:colId xmlns:a16="http://schemas.microsoft.com/office/drawing/2014/main" val="3098771806"/>
                    </a:ext>
                  </a:extLst>
                </a:gridCol>
                <a:gridCol w="1551398">
                  <a:extLst>
                    <a:ext uri="{9D8B030D-6E8A-4147-A177-3AD203B41FA5}">
                      <a16:colId xmlns:a16="http://schemas.microsoft.com/office/drawing/2014/main" val="3363751071"/>
                    </a:ext>
                  </a:extLst>
                </a:gridCol>
                <a:gridCol w="4911047">
                  <a:extLst>
                    <a:ext uri="{9D8B030D-6E8A-4147-A177-3AD203B41FA5}">
                      <a16:colId xmlns:a16="http://schemas.microsoft.com/office/drawing/2014/main" val="3093751051"/>
                    </a:ext>
                  </a:extLst>
                </a:gridCol>
              </a:tblGrid>
              <a:tr h="327804">
                <a:tc>
                  <a:txBody>
                    <a:bodyPr/>
                    <a:lstStyle/>
                    <a:p>
                      <a:pPr algn="just">
                        <a:lnSpc>
                          <a:spcPct val="115000"/>
                        </a:lnSpc>
                        <a:spcAft>
                          <a:spcPts val="1000"/>
                        </a:spcAft>
                      </a:pPr>
                      <a:r>
                        <a:rPr lang="el-GR" sz="1800" dirty="0">
                          <a:effectLst/>
                        </a:rPr>
                        <a:t>ΚΑΤΗΓΟΡΙΑ ΔΙΑΜΟΝΗΣ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l-GR" sz="1800" dirty="0">
                          <a:effectLst/>
                        </a:rPr>
                        <a:t>ΑΡΙΘΜΟΣ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l-GR" sz="1800" dirty="0">
                          <a:effectLst/>
                        </a:rPr>
                        <a:t>% ΚΑΤΗΓΟΡΙΑΣ </a:t>
                      </a:r>
                    </a:p>
                    <a:p>
                      <a:pPr>
                        <a:lnSpc>
                          <a:spcPct val="115000"/>
                        </a:lnSpc>
                        <a:spcAft>
                          <a:spcPts val="1000"/>
                        </a:spcAft>
                      </a:pPr>
                      <a:r>
                        <a:rPr lang="el-GR" sz="1800" dirty="0">
                          <a:effectLst/>
                        </a:rPr>
                        <a:t>ΕΠΙ ΤΟΥ ΣΥΝΟΛΟΥ ΕΓΓΡΑΦΩΝ ΔΙΑΜΟΝΗΣ ΣΕ ΙΣΧΥ</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065617"/>
                  </a:ext>
                </a:extLst>
              </a:tr>
              <a:tr h="460896">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l-GR" sz="1800" dirty="0">
                          <a:effectLst/>
                        </a:rPr>
                        <a:t>Μόνιμα διαμένοντες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29</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608</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941102535"/>
                  </a:ext>
                </a:extLst>
              </a:tr>
              <a:tr h="460896">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l-GR" sz="1800" dirty="0">
                          <a:effectLst/>
                        </a:rPr>
                        <a:t>Προσωρινά διαμένοντες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78</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877</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val="3846891436"/>
                  </a:ext>
                </a:extLst>
              </a:tr>
              <a:tr h="439591">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l-GR" sz="1800" dirty="0">
                          <a:effectLst/>
                        </a:rPr>
                        <a:t>Μέλη οικογένειας Κυπρίων</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7</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761</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656066335"/>
                  </a:ext>
                </a:extLst>
              </a:tr>
              <a:tr h="460896">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l-GR" sz="1800" dirty="0">
                          <a:effectLst/>
                        </a:rPr>
                        <a:t>Πολίτες Ε.Ε.</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105</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666</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39%</a:t>
                      </a:r>
                    </a:p>
                  </a:txBody>
                  <a:tcPr marL="9525" marR="9525" marT="9525" marB="0" anchor="b"/>
                </a:tc>
                <a:extLst>
                  <a:ext uri="{0D108BD9-81ED-4DB2-BD59-A6C34878D82A}">
                    <a16:rowId xmlns:a16="http://schemas.microsoft.com/office/drawing/2014/main" val="2922352099"/>
                  </a:ext>
                </a:extLst>
              </a:tr>
              <a:tr h="460896">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l-GR" sz="1800" dirty="0">
                          <a:effectLst/>
                        </a:rPr>
                        <a:t>Μέλη οικογένειας πολιτών Ε.Ε.</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18</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983</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3295307900"/>
                  </a:ext>
                </a:extLst>
              </a:tr>
              <a:tr h="460896">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l-GR" sz="1800" dirty="0">
                          <a:effectLst/>
                        </a:rPr>
                        <a:t>Πολίτες Ηνωμένου Βασιλείου και μέλη οικογένειας που διατηρούν δικαίωμα ελεύθερης διακίνησης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6</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847</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304044962"/>
                  </a:ext>
                </a:extLst>
              </a:tr>
              <a:tr h="460896">
                <a:tc>
                  <a:txBody>
                    <a:bodyPr/>
                    <a:lstStyle/>
                    <a:p>
                      <a:pPr algn="just">
                        <a:lnSpc>
                          <a:spcPct val="115000"/>
                        </a:lnSpc>
                        <a:spcAft>
                          <a:spcPts val="1000"/>
                        </a:spcAft>
                      </a:pPr>
                      <a:r>
                        <a:rPr lang="el-GR" sz="1800" dirty="0">
                          <a:effectLst/>
                        </a:rPr>
                        <a:t>Κάτοχοι διεθνούς προστασίας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20</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140</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8%</a:t>
                      </a:r>
                    </a:p>
                  </a:txBody>
                  <a:tcPr marL="9525" marR="9525" marT="9525" marB="0" anchor="b"/>
                </a:tc>
                <a:extLst>
                  <a:ext uri="{0D108BD9-81ED-4DB2-BD59-A6C34878D82A}">
                    <a16:rowId xmlns:a16="http://schemas.microsoft.com/office/drawing/2014/main" val="1500632822"/>
                  </a:ext>
                </a:extLst>
              </a:tr>
              <a:tr h="460896">
                <a:tc>
                  <a:txBody>
                    <a:bodyPr/>
                    <a:lstStyle/>
                    <a:p>
                      <a:pPr algn="r">
                        <a:lnSpc>
                          <a:spcPct val="115000"/>
                        </a:lnSpc>
                        <a:spcAft>
                          <a:spcPts val="1000"/>
                        </a:spcAft>
                      </a:pPr>
                      <a:r>
                        <a:rPr lang="el-GR" sz="1800" dirty="0">
                          <a:effectLst/>
                        </a:rPr>
                        <a:t>ΣΥΝΟΛΟ</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1" i="0" u="none" strike="noStrike" dirty="0">
                          <a:solidFill>
                            <a:srgbClr val="000000"/>
                          </a:solidFill>
                          <a:effectLst/>
                          <a:latin typeface="Calibri" panose="020F0502020204030204" pitchFamily="34" charset="0"/>
                        </a:rPr>
                        <a:t>267</a:t>
                      </a:r>
                      <a:r>
                        <a:rPr lang="el-GR" sz="1800" b="1" i="0" u="none" strike="noStrike" dirty="0">
                          <a:solidFill>
                            <a:srgbClr val="000000"/>
                          </a:solidFill>
                          <a:effectLst/>
                          <a:latin typeface="Calibri" panose="020F0502020204030204" pitchFamily="34" charset="0"/>
                        </a:rPr>
                        <a:t>,</a:t>
                      </a:r>
                      <a:r>
                        <a:rPr lang="en-CY" sz="1800" b="1" i="0" u="none" strike="noStrike" dirty="0">
                          <a:solidFill>
                            <a:srgbClr val="000000"/>
                          </a:solidFill>
                          <a:effectLst/>
                          <a:latin typeface="Calibri" panose="020F0502020204030204" pitchFamily="34" charset="0"/>
                        </a:rPr>
                        <a:t>882</a:t>
                      </a:r>
                    </a:p>
                  </a:txBody>
                  <a:tcPr marL="9525" marR="9525" marT="9525" marB="0" anchor="b"/>
                </a:tc>
                <a:tc>
                  <a:txBody>
                    <a:bodyPr/>
                    <a:lstStyle/>
                    <a:p>
                      <a:pPr algn="l" fontAlgn="b"/>
                      <a:r>
                        <a:rPr lang="en-CY" sz="1800" b="1"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2499977383"/>
                  </a:ext>
                </a:extLst>
              </a:tr>
            </a:tbl>
          </a:graphicData>
        </a:graphic>
      </p:graphicFrame>
    </p:spTree>
    <p:extLst>
      <p:ext uri="{BB962C8B-B14F-4D97-AF65-F5344CB8AC3E}">
        <p14:creationId xmlns:p14="http://schemas.microsoft.com/office/powerpoint/2010/main" val="75440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E1970F-B7CF-E9DC-83FB-1535CCC47C24}"/>
              </a:ext>
            </a:extLst>
          </p:cNvPr>
          <p:cNvSpPr>
            <a:spLocks noGrp="1"/>
          </p:cNvSpPr>
          <p:nvPr>
            <p:ph type="title"/>
          </p:nvPr>
        </p:nvSpPr>
        <p:spPr>
          <a:xfrm>
            <a:off x="174014" y="0"/>
            <a:ext cx="11257423" cy="873679"/>
          </a:xfrm>
        </p:spPr>
        <p:txBody>
          <a:bodyPr>
            <a:normAutofit/>
          </a:bodyPr>
          <a:lstStyle/>
          <a:p>
            <a:pPr algn="just">
              <a:lnSpc>
                <a:spcPct val="115000"/>
              </a:lnSpc>
              <a:spcAft>
                <a:spcPts val="1000"/>
              </a:spcAft>
            </a:pPr>
            <a:r>
              <a:rPr lang="el-GR" sz="2800" b="1" dirty="0">
                <a:solidFill>
                  <a:srgbClr val="17AFD1"/>
                </a:solidFill>
              </a:rPr>
              <a:t>ΣΤΑΤΙΣΤΙΚΑ ΣΤΟΙΧΕΙΑ - ΜΕΤΑΝΑΣΤΕΥΣΗ </a:t>
            </a:r>
          </a:p>
        </p:txBody>
      </p:sp>
      <p:sp>
        <p:nvSpPr>
          <p:cNvPr id="5" name="Content Placeholder 3">
            <a:extLst>
              <a:ext uri="{FF2B5EF4-FFF2-40B4-BE49-F238E27FC236}">
                <a16:creationId xmlns:a16="http://schemas.microsoft.com/office/drawing/2014/main" id="{DE15D53F-5F4C-8F24-24B5-4FCF7CD1B556}"/>
              </a:ext>
            </a:extLst>
          </p:cNvPr>
          <p:cNvSpPr txBox="1">
            <a:spLocks/>
          </p:cNvSpPr>
          <p:nvPr/>
        </p:nvSpPr>
        <p:spPr>
          <a:xfrm>
            <a:off x="174014" y="843276"/>
            <a:ext cx="10972800" cy="52911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5000"/>
              </a:lnSpc>
              <a:spcAft>
                <a:spcPts val="1000"/>
              </a:spcAft>
            </a:pPr>
            <a:r>
              <a:rPr lang="el-GR" sz="1800" b="1" dirty="0">
                <a:solidFill>
                  <a:srgbClr val="D13F3E"/>
                </a:solidFill>
                <a:latin typeface="Calibri" panose="020F0502020204030204" pitchFamily="34" charset="0"/>
                <a:ea typeface="Calibri" panose="020F0502020204030204" pitchFamily="34" charset="0"/>
                <a:cs typeface="Times New Roman" panose="02020603050405020304" pitchFamily="18" charset="0"/>
              </a:rPr>
              <a:t>Υποβληθείσες αιτήσεις για έγγραφα διαμονής 2022:</a:t>
            </a:r>
            <a:endParaRPr lang="en-CY" sz="1400" b="1" dirty="0">
              <a:solidFill>
                <a:srgbClr val="D13F3E"/>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490E5F70-8147-0CCA-905A-BCF51015688C}"/>
              </a:ext>
            </a:extLst>
          </p:cNvPr>
          <p:cNvGraphicFramePr>
            <a:graphicFrameLocks noGrp="1"/>
          </p:cNvGraphicFramePr>
          <p:nvPr>
            <p:extLst>
              <p:ext uri="{D42A27DB-BD31-4B8C-83A1-F6EECF244321}">
                <p14:modId xmlns:p14="http://schemas.microsoft.com/office/powerpoint/2010/main" val="991843785"/>
              </p:ext>
            </p:extLst>
          </p:nvPr>
        </p:nvGraphicFramePr>
        <p:xfrm>
          <a:off x="226035" y="1329441"/>
          <a:ext cx="11433886" cy="4896358"/>
        </p:xfrm>
        <a:graphic>
          <a:graphicData uri="http://schemas.openxmlformats.org/drawingml/2006/table">
            <a:tbl>
              <a:tblPr firstRow="1" firstCol="1" bandRow="1">
                <a:tableStyleId>{7DF18680-E054-41AD-8BC1-D1AEF772440D}</a:tableStyleId>
              </a:tblPr>
              <a:tblGrid>
                <a:gridCol w="6840215">
                  <a:extLst>
                    <a:ext uri="{9D8B030D-6E8A-4147-A177-3AD203B41FA5}">
                      <a16:colId xmlns:a16="http://schemas.microsoft.com/office/drawing/2014/main" val="3429127452"/>
                    </a:ext>
                  </a:extLst>
                </a:gridCol>
                <a:gridCol w="1244119">
                  <a:extLst>
                    <a:ext uri="{9D8B030D-6E8A-4147-A177-3AD203B41FA5}">
                      <a16:colId xmlns:a16="http://schemas.microsoft.com/office/drawing/2014/main" val="1139720217"/>
                    </a:ext>
                  </a:extLst>
                </a:gridCol>
                <a:gridCol w="3349552">
                  <a:extLst>
                    <a:ext uri="{9D8B030D-6E8A-4147-A177-3AD203B41FA5}">
                      <a16:colId xmlns:a16="http://schemas.microsoft.com/office/drawing/2014/main" val="4134931266"/>
                    </a:ext>
                  </a:extLst>
                </a:gridCol>
              </a:tblGrid>
              <a:tr h="523114">
                <a:tc>
                  <a:txBody>
                    <a:bodyPr/>
                    <a:lstStyle/>
                    <a:p>
                      <a:pPr>
                        <a:lnSpc>
                          <a:spcPct val="115000"/>
                        </a:lnSpc>
                        <a:spcAft>
                          <a:spcPts val="1000"/>
                        </a:spcAft>
                      </a:pPr>
                      <a:r>
                        <a:rPr lang="el-GR" sz="1800" dirty="0">
                          <a:effectLst/>
                        </a:rPr>
                        <a:t>ΚΑΤΗΓΟΡΙΑ ΔΙΑΜΟΝΗΣ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l-GR" sz="1800" dirty="0">
                          <a:effectLst/>
                        </a:rPr>
                        <a:t>ΑΡΙΘΜΟΣ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l-GR" sz="1800" dirty="0">
                          <a:effectLst/>
                        </a:rPr>
                        <a:t>% ΚΑΤΗΓΟΡΙΑΣ </a:t>
                      </a:r>
                    </a:p>
                    <a:p>
                      <a:pPr algn="l">
                        <a:lnSpc>
                          <a:spcPct val="115000"/>
                        </a:lnSpc>
                        <a:spcAft>
                          <a:spcPts val="1000"/>
                        </a:spcAft>
                      </a:pPr>
                      <a:r>
                        <a:rPr lang="el-GR" sz="1800" dirty="0">
                          <a:effectLst/>
                        </a:rPr>
                        <a:t>ΕΠΙ ΤΟΥ ΣΥΝΟΛΟΥ ΑΙΤΗΣΕΩΝ</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80004059"/>
                  </a:ext>
                </a:extLst>
              </a:tr>
              <a:tr h="255610">
                <a:tc>
                  <a:txBody>
                    <a:bodyPr/>
                    <a:lstStyle/>
                    <a:p>
                      <a:pPr>
                        <a:lnSpc>
                          <a:spcPct val="115000"/>
                        </a:lnSpc>
                        <a:spcAft>
                          <a:spcPts val="1000"/>
                        </a:spcAft>
                      </a:pPr>
                      <a:r>
                        <a:rPr lang="en-US" sz="1800" dirty="0" err="1">
                          <a:effectLst/>
                        </a:rPr>
                        <a:t>Άδειες</a:t>
                      </a:r>
                      <a:r>
                        <a:rPr lang="en-US" sz="1800" dirty="0">
                          <a:effectLst/>
                        </a:rPr>
                        <a:t> </a:t>
                      </a:r>
                      <a:r>
                        <a:rPr lang="en-US" sz="1800" dirty="0" err="1">
                          <a:effectLst/>
                        </a:rPr>
                        <a:t>Μετ</a:t>
                      </a:r>
                      <a:r>
                        <a:rPr lang="en-US" sz="1800" dirty="0">
                          <a:effectLst/>
                        </a:rPr>
                        <a:t>ανάστευσης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5</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122</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4,16%</a:t>
                      </a:r>
                    </a:p>
                  </a:txBody>
                  <a:tcPr marL="9525" marR="9525" marT="9525" marB="0" anchor="b"/>
                </a:tc>
                <a:extLst>
                  <a:ext uri="{0D108BD9-81ED-4DB2-BD59-A6C34878D82A}">
                    <a16:rowId xmlns:a16="http://schemas.microsoft.com/office/drawing/2014/main" val="4245405606"/>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rPr>
                        <a:t>Επί Μα</a:t>
                      </a:r>
                      <a:r>
                        <a:rPr lang="en-US" sz="1800" dirty="0" err="1">
                          <a:effectLst/>
                        </a:rPr>
                        <a:t>κρόν</a:t>
                      </a:r>
                      <a:r>
                        <a:rPr lang="el-GR" sz="1800" dirty="0">
                          <a:effectLst/>
                        </a:rPr>
                        <a:t> Διαμένοντες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136</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0,11%</a:t>
                      </a:r>
                    </a:p>
                  </a:txBody>
                  <a:tcPr marL="9525" marR="9525" marT="9525" marB="0" anchor="b"/>
                </a:tc>
                <a:extLst>
                  <a:ext uri="{0D108BD9-81ED-4DB2-BD59-A6C34878D82A}">
                    <a16:rowId xmlns:a16="http://schemas.microsoft.com/office/drawing/2014/main" val="1168168514"/>
                  </a:ext>
                </a:extLst>
              </a:tr>
              <a:tr h="255610">
                <a:tc>
                  <a:txBody>
                    <a:bodyPr/>
                    <a:lstStyle/>
                    <a:p>
                      <a:pPr>
                        <a:lnSpc>
                          <a:spcPct val="115000"/>
                        </a:lnSpc>
                        <a:spcAft>
                          <a:spcPts val="1000"/>
                        </a:spcAft>
                      </a:pPr>
                      <a:r>
                        <a:rPr lang="en-US" sz="1800" dirty="0" err="1">
                          <a:effectLst/>
                        </a:rPr>
                        <a:t>Γενική</a:t>
                      </a:r>
                      <a:r>
                        <a:rPr lang="en-US" sz="1800" dirty="0">
                          <a:effectLst/>
                        </a:rPr>
                        <a:t> Απα</a:t>
                      </a:r>
                      <a:r>
                        <a:rPr lang="en-US" sz="1800" dirty="0" err="1">
                          <a:effectLst/>
                        </a:rPr>
                        <a:t>σχόληση</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13</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494</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10,96%</a:t>
                      </a:r>
                    </a:p>
                  </a:txBody>
                  <a:tcPr marL="9525" marR="9525" marT="9525" marB="0" anchor="b"/>
                </a:tc>
                <a:extLst>
                  <a:ext uri="{0D108BD9-81ED-4DB2-BD59-A6C34878D82A}">
                    <a16:rowId xmlns:a16="http://schemas.microsoft.com/office/drawing/2014/main" val="1873837410"/>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err="1">
                          <a:effectLst/>
                        </a:rPr>
                        <a:t>Οικι</a:t>
                      </a:r>
                      <a:r>
                        <a:rPr lang="en-US" sz="1800" dirty="0">
                          <a:effectLst/>
                        </a:rPr>
                        <a:t>ακή Απασχόληση</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20</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942</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17,01%</a:t>
                      </a:r>
                    </a:p>
                  </a:txBody>
                  <a:tcPr marL="9525" marR="9525" marT="9525" marB="0" anchor="b"/>
                </a:tc>
                <a:extLst>
                  <a:ext uri="{0D108BD9-81ED-4DB2-BD59-A6C34878D82A}">
                    <a16:rowId xmlns:a16="http://schemas.microsoft.com/office/drawing/2014/main" val="2410094011"/>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Απασχόληση σε εταιρείες Ε</a:t>
                      </a:r>
                      <a:r>
                        <a:rPr lang="en-US" sz="1800" dirty="0">
                          <a:effectLst/>
                        </a:rPr>
                        <a:t>τα</a:t>
                      </a:r>
                      <a:r>
                        <a:rPr lang="en-US" sz="1800" dirty="0" err="1">
                          <a:effectLst/>
                        </a:rPr>
                        <a:t>ιρείες</a:t>
                      </a:r>
                      <a:r>
                        <a:rPr lang="en-US" sz="1800" dirty="0">
                          <a:effectLst/>
                        </a:rPr>
                        <a:t> Ξένων Συμφερόντων</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11</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790</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9,57%</a:t>
                      </a:r>
                    </a:p>
                  </a:txBody>
                  <a:tcPr marL="9525" marR="9525" marT="9525" marB="0" anchor="b"/>
                </a:tc>
                <a:extLst>
                  <a:ext uri="{0D108BD9-81ED-4DB2-BD59-A6C34878D82A}">
                    <a16:rowId xmlns:a16="http://schemas.microsoft.com/office/drawing/2014/main" val="111071021"/>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err="1">
                          <a:effectLst/>
                        </a:rPr>
                        <a:t>Ενδοετ</a:t>
                      </a:r>
                      <a:r>
                        <a:rPr lang="en-US" sz="1800" dirty="0">
                          <a:effectLst/>
                        </a:rPr>
                        <a:t>αιρική Μετάθεση</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0,01%</a:t>
                      </a:r>
                    </a:p>
                  </a:txBody>
                  <a:tcPr marL="9525" marR="9525" marT="9525" marB="0" anchor="b"/>
                </a:tc>
                <a:extLst>
                  <a:ext uri="{0D108BD9-81ED-4DB2-BD59-A6C34878D82A}">
                    <a16:rowId xmlns:a16="http://schemas.microsoft.com/office/drawing/2014/main" val="3909090017"/>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err="1">
                          <a:effectLst/>
                        </a:rPr>
                        <a:t>Οικογενει</a:t>
                      </a:r>
                      <a:r>
                        <a:rPr lang="en-US" sz="1800" dirty="0">
                          <a:effectLst/>
                        </a:rPr>
                        <a:t>ακή Επανένωση</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15</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425</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12,53%</a:t>
                      </a:r>
                    </a:p>
                  </a:txBody>
                  <a:tcPr marL="9525" marR="9525" marT="9525" marB="0" anchor="b"/>
                </a:tc>
                <a:extLst>
                  <a:ext uri="{0D108BD9-81ED-4DB2-BD59-A6C34878D82A}">
                    <a16:rowId xmlns:a16="http://schemas.microsoft.com/office/drawing/2014/main" val="1280611184"/>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rPr>
                        <a:t>Επ</a:t>
                      </a:r>
                      <a:r>
                        <a:rPr lang="en-US" sz="1800" dirty="0" err="1">
                          <a:effectLst/>
                        </a:rPr>
                        <a:t>ισκέ</a:t>
                      </a:r>
                      <a:r>
                        <a:rPr lang="en-US" sz="1800" dirty="0">
                          <a:effectLst/>
                        </a:rPr>
                        <a:t>πτες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13</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634</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11,07%</a:t>
                      </a:r>
                    </a:p>
                  </a:txBody>
                  <a:tcPr marL="9525" marR="9525" marT="9525" marB="0" anchor="b"/>
                </a:tc>
                <a:extLst>
                  <a:ext uri="{0D108BD9-81ED-4DB2-BD59-A6C34878D82A}">
                    <a16:rowId xmlns:a16="http://schemas.microsoft.com/office/drawing/2014/main" val="2816145661"/>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l-GR" sz="1800" dirty="0">
                          <a:effectLst/>
                        </a:rPr>
                        <a:t>Εκπαίδευση, Έρευνα, Εθελοντική Υπηρεσία, Άσκηση</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7</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863</a:t>
                      </a:r>
                    </a:p>
                  </a:txBody>
                  <a:tcPr marL="9525" marR="9525" marT="9525" marB="0" anchor="b"/>
                </a:tc>
                <a:tc>
                  <a:txBody>
                    <a:bodyPr/>
                    <a:lstStyle/>
                    <a:p>
                      <a:pPr algn="l" fontAlgn="b"/>
                      <a:r>
                        <a:rPr lang="en-CY" sz="1800" b="0" i="0" u="none" strike="noStrike">
                          <a:solidFill>
                            <a:srgbClr val="000000"/>
                          </a:solidFill>
                          <a:effectLst/>
                          <a:latin typeface="Calibri" panose="020F0502020204030204" pitchFamily="34" charset="0"/>
                        </a:rPr>
                        <a:t>6,38%</a:t>
                      </a:r>
                    </a:p>
                  </a:txBody>
                  <a:tcPr marL="9525" marR="9525" marT="9525" marB="0" anchor="b"/>
                </a:tc>
                <a:extLst>
                  <a:ext uri="{0D108BD9-81ED-4DB2-BD59-A6C34878D82A}">
                    <a16:rowId xmlns:a16="http://schemas.microsoft.com/office/drawing/2014/main" val="302142547"/>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err="1">
                          <a:effectLst/>
                        </a:rPr>
                        <a:t>Μέλη</a:t>
                      </a:r>
                      <a:r>
                        <a:rPr lang="en-US" sz="1800" dirty="0">
                          <a:effectLst/>
                        </a:rPr>
                        <a:t> </a:t>
                      </a:r>
                      <a:r>
                        <a:rPr lang="en-US" sz="1800" dirty="0" err="1">
                          <a:effectLst/>
                        </a:rPr>
                        <a:t>Οικογένει</a:t>
                      </a:r>
                      <a:r>
                        <a:rPr lang="en-US" sz="1800" dirty="0">
                          <a:effectLst/>
                        </a:rPr>
                        <a:t>ας Κύπριου Πολίτη</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3</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736</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3,03%</a:t>
                      </a:r>
                    </a:p>
                  </a:txBody>
                  <a:tcPr marL="9525" marR="9525" marT="9525" marB="0" anchor="b"/>
                </a:tc>
                <a:extLst>
                  <a:ext uri="{0D108BD9-81ED-4DB2-BD59-A6C34878D82A}">
                    <a16:rowId xmlns:a16="http://schemas.microsoft.com/office/drawing/2014/main" val="2371495557"/>
                  </a:ext>
                </a:extLst>
              </a:tr>
              <a:tr h="255610">
                <a:tc>
                  <a:txBody>
                    <a:bodyPr/>
                    <a:lstStyle/>
                    <a:p>
                      <a:pPr>
                        <a:lnSpc>
                          <a:spcPct val="115000"/>
                        </a:lnSpc>
                        <a:spcAft>
                          <a:spcPts val="1000"/>
                        </a:spcAft>
                      </a:pPr>
                      <a:r>
                        <a:rPr lang="el-GR" sz="1800" dirty="0">
                          <a:effectLst/>
                        </a:rPr>
                        <a:t>Πολίτες Ε.Ε. και Μέλη Οικογένειας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13</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817</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11,22%</a:t>
                      </a:r>
                    </a:p>
                  </a:txBody>
                  <a:tcPr marL="9525" marR="9525" marT="9525" marB="0" anchor="b"/>
                </a:tc>
                <a:extLst>
                  <a:ext uri="{0D108BD9-81ED-4DB2-BD59-A6C34878D82A}">
                    <a16:rowId xmlns:a16="http://schemas.microsoft.com/office/drawing/2014/main" val="1456126084"/>
                  </a:ext>
                </a:extLst>
              </a:tr>
              <a:tr h="255610">
                <a:tc>
                  <a:txBody>
                    <a:bodyPr/>
                    <a:lstStyle/>
                    <a:p>
                      <a:pPr>
                        <a:lnSpc>
                          <a:spcPct val="115000"/>
                        </a:lnSpc>
                        <a:spcAft>
                          <a:spcPts val="1000"/>
                        </a:spcAft>
                      </a:pPr>
                      <a:r>
                        <a:rPr lang="el-GR" sz="1800" dirty="0">
                          <a:effectLst/>
                        </a:rPr>
                        <a:t>Συμφωνία Αποχώρησης Ηνωμένου Βασιλείου από την Ε.Ε.</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2</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844</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2,31%</a:t>
                      </a:r>
                    </a:p>
                  </a:txBody>
                  <a:tcPr marL="9525" marR="9525" marT="9525" marB="0" anchor="b"/>
                </a:tc>
                <a:extLst>
                  <a:ext uri="{0D108BD9-81ED-4DB2-BD59-A6C34878D82A}">
                    <a16:rowId xmlns:a16="http://schemas.microsoft.com/office/drawing/2014/main" val="865373266"/>
                  </a:ext>
                </a:extLst>
              </a:tr>
              <a:tr h="255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err="1">
                          <a:effectLst/>
                        </a:rPr>
                        <a:t>Διεθνής</a:t>
                      </a:r>
                      <a:r>
                        <a:rPr lang="en-US" sz="1800" dirty="0">
                          <a:effectLst/>
                        </a:rPr>
                        <a:t> </a:t>
                      </a:r>
                      <a:r>
                        <a:rPr lang="en-US" sz="1800" dirty="0" err="1">
                          <a:effectLst/>
                        </a:rPr>
                        <a:t>Προστ</a:t>
                      </a:r>
                      <a:r>
                        <a:rPr lang="en-US" sz="1800" dirty="0">
                          <a:effectLst/>
                        </a:rPr>
                        <a:t>ασία</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1800" b="0" i="0" u="none" strike="noStrike" dirty="0">
                          <a:solidFill>
                            <a:srgbClr val="000000"/>
                          </a:solidFill>
                          <a:effectLst/>
                          <a:latin typeface="Calibri" panose="020F0502020204030204" pitchFamily="34" charset="0"/>
                        </a:rPr>
                        <a:t>14</a:t>
                      </a:r>
                      <a:r>
                        <a:rPr lang="el-GR" sz="1800" b="0" i="0" u="none" strike="noStrike" dirty="0">
                          <a:solidFill>
                            <a:srgbClr val="000000"/>
                          </a:solidFill>
                          <a:effectLst/>
                          <a:latin typeface="Calibri" panose="020F0502020204030204" pitchFamily="34" charset="0"/>
                        </a:rPr>
                        <a:t>,</a:t>
                      </a:r>
                      <a:r>
                        <a:rPr lang="en-CY" sz="1800" b="0" i="0" u="none" strike="noStrike" dirty="0">
                          <a:solidFill>
                            <a:srgbClr val="000000"/>
                          </a:solidFill>
                          <a:effectLst/>
                          <a:latin typeface="Calibri" panose="020F0502020204030204" pitchFamily="34" charset="0"/>
                        </a:rPr>
                        <a:t>336</a:t>
                      </a:r>
                    </a:p>
                  </a:txBody>
                  <a:tcPr marL="9525" marR="9525" marT="9525" marB="0" anchor="b"/>
                </a:tc>
                <a:tc>
                  <a:txBody>
                    <a:bodyPr/>
                    <a:lstStyle/>
                    <a:p>
                      <a:pPr algn="l" fontAlgn="b"/>
                      <a:r>
                        <a:rPr lang="en-CY" sz="1800" b="0" i="0" u="none" strike="noStrike" dirty="0">
                          <a:solidFill>
                            <a:srgbClr val="000000"/>
                          </a:solidFill>
                          <a:effectLst/>
                          <a:latin typeface="Calibri" panose="020F0502020204030204" pitchFamily="34" charset="0"/>
                        </a:rPr>
                        <a:t>11,64%</a:t>
                      </a:r>
                    </a:p>
                  </a:txBody>
                  <a:tcPr marL="9525" marR="9525" marT="9525" marB="0" anchor="b"/>
                </a:tc>
                <a:extLst>
                  <a:ext uri="{0D108BD9-81ED-4DB2-BD59-A6C34878D82A}">
                    <a16:rowId xmlns:a16="http://schemas.microsoft.com/office/drawing/2014/main" val="4269665546"/>
                  </a:ext>
                </a:extLst>
              </a:tr>
              <a:tr h="255610">
                <a:tc>
                  <a:txBody>
                    <a:bodyPr/>
                    <a:lstStyle/>
                    <a:p>
                      <a:pPr algn="r">
                        <a:lnSpc>
                          <a:spcPct val="115000"/>
                        </a:lnSpc>
                        <a:spcAft>
                          <a:spcPts val="1000"/>
                        </a:spcAft>
                      </a:pPr>
                      <a:r>
                        <a:rPr lang="el-GR" sz="1800" dirty="0">
                          <a:effectLst/>
                        </a:rPr>
                        <a:t>ΣΥΝΟΛΟ</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b"/>
                      <a:r>
                        <a:rPr lang="en-CY" sz="1800" b="1" i="0" u="none" strike="noStrike" dirty="0">
                          <a:solidFill>
                            <a:srgbClr val="000000"/>
                          </a:solidFill>
                          <a:effectLst/>
                          <a:latin typeface="Calibri" panose="020F0502020204030204" pitchFamily="34" charset="0"/>
                        </a:rPr>
                        <a:t>123</a:t>
                      </a:r>
                      <a:r>
                        <a:rPr lang="el-GR" sz="1800" b="1" i="0" u="none" strike="noStrike" dirty="0">
                          <a:solidFill>
                            <a:srgbClr val="000000"/>
                          </a:solidFill>
                          <a:effectLst/>
                          <a:latin typeface="Calibri" panose="020F0502020204030204" pitchFamily="34" charset="0"/>
                        </a:rPr>
                        <a:t>,</a:t>
                      </a:r>
                      <a:r>
                        <a:rPr lang="en-CY" sz="1800" b="1" i="0" u="none" strike="noStrike" dirty="0">
                          <a:solidFill>
                            <a:srgbClr val="000000"/>
                          </a:solidFill>
                          <a:effectLst/>
                          <a:latin typeface="Calibri" panose="020F0502020204030204" pitchFamily="34" charset="0"/>
                        </a:rPr>
                        <a:t>152</a:t>
                      </a:r>
                    </a:p>
                  </a:txBody>
                  <a:tcPr marL="9525" marR="9525" marT="9525" marB="0" anchor="b"/>
                </a:tc>
                <a:tc>
                  <a:txBody>
                    <a:bodyPr/>
                    <a:lstStyle/>
                    <a:p>
                      <a:pPr algn="l" fontAlgn="b"/>
                      <a:r>
                        <a:rPr lang="en-CY" sz="1800" b="1"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3318923863"/>
                  </a:ext>
                </a:extLst>
              </a:tr>
            </a:tbl>
          </a:graphicData>
        </a:graphic>
      </p:graphicFrame>
    </p:spTree>
    <p:extLst>
      <p:ext uri="{BB962C8B-B14F-4D97-AF65-F5344CB8AC3E}">
        <p14:creationId xmlns:p14="http://schemas.microsoft.com/office/powerpoint/2010/main" val="239806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2096A5-5A18-8BA6-63CC-0E80FE1831D2}"/>
              </a:ext>
            </a:extLst>
          </p:cNvPr>
          <p:cNvSpPr>
            <a:spLocks noGrp="1"/>
          </p:cNvSpPr>
          <p:nvPr>
            <p:ph type="title"/>
          </p:nvPr>
        </p:nvSpPr>
        <p:spPr>
          <a:xfrm>
            <a:off x="174014" y="0"/>
            <a:ext cx="11257423" cy="873679"/>
          </a:xfrm>
        </p:spPr>
        <p:txBody>
          <a:bodyPr>
            <a:normAutofit/>
          </a:bodyPr>
          <a:lstStyle/>
          <a:p>
            <a:pPr algn="just">
              <a:lnSpc>
                <a:spcPct val="115000"/>
              </a:lnSpc>
              <a:spcAft>
                <a:spcPts val="1000"/>
              </a:spcAft>
            </a:pPr>
            <a:r>
              <a:rPr lang="el-GR" sz="2800" b="1" dirty="0">
                <a:solidFill>
                  <a:srgbClr val="17AFD1"/>
                </a:solidFill>
              </a:rPr>
              <a:t>ΣΤΑΤΙΣΤΙΚΑ ΣΤΟΙΧΕΙΑ – ΙΘΑΓΕΝΕΙΑ</a:t>
            </a:r>
          </a:p>
        </p:txBody>
      </p:sp>
      <p:sp>
        <p:nvSpPr>
          <p:cNvPr id="5" name="Content Placeholder 3">
            <a:extLst>
              <a:ext uri="{FF2B5EF4-FFF2-40B4-BE49-F238E27FC236}">
                <a16:creationId xmlns:a16="http://schemas.microsoft.com/office/drawing/2014/main" id="{618F2301-FE26-2D40-B91A-09DB80965A30}"/>
              </a:ext>
            </a:extLst>
          </p:cNvPr>
          <p:cNvSpPr txBox="1">
            <a:spLocks/>
          </p:cNvSpPr>
          <p:nvPr/>
        </p:nvSpPr>
        <p:spPr>
          <a:xfrm>
            <a:off x="316325" y="652432"/>
            <a:ext cx="10972800" cy="52911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5000"/>
              </a:lnSpc>
              <a:spcAft>
                <a:spcPts val="1000"/>
              </a:spcAft>
            </a:pPr>
            <a:endParaRPr lang="en-CY" sz="1400" b="1" dirty="0">
              <a:solidFill>
                <a:srgbClr val="D13F3E"/>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38C5F22-E108-B5AD-9FBB-EEB6F907DD71}"/>
              </a:ext>
            </a:extLst>
          </p:cNvPr>
          <p:cNvSpPr txBox="1"/>
          <p:nvPr/>
        </p:nvSpPr>
        <p:spPr>
          <a:xfrm>
            <a:off x="174013" y="1133952"/>
            <a:ext cx="6094562" cy="392159"/>
          </a:xfrm>
          <a:prstGeom prst="rect">
            <a:avLst/>
          </a:prstGeom>
          <a:noFill/>
        </p:spPr>
        <p:txBody>
          <a:bodyPr wrap="square">
            <a:spAutoFit/>
          </a:bodyPr>
          <a:lstStyle/>
          <a:p>
            <a:pPr lvl="0">
              <a:lnSpc>
                <a:spcPct val="115000"/>
              </a:lnSpc>
              <a:spcBef>
                <a:spcPts val="1000"/>
              </a:spcBef>
              <a:spcAft>
                <a:spcPts val="0"/>
              </a:spcAft>
            </a:pPr>
            <a:r>
              <a:rPr lang="el-GR" sz="18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rPr>
              <a:t>Ιθαγένεια (2023):</a:t>
            </a:r>
            <a:endParaRPr lang="en-CY" sz="20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F977FBB4-46F7-F130-EDC5-A3F6F0D917F6}"/>
              </a:ext>
            </a:extLst>
          </p:cNvPr>
          <p:cNvGraphicFramePr>
            <a:graphicFrameLocks noGrp="1"/>
          </p:cNvGraphicFramePr>
          <p:nvPr>
            <p:extLst>
              <p:ext uri="{D42A27DB-BD31-4B8C-83A1-F6EECF244321}">
                <p14:modId xmlns:p14="http://schemas.microsoft.com/office/powerpoint/2010/main" val="1906594831"/>
              </p:ext>
            </p:extLst>
          </p:nvPr>
        </p:nvGraphicFramePr>
        <p:xfrm>
          <a:off x="234374" y="1786384"/>
          <a:ext cx="11136702" cy="2811526"/>
        </p:xfrm>
        <a:graphic>
          <a:graphicData uri="http://schemas.openxmlformats.org/drawingml/2006/table">
            <a:tbl>
              <a:tblPr firstRow="1" firstCol="1" bandRow="1">
                <a:tableStyleId>{7DF18680-E054-41AD-8BC1-D1AEF772440D}</a:tableStyleId>
              </a:tblPr>
              <a:tblGrid>
                <a:gridCol w="3383188">
                  <a:extLst>
                    <a:ext uri="{9D8B030D-6E8A-4147-A177-3AD203B41FA5}">
                      <a16:colId xmlns:a16="http://schemas.microsoft.com/office/drawing/2014/main" val="3121325383"/>
                    </a:ext>
                  </a:extLst>
                </a:gridCol>
                <a:gridCol w="3553695">
                  <a:extLst>
                    <a:ext uri="{9D8B030D-6E8A-4147-A177-3AD203B41FA5}">
                      <a16:colId xmlns:a16="http://schemas.microsoft.com/office/drawing/2014/main" val="4129846063"/>
                    </a:ext>
                  </a:extLst>
                </a:gridCol>
                <a:gridCol w="4199819">
                  <a:extLst>
                    <a:ext uri="{9D8B030D-6E8A-4147-A177-3AD203B41FA5}">
                      <a16:colId xmlns:a16="http://schemas.microsoft.com/office/drawing/2014/main" val="1277608118"/>
                    </a:ext>
                  </a:extLst>
                </a:gridCol>
              </a:tblGrid>
              <a:tr h="293404">
                <a:tc>
                  <a:txBody>
                    <a:bodyPr/>
                    <a:lstStyle/>
                    <a:p>
                      <a:pPr algn="l">
                        <a:lnSpc>
                          <a:spcPct val="115000"/>
                        </a:lnSpc>
                        <a:spcAft>
                          <a:spcPts val="1000"/>
                        </a:spcAft>
                      </a:pPr>
                      <a:r>
                        <a:rPr lang="en-US" sz="1800" dirty="0" err="1">
                          <a:effectLst/>
                        </a:rPr>
                        <a:t>ΕΙΔΟΣ</a:t>
                      </a:r>
                      <a:r>
                        <a:rPr lang="en-US" sz="1800" dirty="0">
                          <a:effectLst/>
                        </a:rPr>
                        <a:t> </a:t>
                      </a:r>
                      <a:r>
                        <a:rPr lang="en-US" sz="1800" dirty="0" err="1">
                          <a:effectLst/>
                        </a:rPr>
                        <a:t>ΑΙΤΗΣ</a:t>
                      </a:r>
                      <a:r>
                        <a:rPr lang="el-GR" sz="1800" dirty="0">
                          <a:effectLst/>
                        </a:rPr>
                        <a:t>Η</a:t>
                      </a:r>
                      <a:r>
                        <a:rPr lang="en-US" sz="1800" dirty="0">
                          <a:effectLst/>
                        </a:rPr>
                        <a:t>Σ</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l-GR" sz="1800" dirty="0">
                          <a:effectLst/>
                        </a:rPr>
                        <a:t>ΥΠΟΒΛΗΘΗΚΑΝ</a:t>
                      </a:r>
                    </a:p>
                  </a:txBody>
                  <a:tcPr marL="68580" marR="68580" marT="0" marB="0"/>
                </a:tc>
                <a:tc>
                  <a:txBody>
                    <a:bodyPr/>
                    <a:lstStyle/>
                    <a:p>
                      <a:pPr algn="l">
                        <a:lnSpc>
                          <a:spcPct val="115000"/>
                        </a:lnSpc>
                        <a:spcAft>
                          <a:spcPts val="1000"/>
                        </a:spcAft>
                      </a:pPr>
                      <a:r>
                        <a:rPr lang="el-GR" sz="1800" dirty="0">
                          <a:effectLst/>
                        </a:rPr>
                        <a:t>ΔΙΕΚΠΕΡΑΙΩΘΗΚΑΝ</a:t>
                      </a:r>
                      <a:endParaRPr lang="en-CY" sz="1800" dirty="0">
                        <a:effectLst/>
                      </a:endParaRPr>
                    </a:p>
                  </a:txBody>
                  <a:tcPr marL="68580" marR="68580" marT="0" marB="0"/>
                </a:tc>
                <a:extLst>
                  <a:ext uri="{0D108BD9-81ED-4DB2-BD59-A6C34878D82A}">
                    <a16:rowId xmlns:a16="http://schemas.microsoft.com/office/drawing/2014/main" val="2678947822"/>
                  </a:ext>
                </a:extLst>
              </a:tr>
              <a:tr h="289399">
                <a:tc>
                  <a:txBody>
                    <a:bodyPr/>
                    <a:lstStyle/>
                    <a:p>
                      <a:pPr>
                        <a:lnSpc>
                          <a:spcPct val="115000"/>
                        </a:lnSpc>
                        <a:spcAft>
                          <a:spcPts val="1000"/>
                        </a:spcAft>
                      </a:pPr>
                      <a:r>
                        <a:rPr lang="en-US" sz="1800" dirty="0">
                          <a:effectLst/>
                        </a:rPr>
                        <a:t>Μ123</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2000" b="0" i="0" u="none" strike="noStrike" dirty="0">
                          <a:solidFill>
                            <a:srgbClr val="000000"/>
                          </a:solidFill>
                          <a:effectLst/>
                          <a:latin typeface="Calibri" panose="020F0502020204030204" pitchFamily="34" charset="0"/>
                        </a:rPr>
                        <a:t>516</a:t>
                      </a:r>
                    </a:p>
                  </a:txBody>
                  <a:tcPr marL="9525" marR="9525" marT="9525" marB="0" anchor="b"/>
                </a:tc>
                <a:tc>
                  <a:txBody>
                    <a:bodyPr/>
                    <a:lstStyle/>
                    <a:p>
                      <a:pPr algn="l" fontAlgn="b"/>
                      <a:r>
                        <a:rPr lang="en-CY" sz="2000" b="0" i="0" u="none" strike="noStrike">
                          <a:solidFill>
                            <a:srgbClr val="000000"/>
                          </a:solidFill>
                          <a:effectLst/>
                          <a:latin typeface="Calibri" panose="020F0502020204030204" pitchFamily="34" charset="0"/>
                        </a:rPr>
                        <a:t>483</a:t>
                      </a:r>
                    </a:p>
                  </a:txBody>
                  <a:tcPr marL="9525" marR="9525" marT="9525" marB="0" anchor="b"/>
                </a:tc>
                <a:extLst>
                  <a:ext uri="{0D108BD9-81ED-4DB2-BD59-A6C34878D82A}">
                    <a16:rowId xmlns:a16="http://schemas.microsoft.com/office/drawing/2014/main" val="2477251982"/>
                  </a:ext>
                </a:extLst>
              </a:tr>
              <a:tr h="289399">
                <a:tc>
                  <a:txBody>
                    <a:bodyPr/>
                    <a:lstStyle/>
                    <a:p>
                      <a:pPr>
                        <a:lnSpc>
                          <a:spcPct val="115000"/>
                        </a:lnSpc>
                        <a:spcAft>
                          <a:spcPts val="1000"/>
                        </a:spcAft>
                      </a:pPr>
                      <a:r>
                        <a:rPr lang="en-US" sz="1800" dirty="0">
                          <a:effectLst/>
                        </a:rPr>
                        <a:t>Μ125</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2000" b="0" i="0" u="none" strike="noStrike">
                          <a:solidFill>
                            <a:srgbClr val="000000"/>
                          </a:solidFill>
                          <a:effectLst/>
                          <a:latin typeface="Calibri" panose="020F0502020204030204" pitchFamily="34" charset="0"/>
                        </a:rPr>
                        <a:t>846</a:t>
                      </a:r>
                    </a:p>
                  </a:txBody>
                  <a:tcPr marL="9525" marR="9525" marT="9525" marB="0" anchor="b"/>
                </a:tc>
                <a:tc>
                  <a:txBody>
                    <a:bodyPr/>
                    <a:lstStyle/>
                    <a:p>
                      <a:pPr algn="l" fontAlgn="b"/>
                      <a:r>
                        <a:rPr lang="en-CY" sz="2000" b="0" i="0" u="none" strike="noStrike" dirty="0">
                          <a:solidFill>
                            <a:srgbClr val="000000"/>
                          </a:solidFill>
                          <a:effectLst/>
                          <a:latin typeface="Calibri" panose="020F0502020204030204" pitchFamily="34" charset="0"/>
                        </a:rPr>
                        <a:t>1</a:t>
                      </a:r>
                      <a:r>
                        <a:rPr lang="el-GR" sz="2000" b="0" i="0" u="none" strike="noStrike" dirty="0">
                          <a:solidFill>
                            <a:srgbClr val="000000"/>
                          </a:solidFill>
                          <a:effectLst/>
                          <a:latin typeface="Calibri" panose="020F0502020204030204" pitchFamily="34" charset="0"/>
                        </a:rPr>
                        <a:t>,</a:t>
                      </a:r>
                      <a:r>
                        <a:rPr lang="en-CY" sz="2000" b="0" i="0" u="none" strike="noStrike" dirty="0">
                          <a:solidFill>
                            <a:srgbClr val="000000"/>
                          </a:solidFill>
                          <a:effectLst/>
                          <a:latin typeface="Calibri" panose="020F0502020204030204" pitchFamily="34" charset="0"/>
                        </a:rPr>
                        <a:t>294</a:t>
                      </a:r>
                    </a:p>
                  </a:txBody>
                  <a:tcPr marL="9525" marR="9525" marT="9525" marB="0" anchor="b"/>
                </a:tc>
                <a:extLst>
                  <a:ext uri="{0D108BD9-81ED-4DB2-BD59-A6C34878D82A}">
                    <a16:rowId xmlns:a16="http://schemas.microsoft.com/office/drawing/2014/main" val="2660231851"/>
                  </a:ext>
                </a:extLst>
              </a:tr>
              <a:tr h="289399">
                <a:tc>
                  <a:txBody>
                    <a:bodyPr/>
                    <a:lstStyle/>
                    <a:p>
                      <a:pPr>
                        <a:lnSpc>
                          <a:spcPct val="115000"/>
                        </a:lnSpc>
                        <a:spcAft>
                          <a:spcPts val="1000"/>
                        </a:spcAft>
                      </a:pPr>
                      <a:r>
                        <a:rPr lang="en-US" sz="1800" dirty="0">
                          <a:effectLst/>
                        </a:rPr>
                        <a:t>Μ126</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2000" b="0" i="0" u="none" strike="noStrike">
                          <a:solidFill>
                            <a:srgbClr val="000000"/>
                          </a:solidFill>
                          <a:effectLst/>
                          <a:latin typeface="Calibri" panose="020F0502020204030204" pitchFamily="34" charset="0"/>
                        </a:rPr>
                        <a:t>531</a:t>
                      </a:r>
                    </a:p>
                  </a:txBody>
                  <a:tcPr marL="9525" marR="9525" marT="9525" marB="0" anchor="b"/>
                </a:tc>
                <a:tc>
                  <a:txBody>
                    <a:bodyPr/>
                    <a:lstStyle/>
                    <a:p>
                      <a:pPr algn="l" fontAlgn="b"/>
                      <a:r>
                        <a:rPr lang="en-CY" sz="2000" b="0" i="0" u="none" strike="noStrike" dirty="0">
                          <a:solidFill>
                            <a:srgbClr val="000000"/>
                          </a:solidFill>
                          <a:effectLst/>
                          <a:latin typeface="Calibri" panose="020F0502020204030204" pitchFamily="34" charset="0"/>
                        </a:rPr>
                        <a:t>467</a:t>
                      </a:r>
                    </a:p>
                  </a:txBody>
                  <a:tcPr marL="9525" marR="9525" marT="9525" marB="0" anchor="b"/>
                </a:tc>
                <a:extLst>
                  <a:ext uri="{0D108BD9-81ED-4DB2-BD59-A6C34878D82A}">
                    <a16:rowId xmlns:a16="http://schemas.microsoft.com/office/drawing/2014/main" val="3572051322"/>
                  </a:ext>
                </a:extLst>
              </a:tr>
              <a:tr h="289399">
                <a:tc>
                  <a:txBody>
                    <a:bodyPr/>
                    <a:lstStyle/>
                    <a:p>
                      <a:pPr>
                        <a:lnSpc>
                          <a:spcPct val="115000"/>
                        </a:lnSpc>
                        <a:spcAft>
                          <a:spcPts val="1000"/>
                        </a:spcAft>
                      </a:pPr>
                      <a:r>
                        <a:rPr lang="en-US" sz="1800" dirty="0">
                          <a:effectLst/>
                        </a:rPr>
                        <a:t>Μ71, Μ72</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2000" b="0" i="0" u="none" strike="noStrike">
                          <a:solidFill>
                            <a:srgbClr val="000000"/>
                          </a:solidFill>
                          <a:effectLst/>
                          <a:latin typeface="Calibri" panose="020F0502020204030204" pitchFamily="34" charset="0"/>
                        </a:rPr>
                        <a:t>237</a:t>
                      </a:r>
                    </a:p>
                  </a:txBody>
                  <a:tcPr marL="9525" marR="9525" marT="9525" marB="0" anchor="b"/>
                </a:tc>
                <a:tc>
                  <a:txBody>
                    <a:bodyPr/>
                    <a:lstStyle/>
                    <a:p>
                      <a:pPr algn="l" fontAlgn="b"/>
                      <a:r>
                        <a:rPr lang="en-CY" sz="2000" b="0" i="0" u="none" strike="noStrike" dirty="0">
                          <a:solidFill>
                            <a:srgbClr val="000000"/>
                          </a:solidFill>
                          <a:effectLst/>
                          <a:latin typeface="Calibri" panose="020F0502020204030204" pitchFamily="34" charset="0"/>
                        </a:rPr>
                        <a:t>191</a:t>
                      </a:r>
                    </a:p>
                  </a:txBody>
                  <a:tcPr marL="9525" marR="9525" marT="9525" marB="0" anchor="b"/>
                </a:tc>
                <a:extLst>
                  <a:ext uri="{0D108BD9-81ED-4DB2-BD59-A6C34878D82A}">
                    <a16:rowId xmlns:a16="http://schemas.microsoft.com/office/drawing/2014/main" val="4278605940"/>
                  </a:ext>
                </a:extLst>
              </a:tr>
              <a:tr h="289399">
                <a:tc>
                  <a:txBody>
                    <a:bodyPr/>
                    <a:lstStyle/>
                    <a:p>
                      <a:pPr>
                        <a:lnSpc>
                          <a:spcPct val="115000"/>
                        </a:lnSpc>
                        <a:spcAft>
                          <a:spcPts val="1000"/>
                        </a:spcAft>
                      </a:pPr>
                      <a:r>
                        <a:rPr lang="en-US" sz="1800" dirty="0">
                          <a:effectLst/>
                        </a:rPr>
                        <a:t>Μ124</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2000" b="0" i="0" u="none" strike="noStrike">
                          <a:solidFill>
                            <a:srgbClr val="000000"/>
                          </a:solidFill>
                          <a:effectLst/>
                          <a:latin typeface="Calibri" panose="020F0502020204030204" pitchFamily="34" charset="0"/>
                        </a:rPr>
                        <a:t>88</a:t>
                      </a:r>
                    </a:p>
                  </a:txBody>
                  <a:tcPr marL="9525" marR="9525" marT="9525" marB="0" anchor="b"/>
                </a:tc>
                <a:tc>
                  <a:txBody>
                    <a:bodyPr/>
                    <a:lstStyle/>
                    <a:p>
                      <a:pPr algn="l" fontAlgn="b"/>
                      <a:r>
                        <a:rPr lang="en-CY" sz="2000" b="0" i="0" u="none" strike="noStrike" dirty="0">
                          <a:solidFill>
                            <a:srgbClr val="000000"/>
                          </a:solidFill>
                          <a:effectLst/>
                          <a:latin typeface="Calibri" panose="020F0502020204030204" pitchFamily="34" charset="0"/>
                        </a:rPr>
                        <a:t>70</a:t>
                      </a:r>
                    </a:p>
                  </a:txBody>
                  <a:tcPr marL="9525" marR="9525" marT="9525" marB="0" anchor="b"/>
                </a:tc>
                <a:extLst>
                  <a:ext uri="{0D108BD9-81ED-4DB2-BD59-A6C34878D82A}">
                    <a16:rowId xmlns:a16="http://schemas.microsoft.com/office/drawing/2014/main" val="2280360322"/>
                  </a:ext>
                </a:extLst>
              </a:tr>
              <a:tr h="289399">
                <a:tc>
                  <a:txBody>
                    <a:bodyPr/>
                    <a:lstStyle/>
                    <a:p>
                      <a:pPr>
                        <a:lnSpc>
                          <a:spcPct val="115000"/>
                        </a:lnSpc>
                        <a:spcAft>
                          <a:spcPts val="1000"/>
                        </a:spcAft>
                      </a:pPr>
                      <a:r>
                        <a:rPr lang="en-US" sz="1800" dirty="0">
                          <a:effectLst/>
                        </a:rPr>
                        <a:t>Μ127</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2000" b="0" i="0" u="none" strike="noStrike" dirty="0">
                          <a:solidFill>
                            <a:srgbClr val="000000"/>
                          </a:solidFill>
                          <a:effectLst/>
                          <a:latin typeface="Calibri" panose="020F0502020204030204" pitchFamily="34" charset="0"/>
                        </a:rPr>
                        <a:t>1</a:t>
                      </a:r>
                      <a:r>
                        <a:rPr lang="el-GR" sz="2000" b="0" i="0" u="none" strike="noStrike" dirty="0">
                          <a:solidFill>
                            <a:srgbClr val="000000"/>
                          </a:solidFill>
                          <a:effectLst/>
                          <a:latin typeface="Calibri" panose="020F0502020204030204" pitchFamily="34" charset="0"/>
                        </a:rPr>
                        <a:t>,</a:t>
                      </a:r>
                      <a:r>
                        <a:rPr lang="en-CY" sz="2000" b="0" i="0" u="none" strike="noStrike" dirty="0">
                          <a:solidFill>
                            <a:srgbClr val="000000"/>
                          </a:solidFill>
                          <a:effectLst/>
                          <a:latin typeface="Calibri" panose="020F0502020204030204" pitchFamily="34" charset="0"/>
                        </a:rPr>
                        <a:t>606</a:t>
                      </a:r>
                    </a:p>
                  </a:txBody>
                  <a:tcPr marL="9525" marR="9525" marT="9525" marB="0" anchor="b"/>
                </a:tc>
                <a:tc>
                  <a:txBody>
                    <a:bodyPr/>
                    <a:lstStyle/>
                    <a:p>
                      <a:pPr algn="l" fontAlgn="b"/>
                      <a:r>
                        <a:rPr lang="en-CY" sz="2000" b="0" i="0" u="none" strike="noStrike" dirty="0">
                          <a:solidFill>
                            <a:srgbClr val="000000"/>
                          </a:solidFill>
                          <a:effectLst/>
                          <a:latin typeface="Calibri" panose="020F0502020204030204" pitchFamily="34" charset="0"/>
                        </a:rPr>
                        <a:t>746</a:t>
                      </a:r>
                    </a:p>
                  </a:txBody>
                  <a:tcPr marL="9525" marR="9525" marT="9525" marB="0" anchor="b"/>
                </a:tc>
                <a:extLst>
                  <a:ext uri="{0D108BD9-81ED-4DB2-BD59-A6C34878D82A}">
                    <a16:rowId xmlns:a16="http://schemas.microsoft.com/office/drawing/2014/main" val="3583860407"/>
                  </a:ext>
                </a:extLst>
              </a:tr>
              <a:tr h="289399">
                <a:tc>
                  <a:txBody>
                    <a:bodyPr/>
                    <a:lstStyle/>
                    <a:p>
                      <a:pPr>
                        <a:lnSpc>
                          <a:spcPct val="115000"/>
                        </a:lnSpc>
                        <a:spcAft>
                          <a:spcPts val="1000"/>
                        </a:spcAft>
                      </a:pPr>
                      <a:r>
                        <a:rPr lang="en-US" sz="1800" dirty="0">
                          <a:effectLst/>
                        </a:rPr>
                        <a:t>Μ121</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2000" b="0" i="0" u="none" strike="noStrike" dirty="0">
                          <a:solidFill>
                            <a:srgbClr val="000000"/>
                          </a:solidFill>
                          <a:effectLst/>
                          <a:latin typeface="Calibri" panose="020F0502020204030204" pitchFamily="34" charset="0"/>
                        </a:rPr>
                        <a:t>4</a:t>
                      </a:r>
                      <a:r>
                        <a:rPr lang="el-GR" sz="2000" b="0" i="0" u="none" strike="noStrike" dirty="0">
                          <a:solidFill>
                            <a:srgbClr val="000000"/>
                          </a:solidFill>
                          <a:effectLst/>
                          <a:latin typeface="Calibri" panose="020F0502020204030204" pitchFamily="34" charset="0"/>
                        </a:rPr>
                        <a:t>,</a:t>
                      </a:r>
                      <a:r>
                        <a:rPr lang="en-CY" sz="2000" b="0" i="0" u="none" strike="noStrike" dirty="0">
                          <a:solidFill>
                            <a:srgbClr val="000000"/>
                          </a:solidFill>
                          <a:effectLst/>
                          <a:latin typeface="Calibri" panose="020F0502020204030204" pitchFamily="34" charset="0"/>
                        </a:rPr>
                        <a:t>513</a:t>
                      </a:r>
                    </a:p>
                  </a:txBody>
                  <a:tcPr marL="9525" marR="9525" marT="9525" marB="0" anchor="b"/>
                </a:tc>
                <a:tc>
                  <a:txBody>
                    <a:bodyPr/>
                    <a:lstStyle/>
                    <a:p>
                      <a:pPr algn="l" fontAlgn="b"/>
                      <a:r>
                        <a:rPr lang="en-CY" sz="2000" b="0" i="0" u="none" strike="noStrike" dirty="0">
                          <a:solidFill>
                            <a:srgbClr val="000000"/>
                          </a:solidFill>
                          <a:effectLst/>
                          <a:latin typeface="Calibri" panose="020F0502020204030204" pitchFamily="34" charset="0"/>
                        </a:rPr>
                        <a:t>4</a:t>
                      </a:r>
                      <a:r>
                        <a:rPr lang="el-GR" sz="2000" b="0" i="0" u="none" strike="noStrike" dirty="0">
                          <a:solidFill>
                            <a:srgbClr val="000000"/>
                          </a:solidFill>
                          <a:effectLst/>
                          <a:latin typeface="Calibri" panose="020F0502020204030204" pitchFamily="34" charset="0"/>
                        </a:rPr>
                        <a:t>,</a:t>
                      </a:r>
                      <a:r>
                        <a:rPr lang="en-CY" sz="2000" b="0" i="0" u="none" strike="noStrike" dirty="0">
                          <a:solidFill>
                            <a:srgbClr val="000000"/>
                          </a:solidFill>
                          <a:effectLst/>
                          <a:latin typeface="Calibri" panose="020F0502020204030204" pitchFamily="34" charset="0"/>
                        </a:rPr>
                        <a:t>574</a:t>
                      </a:r>
                    </a:p>
                  </a:txBody>
                  <a:tcPr marL="9525" marR="9525" marT="9525" marB="0" anchor="b"/>
                </a:tc>
                <a:extLst>
                  <a:ext uri="{0D108BD9-81ED-4DB2-BD59-A6C34878D82A}">
                    <a16:rowId xmlns:a16="http://schemas.microsoft.com/office/drawing/2014/main" val="299745763"/>
                  </a:ext>
                </a:extLst>
              </a:tr>
              <a:tr h="240566">
                <a:tc>
                  <a:txBody>
                    <a:bodyPr/>
                    <a:lstStyle/>
                    <a:p>
                      <a:pPr algn="r">
                        <a:lnSpc>
                          <a:spcPct val="115000"/>
                        </a:lnSpc>
                        <a:spcAft>
                          <a:spcPts val="1000"/>
                        </a:spcAft>
                      </a:pPr>
                      <a:r>
                        <a:rPr lang="el-GR" sz="1800" dirty="0">
                          <a:effectLst/>
                        </a:rPr>
                        <a:t>ΣΥΝΟΛΑ</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fontAlgn="b"/>
                      <a:r>
                        <a:rPr lang="en-CY" sz="2000" b="1" i="0" u="none" strike="noStrike" dirty="0">
                          <a:solidFill>
                            <a:srgbClr val="000000"/>
                          </a:solidFill>
                          <a:effectLst/>
                          <a:latin typeface="Calibri" panose="020F0502020204030204" pitchFamily="34" charset="0"/>
                        </a:rPr>
                        <a:t>8</a:t>
                      </a:r>
                      <a:r>
                        <a:rPr lang="el-GR" sz="2000" b="1" i="0" u="none" strike="noStrike" dirty="0">
                          <a:solidFill>
                            <a:srgbClr val="000000"/>
                          </a:solidFill>
                          <a:effectLst/>
                          <a:latin typeface="Calibri" panose="020F0502020204030204" pitchFamily="34" charset="0"/>
                        </a:rPr>
                        <a:t>,</a:t>
                      </a:r>
                      <a:r>
                        <a:rPr lang="en-CY" sz="2000" b="1" i="0" u="none" strike="noStrike" dirty="0">
                          <a:solidFill>
                            <a:srgbClr val="000000"/>
                          </a:solidFill>
                          <a:effectLst/>
                          <a:latin typeface="Calibri" panose="020F0502020204030204" pitchFamily="34" charset="0"/>
                        </a:rPr>
                        <a:t>337</a:t>
                      </a:r>
                    </a:p>
                  </a:txBody>
                  <a:tcPr marL="9525" marR="9525" marT="9525" marB="0" anchor="b"/>
                </a:tc>
                <a:tc>
                  <a:txBody>
                    <a:bodyPr/>
                    <a:lstStyle/>
                    <a:p>
                      <a:pPr algn="l" fontAlgn="b"/>
                      <a:r>
                        <a:rPr lang="en-CY" sz="2000" b="1" i="0" u="none" strike="noStrike" dirty="0">
                          <a:solidFill>
                            <a:srgbClr val="000000"/>
                          </a:solidFill>
                          <a:effectLst/>
                          <a:latin typeface="Calibri" panose="020F0502020204030204" pitchFamily="34" charset="0"/>
                        </a:rPr>
                        <a:t>7825</a:t>
                      </a:r>
                    </a:p>
                  </a:txBody>
                  <a:tcPr marL="9525" marR="9525" marT="9525" marB="0" anchor="b"/>
                </a:tc>
                <a:extLst>
                  <a:ext uri="{0D108BD9-81ED-4DB2-BD59-A6C34878D82A}">
                    <a16:rowId xmlns:a16="http://schemas.microsoft.com/office/drawing/2014/main" val="1218746250"/>
                  </a:ext>
                </a:extLst>
              </a:tr>
            </a:tbl>
          </a:graphicData>
        </a:graphic>
      </p:graphicFrame>
    </p:spTree>
    <p:extLst>
      <p:ext uri="{BB962C8B-B14F-4D97-AF65-F5344CB8AC3E}">
        <p14:creationId xmlns:p14="http://schemas.microsoft.com/office/powerpoint/2010/main" val="154319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2096A5-5A18-8BA6-63CC-0E80FE1831D2}"/>
              </a:ext>
            </a:extLst>
          </p:cNvPr>
          <p:cNvSpPr>
            <a:spLocks noGrp="1"/>
          </p:cNvSpPr>
          <p:nvPr>
            <p:ph type="title"/>
          </p:nvPr>
        </p:nvSpPr>
        <p:spPr>
          <a:xfrm>
            <a:off x="174014" y="0"/>
            <a:ext cx="11257423" cy="873679"/>
          </a:xfrm>
        </p:spPr>
        <p:txBody>
          <a:bodyPr>
            <a:normAutofit/>
          </a:bodyPr>
          <a:lstStyle/>
          <a:p>
            <a:pPr algn="just">
              <a:lnSpc>
                <a:spcPct val="115000"/>
              </a:lnSpc>
              <a:spcAft>
                <a:spcPts val="1000"/>
              </a:spcAft>
            </a:pPr>
            <a:r>
              <a:rPr lang="el-GR" sz="2800" b="1" dirty="0">
                <a:solidFill>
                  <a:srgbClr val="17AFD1"/>
                </a:solidFill>
              </a:rPr>
              <a:t>ΣΤΑΤΙΣΤΙΚΑ ΣΤΟΙΧΕΙΑ – ΕΓΓΡΑΦΑ ΑΣΦΑΛΕΙΑΣ</a:t>
            </a:r>
          </a:p>
        </p:txBody>
      </p:sp>
      <p:sp>
        <p:nvSpPr>
          <p:cNvPr id="5" name="Content Placeholder 3">
            <a:extLst>
              <a:ext uri="{FF2B5EF4-FFF2-40B4-BE49-F238E27FC236}">
                <a16:creationId xmlns:a16="http://schemas.microsoft.com/office/drawing/2014/main" id="{618F2301-FE26-2D40-B91A-09DB80965A30}"/>
              </a:ext>
            </a:extLst>
          </p:cNvPr>
          <p:cNvSpPr txBox="1">
            <a:spLocks/>
          </p:cNvSpPr>
          <p:nvPr/>
        </p:nvSpPr>
        <p:spPr>
          <a:xfrm>
            <a:off x="316325" y="652432"/>
            <a:ext cx="10972800" cy="52911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5000"/>
              </a:lnSpc>
              <a:spcAft>
                <a:spcPts val="1000"/>
              </a:spcAft>
            </a:pPr>
            <a:endParaRPr lang="en-CY" sz="1400" b="1" dirty="0">
              <a:solidFill>
                <a:srgbClr val="D13F3E"/>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38C5F22-E108-B5AD-9FBB-EEB6F907DD71}"/>
              </a:ext>
            </a:extLst>
          </p:cNvPr>
          <p:cNvSpPr txBox="1"/>
          <p:nvPr/>
        </p:nvSpPr>
        <p:spPr>
          <a:xfrm>
            <a:off x="174013" y="1133952"/>
            <a:ext cx="6094562" cy="392159"/>
          </a:xfrm>
          <a:prstGeom prst="rect">
            <a:avLst/>
          </a:prstGeom>
          <a:noFill/>
        </p:spPr>
        <p:txBody>
          <a:bodyPr wrap="square">
            <a:spAutoFit/>
          </a:bodyPr>
          <a:lstStyle/>
          <a:p>
            <a:pPr lvl="0">
              <a:lnSpc>
                <a:spcPct val="115000"/>
              </a:lnSpc>
              <a:spcBef>
                <a:spcPts val="1000"/>
              </a:spcBef>
              <a:spcAft>
                <a:spcPts val="0"/>
              </a:spcAft>
            </a:pPr>
            <a:r>
              <a:rPr lang="el-GR" sz="1800" b="1" dirty="0" err="1">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rPr>
              <a:t>Εκδοθέντα</a:t>
            </a:r>
            <a:r>
              <a:rPr lang="el-GR" sz="18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rPr>
              <a:t> έγγραφα ασφαλείας (2023 – μέχρι 15.12):</a:t>
            </a:r>
            <a:endParaRPr lang="en-CY" sz="2000" b="1" dirty="0">
              <a:solidFill>
                <a:srgbClr val="D13F3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F7E9F60-D592-B6F5-7477-FDB5533E8778}"/>
              </a:ext>
            </a:extLst>
          </p:cNvPr>
          <p:cNvGraphicFramePr>
            <a:graphicFrameLocks noGrp="1"/>
          </p:cNvGraphicFramePr>
          <p:nvPr>
            <p:extLst>
              <p:ext uri="{D42A27DB-BD31-4B8C-83A1-F6EECF244321}">
                <p14:modId xmlns:p14="http://schemas.microsoft.com/office/powerpoint/2010/main" val="3518152045"/>
              </p:ext>
            </p:extLst>
          </p:nvPr>
        </p:nvGraphicFramePr>
        <p:xfrm>
          <a:off x="449111" y="1786384"/>
          <a:ext cx="8971246" cy="1937028"/>
        </p:xfrm>
        <a:graphic>
          <a:graphicData uri="http://schemas.openxmlformats.org/drawingml/2006/table">
            <a:tbl>
              <a:tblPr firstRow="1" firstCol="1" bandRow="1">
                <a:tableStyleId>{5C22544A-7EE6-4342-B048-85BDC9FD1C3A}</a:tableStyleId>
              </a:tblPr>
              <a:tblGrid>
                <a:gridCol w="6340030">
                  <a:extLst>
                    <a:ext uri="{9D8B030D-6E8A-4147-A177-3AD203B41FA5}">
                      <a16:colId xmlns:a16="http://schemas.microsoft.com/office/drawing/2014/main" val="4058187300"/>
                    </a:ext>
                  </a:extLst>
                </a:gridCol>
                <a:gridCol w="2631216">
                  <a:extLst>
                    <a:ext uri="{9D8B030D-6E8A-4147-A177-3AD203B41FA5}">
                      <a16:colId xmlns:a16="http://schemas.microsoft.com/office/drawing/2014/main" val="2944622697"/>
                    </a:ext>
                  </a:extLst>
                </a:gridCol>
              </a:tblGrid>
              <a:tr h="630416">
                <a:tc>
                  <a:txBody>
                    <a:bodyPr/>
                    <a:lstStyle/>
                    <a:p>
                      <a:pPr>
                        <a:lnSpc>
                          <a:spcPct val="107000"/>
                        </a:lnSpc>
                        <a:spcAft>
                          <a:spcPts val="800"/>
                        </a:spcAft>
                      </a:pPr>
                      <a:r>
                        <a:rPr lang="el-GR" sz="2000" dirty="0">
                          <a:effectLst>
                            <a:outerShdw blurRad="38100" dist="38100" dir="2700000" algn="tl">
                              <a:srgbClr val="000000">
                                <a:alpha val="43137"/>
                              </a:srgbClr>
                            </a:outerShdw>
                          </a:effectLst>
                        </a:rPr>
                        <a:t>ΕΙΔΟΣ ΕΓΓΡΑΦΟΥ</a:t>
                      </a:r>
                      <a:endParaRPr lang="en-CY"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BAED0"/>
                    </a:solidFill>
                  </a:tcPr>
                </a:tc>
                <a:tc>
                  <a:txBody>
                    <a:bodyPr/>
                    <a:lstStyle/>
                    <a:p>
                      <a:pPr algn="ctr">
                        <a:lnSpc>
                          <a:spcPct val="107000"/>
                        </a:lnSpc>
                        <a:spcAft>
                          <a:spcPts val="0"/>
                        </a:spcAft>
                      </a:pPr>
                      <a:r>
                        <a:rPr lang="el-GR" sz="2000" dirty="0">
                          <a:effectLst>
                            <a:outerShdw blurRad="38100" dist="38100" dir="2700000" algn="tl">
                              <a:srgbClr val="000000">
                                <a:alpha val="43137"/>
                              </a:srgbClr>
                            </a:outerShdw>
                          </a:effectLst>
                        </a:rPr>
                        <a:t>2023</a:t>
                      </a:r>
                    </a:p>
                  </a:txBody>
                  <a:tcPr marL="68580" marR="68580" marT="0" marB="0" anchor="ctr">
                    <a:solidFill>
                      <a:srgbClr val="1BAED0"/>
                    </a:solidFill>
                  </a:tcPr>
                </a:tc>
                <a:extLst>
                  <a:ext uri="{0D108BD9-81ED-4DB2-BD59-A6C34878D82A}">
                    <a16:rowId xmlns:a16="http://schemas.microsoft.com/office/drawing/2014/main" val="1830960238"/>
                  </a:ext>
                </a:extLst>
              </a:tr>
              <a:tr h="439837">
                <a:tc>
                  <a:txBody>
                    <a:bodyPr/>
                    <a:lstStyle/>
                    <a:p>
                      <a:pPr>
                        <a:lnSpc>
                          <a:spcPct val="107000"/>
                        </a:lnSpc>
                        <a:spcAft>
                          <a:spcPts val="800"/>
                        </a:spcAft>
                      </a:pPr>
                      <a:r>
                        <a:rPr lang="el-GR" sz="2000" b="1" kern="1200" dirty="0">
                          <a:solidFill>
                            <a:schemeClr val="lt1"/>
                          </a:solidFill>
                          <a:effectLst>
                            <a:outerShdw blurRad="38100" dist="38100" dir="2700000" algn="tl">
                              <a:srgbClr val="000000">
                                <a:alpha val="43137"/>
                              </a:srgbClr>
                            </a:outerShdw>
                          </a:effectLst>
                          <a:latin typeface="+mn-lt"/>
                          <a:ea typeface="+mn-ea"/>
                          <a:cs typeface="+mn-cs"/>
                        </a:rPr>
                        <a:t>Διαβατήρια</a:t>
                      </a:r>
                      <a:endParaRPr lang="en-CY"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solidFill>
                      <a:srgbClr val="1BAED0"/>
                    </a:solidFill>
                  </a:tcPr>
                </a:tc>
                <a:tc>
                  <a:txBody>
                    <a:bodyPr/>
                    <a:lstStyle/>
                    <a:p>
                      <a:pPr algn="ctr">
                        <a:lnSpc>
                          <a:spcPct val="107000"/>
                        </a:lnSpc>
                        <a:spcAft>
                          <a:spcPts val="800"/>
                        </a:spcAft>
                      </a:pPr>
                      <a:r>
                        <a:rPr lang="en-CY" sz="2000" kern="1200" dirty="0">
                          <a:solidFill>
                            <a:schemeClr val="dk1"/>
                          </a:solidFill>
                          <a:effectLst>
                            <a:outerShdw blurRad="38100" dist="38100" dir="2700000" algn="tl">
                              <a:srgbClr val="000000">
                                <a:alpha val="43137"/>
                              </a:srgbClr>
                            </a:outerShdw>
                          </a:effectLst>
                          <a:latin typeface="+mn-lt"/>
                          <a:ea typeface="+mn-ea"/>
                          <a:cs typeface="+mn-cs"/>
                        </a:rPr>
                        <a:t>81</a:t>
                      </a:r>
                      <a:r>
                        <a:rPr lang="el-GR" sz="2000" kern="1200" dirty="0">
                          <a:solidFill>
                            <a:schemeClr val="dk1"/>
                          </a:solidFill>
                          <a:effectLst>
                            <a:outerShdw blurRad="38100" dist="38100" dir="2700000" algn="tl">
                              <a:srgbClr val="000000">
                                <a:alpha val="43137"/>
                              </a:srgbClr>
                            </a:outerShdw>
                          </a:effectLst>
                          <a:latin typeface="+mn-lt"/>
                          <a:ea typeface="+mn-ea"/>
                          <a:cs typeface="+mn-cs"/>
                        </a:rPr>
                        <a:t>,</a:t>
                      </a:r>
                      <a:r>
                        <a:rPr lang="en-CY" sz="2000" kern="1200" dirty="0">
                          <a:solidFill>
                            <a:schemeClr val="dk1"/>
                          </a:solidFill>
                          <a:effectLst>
                            <a:outerShdw blurRad="38100" dist="38100" dir="2700000" algn="tl">
                              <a:srgbClr val="000000">
                                <a:alpha val="43137"/>
                              </a:srgbClr>
                            </a:outerShdw>
                          </a:effectLst>
                          <a:latin typeface="+mn-lt"/>
                          <a:ea typeface="+mn-ea"/>
                          <a:cs typeface="+mn-cs"/>
                        </a:rPr>
                        <a:t>886</a:t>
                      </a:r>
                    </a:p>
                  </a:txBody>
                  <a:tcPr marL="68580" marR="68580" marT="0" marB="0" anchor="ctr">
                    <a:noFill/>
                  </a:tcPr>
                </a:tc>
                <a:extLst>
                  <a:ext uri="{0D108BD9-81ED-4DB2-BD59-A6C34878D82A}">
                    <a16:rowId xmlns:a16="http://schemas.microsoft.com/office/drawing/2014/main" val="1545012552"/>
                  </a:ext>
                </a:extLst>
              </a:tr>
              <a:tr h="438150">
                <a:tc>
                  <a:txBody>
                    <a:bodyPr/>
                    <a:lstStyle/>
                    <a:p>
                      <a:pPr>
                        <a:lnSpc>
                          <a:spcPct val="107000"/>
                        </a:lnSpc>
                        <a:spcAft>
                          <a:spcPts val="800"/>
                        </a:spcAft>
                      </a:pPr>
                      <a:r>
                        <a:rPr lang="el-GR" sz="2000" b="1" kern="1200" dirty="0">
                          <a:solidFill>
                            <a:schemeClr val="lt1"/>
                          </a:solidFill>
                          <a:effectLst>
                            <a:outerShdw blurRad="38100" dist="38100" dir="2700000" algn="tl">
                              <a:srgbClr val="000000">
                                <a:alpha val="43137"/>
                              </a:srgbClr>
                            </a:outerShdw>
                          </a:effectLst>
                          <a:latin typeface="+mn-lt"/>
                          <a:ea typeface="+mn-ea"/>
                          <a:cs typeface="+mn-cs"/>
                        </a:rPr>
                        <a:t>Δελτία Ταυτότητας</a:t>
                      </a:r>
                      <a:endParaRPr lang="en-CY"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solidFill>
                      <a:srgbClr val="1BAED0"/>
                    </a:solidFill>
                  </a:tcPr>
                </a:tc>
                <a:tc>
                  <a:txBody>
                    <a:bodyPr/>
                    <a:lstStyle/>
                    <a:p>
                      <a:pPr algn="ctr">
                        <a:lnSpc>
                          <a:spcPct val="107000"/>
                        </a:lnSpc>
                        <a:spcAft>
                          <a:spcPts val="800"/>
                        </a:spcAft>
                      </a:pPr>
                      <a:r>
                        <a:rPr lang="en-CY" sz="2000" kern="1200" dirty="0">
                          <a:solidFill>
                            <a:schemeClr val="dk1"/>
                          </a:solidFill>
                          <a:effectLst>
                            <a:outerShdw blurRad="38100" dist="38100" dir="2700000" algn="tl">
                              <a:srgbClr val="000000">
                                <a:alpha val="43137"/>
                              </a:srgbClr>
                            </a:outerShdw>
                          </a:effectLst>
                          <a:latin typeface="+mn-lt"/>
                          <a:ea typeface="+mn-ea"/>
                          <a:cs typeface="+mn-cs"/>
                        </a:rPr>
                        <a:t>103</a:t>
                      </a:r>
                      <a:r>
                        <a:rPr lang="el-GR" sz="2000" kern="1200" dirty="0">
                          <a:solidFill>
                            <a:schemeClr val="dk1"/>
                          </a:solidFill>
                          <a:effectLst>
                            <a:outerShdw blurRad="38100" dist="38100" dir="2700000" algn="tl">
                              <a:srgbClr val="000000">
                                <a:alpha val="43137"/>
                              </a:srgbClr>
                            </a:outerShdw>
                          </a:effectLst>
                          <a:latin typeface="+mn-lt"/>
                          <a:ea typeface="+mn-ea"/>
                          <a:cs typeface="+mn-cs"/>
                        </a:rPr>
                        <a:t>,</a:t>
                      </a:r>
                      <a:r>
                        <a:rPr lang="en-CY" sz="2000" kern="1200" dirty="0">
                          <a:solidFill>
                            <a:schemeClr val="dk1"/>
                          </a:solidFill>
                          <a:effectLst>
                            <a:outerShdw blurRad="38100" dist="38100" dir="2700000" algn="tl">
                              <a:srgbClr val="000000">
                                <a:alpha val="43137"/>
                              </a:srgbClr>
                            </a:outerShdw>
                          </a:effectLst>
                          <a:latin typeface="+mn-lt"/>
                          <a:ea typeface="+mn-ea"/>
                          <a:cs typeface="+mn-cs"/>
                        </a:rPr>
                        <a:t>705</a:t>
                      </a:r>
                    </a:p>
                  </a:txBody>
                  <a:tcPr marL="68580" marR="68580" marT="0" marB="0" anchor="ctr">
                    <a:noFill/>
                  </a:tcPr>
                </a:tc>
                <a:extLst>
                  <a:ext uri="{0D108BD9-81ED-4DB2-BD59-A6C34878D82A}">
                    <a16:rowId xmlns:a16="http://schemas.microsoft.com/office/drawing/2014/main" val="666347030"/>
                  </a:ext>
                </a:extLst>
              </a:tr>
              <a:tr h="428625">
                <a:tc>
                  <a:txBody>
                    <a:bodyPr/>
                    <a:lstStyle/>
                    <a:p>
                      <a:pPr algn="r">
                        <a:lnSpc>
                          <a:spcPct val="107000"/>
                        </a:lnSpc>
                        <a:spcAft>
                          <a:spcPts val="800"/>
                        </a:spcAft>
                      </a:pPr>
                      <a:r>
                        <a:rPr lang="en-CY" sz="2000" b="1" kern="1200" dirty="0" err="1">
                          <a:solidFill>
                            <a:schemeClr val="lt1"/>
                          </a:solidFill>
                          <a:effectLst>
                            <a:outerShdw blurRad="38100" dist="38100" dir="2700000" algn="tl">
                              <a:srgbClr val="000000">
                                <a:alpha val="43137"/>
                              </a:srgbClr>
                            </a:outerShdw>
                          </a:effectLst>
                          <a:latin typeface="+mn-lt"/>
                          <a:ea typeface="+mn-ea"/>
                          <a:cs typeface="+mn-cs"/>
                        </a:rPr>
                        <a:t>ΣΥΝΟΛΟ</a:t>
                      </a:r>
                      <a:endParaRPr lang="en-CY"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solidFill>
                      <a:srgbClr val="1BAED0"/>
                    </a:solidFill>
                  </a:tcPr>
                </a:tc>
                <a:tc>
                  <a:txBody>
                    <a:bodyPr/>
                    <a:lstStyle/>
                    <a:p>
                      <a:pPr algn="ctr" fontAlgn="b"/>
                      <a:r>
                        <a:rPr lang="en-CY" sz="20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185,591</a:t>
                      </a:r>
                    </a:p>
                  </a:txBody>
                  <a:tcPr marL="9525" marR="9525" marT="9525" marB="0" anchor="b">
                    <a:noFill/>
                  </a:tcPr>
                </a:tc>
                <a:extLst>
                  <a:ext uri="{0D108BD9-81ED-4DB2-BD59-A6C34878D82A}">
                    <a16:rowId xmlns:a16="http://schemas.microsoft.com/office/drawing/2014/main" val="4091433344"/>
                  </a:ext>
                </a:extLst>
              </a:tr>
            </a:tbl>
          </a:graphicData>
        </a:graphic>
      </p:graphicFrame>
    </p:spTree>
    <p:extLst>
      <p:ext uri="{BB962C8B-B14F-4D97-AF65-F5344CB8AC3E}">
        <p14:creationId xmlns:p14="http://schemas.microsoft.com/office/powerpoint/2010/main" val="207074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72916E-42A8-3FA3-6241-36EFF245C43E}"/>
              </a:ext>
            </a:extLst>
          </p:cNvPr>
          <p:cNvSpPr>
            <a:spLocks noGrp="1"/>
          </p:cNvSpPr>
          <p:nvPr>
            <p:ph type="title"/>
          </p:nvPr>
        </p:nvSpPr>
        <p:spPr>
          <a:xfrm>
            <a:off x="830580" y="2461888"/>
            <a:ext cx="10530840" cy="967112"/>
          </a:xfrm>
        </p:spPr>
        <p:txBody>
          <a:bodyPr>
            <a:noAutofit/>
          </a:bodyPr>
          <a:lstStyle/>
          <a:p>
            <a:pPr algn="ctr"/>
            <a:r>
              <a:rPr lang="el-GR" b="1" dirty="0">
                <a:solidFill>
                  <a:srgbClr val="17AFD1"/>
                </a:solidFill>
              </a:rPr>
              <a:t>ΤΟΜΕΑΣ ΜΕΤΑΝΑΣΤΕΥΣΗΣ</a:t>
            </a:r>
            <a:br>
              <a:rPr lang="el-GR" b="1" dirty="0">
                <a:solidFill>
                  <a:srgbClr val="17AFD1"/>
                </a:solidFill>
              </a:rPr>
            </a:br>
            <a:r>
              <a:rPr lang="el-GR" b="1" dirty="0">
                <a:solidFill>
                  <a:srgbClr val="17AFD1"/>
                </a:solidFill>
              </a:rPr>
              <a:t>Νόμιμη Μετανάστευση</a:t>
            </a:r>
            <a:endParaRPr lang="x-none" b="1" dirty="0">
              <a:solidFill>
                <a:srgbClr val="17AFD1"/>
              </a:solidFill>
            </a:endParaRPr>
          </a:p>
        </p:txBody>
      </p:sp>
    </p:spTree>
    <p:extLst>
      <p:ext uri="{BB962C8B-B14F-4D97-AF65-F5344CB8AC3E}">
        <p14:creationId xmlns:p14="http://schemas.microsoft.com/office/powerpoint/2010/main" val="45612223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2650"/>
      </a:dk2>
      <a:lt2>
        <a:srgbClr val="EEECE1"/>
      </a:lt2>
      <a:accent1>
        <a:srgbClr val="4F81BD"/>
      </a:accent1>
      <a:accent2>
        <a:srgbClr val="D13F3E"/>
      </a:accent2>
      <a:accent3>
        <a:srgbClr val="9BBB59"/>
      </a:accent3>
      <a:accent4>
        <a:srgbClr val="8064A2"/>
      </a:accent4>
      <a:accent5>
        <a:srgbClr val="17AFD1"/>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MD template" id="{5B79B765-2B73-4FF3-A9A0-9ABE3216636F}" vid="{C7911CFF-4308-4AC1-8953-1DBDCACF5FE6}"/>
    </a:ext>
  </a:extLst>
</a:theme>
</file>

<file path=ppt/theme/theme2.xml><?xml version="1.0" encoding="utf-8"?>
<a:theme xmlns:a="http://schemas.openxmlformats.org/drawingml/2006/main" name="Theme1">
  <a:themeElements>
    <a:clrScheme name="Custom 1">
      <a:dk1>
        <a:sysClr val="windowText" lastClr="000000"/>
      </a:dk1>
      <a:lt1>
        <a:sysClr val="window" lastClr="FFFFFF"/>
      </a:lt1>
      <a:dk2>
        <a:srgbClr val="002650"/>
      </a:dk2>
      <a:lt2>
        <a:srgbClr val="EEECE1"/>
      </a:lt2>
      <a:accent1>
        <a:srgbClr val="4F81BD"/>
      </a:accent1>
      <a:accent2>
        <a:srgbClr val="D13F3E"/>
      </a:accent2>
      <a:accent3>
        <a:srgbClr val="9BBB59"/>
      </a:accent3>
      <a:accent4>
        <a:srgbClr val="8064A2"/>
      </a:accent4>
      <a:accent5>
        <a:srgbClr val="17AFD1"/>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2CEDDF6-481F-47A2-A2A2-33078E237144}" vid="{B97629A4-EFC7-4D8B-87CB-F12C24180E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8917</TotalTime>
  <Words>5486</Words>
  <Application>Microsoft Office PowerPoint</Application>
  <PresentationFormat>Widescreen</PresentationFormat>
  <Paragraphs>529</Paragraphs>
  <Slides>49</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Arial Narrow</vt:lpstr>
      <vt:lpstr>Calibri</vt:lpstr>
      <vt:lpstr>Calibri Light</vt:lpstr>
      <vt:lpstr>Courier New</vt:lpstr>
      <vt:lpstr>Symbol</vt:lpstr>
      <vt:lpstr>Times New Roman</vt:lpstr>
      <vt:lpstr>Wingdings</vt:lpstr>
      <vt:lpstr>Office Theme</vt:lpstr>
      <vt:lpstr>Theme1</vt:lpstr>
      <vt:lpstr>PowerPoint Presentation</vt:lpstr>
      <vt:lpstr>ΤΜΗΜΑ ΑΡΧΕΙΟΥ ΠΛΗΘΥΣΜΟΥ ΚΑΙ ΜΕΤΑΝΑΣΤΕΥΣΗΣ Ιστορική αναδρομή, αποστολή και όραμα</vt:lpstr>
      <vt:lpstr>PowerPoint Presentation</vt:lpstr>
      <vt:lpstr>ΤΜΗΜΑ ΑΡΧΕΙΟΥ ΠΛΗΘΥΣΜΟΥ ΚΑΙ ΜΕΤΑΝΑΣΤΕΥΣΗΣ Το Τμήμα σε μια ματιά</vt:lpstr>
      <vt:lpstr>ΣΤΑΤΙΣΤΙΚΑ ΣΤΟΙΧΕΙΑ - ΜΕΤΑΝΑΣΤΕΥΣΗ </vt:lpstr>
      <vt:lpstr>ΣΤΑΤΙΣΤΙΚΑ ΣΤΟΙΧΕΙΑ - ΜΕΤΑΝΑΣΤΕΥΣΗ </vt:lpstr>
      <vt:lpstr>ΣΤΑΤΙΣΤΙΚΑ ΣΤΟΙΧΕΙΑ – ΙΘΑΓΕΝΕΙΑ</vt:lpstr>
      <vt:lpstr>ΣΤΑΤΙΣΤΙΚΑ ΣΤΟΙΧΕΙΑ – ΕΓΓΡΑΦΑ ΑΣΦΑΛΕΙΑΣ</vt:lpstr>
      <vt:lpstr>ΤΟΜΕΑΣ ΜΕΤΑΝΑΣΤΕΥΣΗΣ Νόμιμη Μετανάστευση</vt:lpstr>
      <vt:lpstr>ΤΟΜΕΑΣ ΜΕΤΑΝΑΣΤΕΥΣΗΣ Νόμιμη Μετανάστευση</vt:lpstr>
      <vt:lpstr>Τμήμα Αρχείου Πληθυσμού και Μετανάστευσης</vt:lpstr>
      <vt:lpstr>PowerPoint Presentation</vt:lpstr>
      <vt:lpstr>ΠΡΟΣΩΡΙΝΗ ΔΙΑΜΟΝΗ  Απασχόληση σε εταιρείες ξένων συμφερόντων</vt:lpstr>
      <vt:lpstr>ΠΡΟΣΩΡΙΝΗ ΔΙΑΜΟΝΗ  Απασχόληση σε εταιρείες ξένων συμφερόντων</vt:lpstr>
      <vt:lpstr>PowerPoint Presentation</vt:lpstr>
      <vt:lpstr>ΠΡΟΣΩΡΙΝΗ ΔΙΑΜΟΝΗ  Απασχόληση σε εταιρείες ξένων συμφερόντων Μέλη οικογένειας</vt:lpstr>
      <vt:lpstr>ΠΡΟΣΩΡΙΝΗ ΔΙΑΜΟΝΗ  Απασχόληση σε εταιρείες ξένων συμφερόντων Μέλη οικογένειας</vt:lpstr>
      <vt:lpstr>ΠΡΟΣΩΡΙΝΗ ΔΙΑΜΟΝΗ  Απασχόληση σε εταιρείες ξένων συμφερόντων Μέλη οικογένειας</vt:lpstr>
      <vt:lpstr>ΠΡΟΣΩΡΙΝΗ ΔΙΑΜΟΝΗ  Άδεια υψηλής ειδίκευσης – Μπλε Κάρτα</vt:lpstr>
      <vt:lpstr>ΠΡΟΣΩΡΙΝΗ ΔΙΑΜΟΝΗ  Άδεια υψηλής ειδίκευσης – Μπλε Κάρτα</vt:lpstr>
      <vt:lpstr>ΠΡΟΣΩΡΙΝΗ ΔΙΑΜΟΝΗ  Επισκέπτες</vt:lpstr>
      <vt:lpstr>ΠΡΟΣΩΡΙΝΗ ΔΙΑΜΟΝΗ Επισκέπτες</vt:lpstr>
      <vt:lpstr>ΠΡΟΣΩΡΙΝΗ ΔΙΑΜΟΝΗ Επισκέπτες</vt:lpstr>
      <vt:lpstr>ΠΡΟΣΩΡΙΝΗ ΔΙΑΜΟΝΗ Επισκέπτες – Ψηφιακοί Νομάδες</vt:lpstr>
      <vt:lpstr>ΜΟΝΙΜΗ/ ΜΑΚΡΟΧΡΟΝΙΑ ΔΙΑΜΟΝΗ</vt:lpstr>
      <vt:lpstr>ΜΟΝΙΜΗ/ ΜΑΚΡΟΧΡΟΝΙΑ ΔΙΑΜΟΝΗ</vt:lpstr>
      <vt:lpstr>PowerPoint Presentation</vt:lpstr>
      <vt:lpstr>ΜΟΝΙΜΗ/ ΜΑΚΡΟΧΡΟΝΙΑ ΔΙΑΜΟΝΗ Άδειες Μετανάστευσης</vt:lpstr>
      <vt:lpstr>ΜΟΝΙΜΗ/ ΜΑΚΡΟΧΡΟΝΙΑ ΔΙΑΜΟΝΗ Άδειες Μετανάστευσης</vt:lpstr>
      <vt:lpstr>PowerPoint Presentation</vt:lpstr>
      <vt:lpstr>ΜΟΝΙΜΗ/ ΜΑΚΡΟΧΡΟΝΙΑ ΔΙΑΜΟΝΗ Άδειες Μετανάστευσης Επενδυτών</vt:lpstr>
      <vt:lpstr>ΜΟΝΙΜΗ/ ΜΑΚΡΟΧΡΟΝΙΑ ΔΙΑΜΟΝΗ Άδειες Μετανάστευσης Επενδυτών</vt:lpstr>
      <vt:lpstr>ΜΟΝΙΜΗ/ ΜΑΚΡΟΧΡΟΝΙΑ ΔΙΑΜΟΝΗ Επί Μακρόν Διαμένοντες</vt:lpstr>
      <vt:lpstr>ΜΟΝΙΜΗ/ ΜΑΚΡΟΧΡΟΝΙΑ ΔΙΑΜΟΝΗ Επί Μακρόν Διαμένοντες</vt:lpstr>
      <vt:lpstr>PowerPoint Presentation</vt:lpstr>
      <vt:lpstr>ΠΟΛΙΤΕΣ ΤΗΣ ΕΕ ΚΑΙ ΜΕΛΗ ΤΩΝ ΟΙΚΟΓΕΝΕΙΩΝ ΤΟΥΣ Πολίτες της ΕΕ</vt:lpstr>
      <vt:lpstr>ΠΟΛΙΤΕΣ ΤΗΣ ΕΕ ΚΑΙ ΜΕΛΗ ΤΩΝ ΟΙΚΟΓΕΝΕΙΩΝ ΤΟΥΣ Υπήκοοι τρίτων χωρών που είναι μέλη οικογένειας πολίτη Ε.Ε</vt:lpstr>
      <vt:lpstr>ΠΟΛΙΤΕΣ ΤΗΣ ΕΕ ΚΑΙ ΜΕΛΗ ΤΩΝ ΟΙΚΟΓΕΝΕΙΩΝ ΤΟΥΣ Υπήκοοι τρίτων χωρών που είναι μέλη οικογένειας πολίτη Ε.Ε</vt:lpstr>
      <vt:lpstr>ΠΟΛΙΤΕΣ ΤΗΣ ΕΕ ΚΑΙ ΜΕΛΗ ΤΩΝ ΟΙΚΟΓΕΝΕΙΩΝ ΤΟΥΣ Μόνιμη Διαμονή πολιτών της ΕΕ ή ΥΤΧ που είναι μέλη οικογένειας πολίτη Ε.Ε</vt:lpstr>
      <vt:lpstr>ΑΠΟΚΤΗΣΗ ΤΗΣ ΚΥΠΡΙΑΚΗΣ ΥΠΗΚΟΟΤΗΤΑΣ Πολιτογράφηση</vt:lpstr>
      <vt:lpstr>ΑΠΟΚΤΗΣΗ ΤΗΣ ΚΥΠΡΙΑΚΗΣ ΥΠΗΚΟΟΤΗΤΑΣ Πολιτογράφηση</vt:lpstr>
      <vt:lpstr>ΑΠΟΚΤΗΣΗ ΤΗΣ ΚΥΠΡΙΑΚΗΣ ΥΠΗΚΟΟΤΗΤΑΣ Πολιτογράφηση</vt:lpstr>
      <vt:lpstr>ΑΠΟΚΤΗΣΗ ΤΗΣ ΚΥΠΡΙΑΚΗΣ ΥΠΗΚΟΟΤΗΤΑΣ Κύριες αλλαγές στα κριτήρια Πολιτογράφησης, σύμφωνα με τον τροποποιητικό Νόμο:</vt:lpstr>
      <vt:lpstr>ΑΠΟΚΤΗΣΗ ΤΗΣ ΚΥΠΡΙΑΚΗΣ ΥΠΗΚΟΟΤΗΤΑΣ Κύριες αλλαγές στα κριτήρια Πολιτογράφησης, σύμφωνα με τον τροποποιητικό Νόμο:</vt:lpstr>
      <vt:lpstr>ΑΠΟΚΤΗΣΗ ΤΗΣ ΚΥΠΡΙΑΚΗΣ ΥΠΗΚΟΟΤΗΤΑΣ Κύριες αλλαγές στα κριτήρια Πολιτογράφησης, σύμφωνα με τον τροποποιητικό Νόμο:</vt:lpstr>
      <vt:lpstr>PowerPoint Presentation</vt:lpstr>
      <vt:lpstr>PowerPoint Presentation</vt:lpstr>
      <vt:lpstr>PowerPoint Presentation</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provision of an end-to-end solution  for the issuance of eMRTDs 2025-2035</dc:title>
  <dc:creator>Agni Papageorgiou</dc:creator>
  <cp:lastModifiedBy>Maria Adamidou</cp:lastModifiedBy>
  <cp:revision>304</cp:revision>
  <cp:lastPrinted>2023-12-20T10:23:14Z</cp:lastPrinted>
  <dcterms:created xsi:type="dcterms:W3CDTF">2022-12-07T07:37:25Z</dcterms:created>
  <dcterms:modified xsi:type="dcterms:W3CDTF">2023-12-20T10:24:27Z</dcterms:modified>
</cp:coreProperties>
</file>