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3"/>
  </p:notesMasterIdLst>
  <p:sldIdLst>
    <p:sldId id="509" r:id="rId2"/>
    <p:sldId id="515" r:id="rId3"/>
    <p:sldId id="511" r:id="rId4"/>
    <p:sldId id="517" r:id="rId5"/>
    <p:sldId id="512" r:id="rId6"/>
    <p:sldId id="518" r:id="rId7"/>
    <p:sldId id="520" r:id="rId8"/>
    <p:sldId id="584" r:id="rId9"/>
    <p:sldId id="585" r:id="rId10"/>
    <p:sldId id="587" r:id="rId11"/>
    <p:sldId id="583" r:id="rId12"/>
    <p:sldId id="521" r:id="rId13"/>
    <p:sldId id="522" r:id="rId14"/>
    <p:sldId id="523" r:id="rId15"/>
    <p:sldId id="519" r:id="rId16"/>
    <p:sldId id="524" r:id="rId17"/>
    <p:sldId id="525" r:id="rId18"/>
    <p:sldId id="526" r:id="rId19"/>
    <p:sldId id="527" r:id="rId20"/>
    <p:sldId id="528" r:id="rId21"/>
    <p:sldId id="588" r:id="rId22"/>
    <p:sldId id="530" r:id="rId23"/>
    <p:sldId id="531" r:id="rId24"/>
    <p:sldId id="532" r:id="rId25"/>
    <p:sldId id="533" r:id="rId26"/>
    <p:sldId id="534" r:id="rId27"/>
    <p:sldId id="535" r:id="rId28"/>
    <p:sldId id="593" r:id="rId29"/>
    <p:sldId id="536" r:id="rId30"/>
    <p:sldId id="537" r:id="rId31"/>
    <p:sldId id="538" r:id="rId32"/>
    <p:sldId id="539" r:id="rId33"/>
    <p:sldId id="540" r:id="rId34"/>
    <p:sldId id="541" r:id="rId35"/>
    <p:sldId id="542" r:id="rId36"/>
    <p:sldId id="543" r:id="rId37"/>
    <p:sldId id="544" r:id="rId38"/>
    <p:sldId id="545" r:id="rId39"/>
    <p:sldId id="546" r:id="rId40"/>
    <p:sldId id="547" r:id="rId41"/>
    <p:sldId id="548" r:id="rId42"/>
    <p:sldId id="549" r:id="rId43"/>
    <p:sldId id="550" r:id="rId44"/>
    <p:sldId id="551" r:id="rId45"/>
    <p:sldId id="552" r:id="rId46"/>
    <p:sldId id="553" r:id="rId47"/>
    <p:sldId id="554" r:id="rId48"/>
    <p:sldId id="555" r:id="rId49"/>
    <p:sldId id="591" r:id="rId50"/>
    <p:sldId id="556" r:id="rId51"/>
    <p:sldId id="557" r:id="rId52"/>
    <p:sldId id="558" r:id="rId53"/>
    <p:sldId id="592" r:id="rId54"/>
    <p:sldId id="559" r:id="rId55"/>
    <p:sldId id="560" r:id="rId56"/>
    <p:sldId id="561" r:id="rId57"/>
    <p:sldId id="562" r:id="rId58"/>
    <p:sldId id="563" r:id="rId59"/>
    <p:sldId id="564" r:id="rId60"/>
    <p:sldId id="565" r:id="rId61"/>
    <p:sldId id="566" r:id="rId62"/>
    <p:sldId id="589" r:id="rId63"/>
    <p:sldId id="590" r:id="rId64"/>
    <p:sldId id="567" r:id="rId65"/>
    <p:sldId id="568" r:id="rId66"/>
    <p:sldId id="569" r:id="rId67"/>
    <p:sldId id="571" r:id="rId68"/>
    <p:sldId id="572" r:id="rId69"/>
    <p:sldId id="575" r:id="rId70"/>
    <p:sldId id="576" r:id="rId71"/>
    <p:sldId id="256" r:id="rId72"/>
    <p:sldId id="259" r:id="rId73"/>
    <p:sldId id="258" r:id="rId74"/>
    <p:sldId id="260" r:id="rId75"/>
    <p:sldId id="261" r:id="rId76"/>
    <p:sldId id="262" r:id="rId77"/>
    <p:sldId id="257" r:id="rId78"/>
    <p:sldId id="263" r:id="rId79"/>
    <p:sldId id="264" r:id="rId80"/>
    <p:sldId id="266" r:id="rId81"/>
    <p:sldId id="267" r:id="rId82"/>
    <p:sldId id="268" r:id="rId83"/>
    <p:sldId id="269" r:id="rId84"/>
    <p:sldId id="270" r:id="rId85"/>
    <p:sldId id="271" r:id="rId86"/>
    <p:sldId id="265" r:id="rId87"/>
    <p:sldId id="272" r:id="rId88"/>
    <p:sldId id="273" r:id="rId89"/>
    <p:sldId id="274" r:id="rId90"/>
    <p:sldId id="582" r:id="rId91"/>
    <p:sldId id="275" r:id="rId9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013D45"/>
    <a:srgbClr val="0146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74" autoAdjust="0"/>
  </p:normalViewPr>
  <p:slideViewPr>
    <p:cSldViewPr snapToGrid="0">
      <p:cViewPr varScale="1">
        <p:scale>
          <a:sx n="82" d="100"/>
          <a:sy n="82" d="100"/>
        </p:scale>
        <p:origin x="720"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0DCDE3-6AC0-40F7-B963-E98391069C35}" type="datetimeFigureOut">
              <a:rPr lang="en-GB" smtClean="0"/>
              <a:t>17/01/2024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685DAC-F365-4280-96DB-FB3F760B70B4}" type="slidenum">
              <a:rPr lang="en-GB" smtClean="0"/>
              <a:t>‹#›</a:t>
            </a:fld>
            <a:endParaRPr lang="en-GB"/>
          </a:p>
        </p:txBody>
      </p:sp>
    </p:spTree>
    <p:extLst>
      <p:ext uri="{BB962C8B-B14F-4D97-AF65-F5344CB8AC3E}">
        <p14:creationId xmlns:p14="http://schemas.microsoft.com/office/powerpoint/2010/main" val="3238567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F685DAC-F365-4280-96DB-FB3F760B70B4}" type="slidenum">
              <a:rPr lang="en-GB" smtClean="0"/>
              <a:t>1</a:t>
            </a:fld>
            <a:endParaRPr lang="en-GB"/>
          </a:p>
        </p:txBody>
      </p:sp>
    </p:spTree>
    <p:extLst>
      <p:ext uri="{BB962C8B-B14F-4D97-AF65-F5344CB8AC3E}">
        <p14:creationId xmlns:p14="http://schemas.microsoft.com/office/powerpoint/2010/main" val="1034724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F685DAC-F365-4280-96DB-FB3F760B70B4}" type="slidenum">
              <a:rPr lang="en-GB" smtClean="0"/>
              <a:t>2</a:t>
            </a:fld>
            <a:endParaRPr lang="en-GB"/>
          </a:p>
        </p:txBody>
      </p:sp>
    </p:spTree>
    <p:extLst>
      <p:ext uri="{BB962C8B-B14F-4D97-AF65-F5344CB8AC3E}">
        <p14:creationId xmlns:p14="http://schemas.microsoft.com/office/powerpoint/2010/main" val="2597188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F685DAC-F365-4280-96DB-FB3F760B70B4}" type="slidenum">
              <a:rPr lang="en-GB" smtClean="0"/>
              <a:t>9</a:t>
            </a:fld>
            <a:endParaRPr lang="en-GB"/>
          </a:p>
        </p:txBody>
      </p:sp>
    </p:spTree>
    <p:extLst>
      <p:ext uri="{BB962C8B-B14F-4D97-AF65-F5344CB8AC3E}">
        <p14:creationId xmlns:p14="http://schemas.microsoft.com/office/powerpoint/2010/main" val="3333835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F685DAC-F365-4280-96DB-FB3F760B70B4}" type="slidenum">
              <a:rPr lang="en-GB" smtClean="0"/>
              <a:t>10</a:t>
            </a:fld>
            <a:endParaRPr lang="en-GB"/>
          </a:p>
        </p:txBody>
      </p:sp>
    </p:spTree>
    <p:extLst>
      <p:ext uri="{BB962C8B-B14F-4D97-AF65-F5344CB8AC3E}">
        <p14:creationId xmlns:p14="http://schemas.microsoft.com/office/powerpoint/2010/main" val="844244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4154-4951-4194-77A2-657C4F40EB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89DB40E-3818-CBE8-4BE0-945185855F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E4F839B-21DD-A61A-DAAE-EB69A65C97AD}"/>
              </a:ext>
            </a:extLst>
          </p:cNvPr>
          <p:cNvSpPr>
            <a:spLocks noGrp="1"/>
          </p:cNvSpPr>
          <p:nvPr>
            <p:ph type="dt" sz="half" idx="10"/>
          </p:nvPr>
        </p:nvSpPr>
        <p:spPr/>
        <p:txBody>
          <a:bodyPr/>
          <a:lstStyle/>
          <a:p>
            <a:fld id="{A783A050-9D39-44DB-B064-1CEEC60B4E2E}" type="datetimeFigureOut">
              <a:rPr lang="en-GB" smtClean="0"/>
              <a:t>17/01/2024</a:t>
            </a:fld>
            <a:endParaRPr lang="en-GB"/>
          </a:p>
        </p:txBody>
      </p:sp>
      <p:sp>
        <p:nvSpPr>
          <p:cNvPr id="5" name="Footer Placeholder 4">
            <a:extLst>
              <a:ext uri="{FF2B5EF4-FFF2-40B4-BE49-F238E27FC236}">
                <a16:creationId xmlns:a16="http://schemas.microsoft.com/office/drawing/2014/main" id="{817EDF06-0B6F-CD88-2ED5-9A2E3CD9B1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9FB8CD-1858-4591-2CC7-4FD47D4E0C41}"/>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281915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1074A-CED6-73B5-98ED-AAC3ACB91AA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4A7C6E4-28A4-8B67-B6AF-84AF193E57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7D2BF6-131B-EF28-5227-8E0BAD6E97B5}"/>
              </a:ext>
            </a:extLst>
          </p:cNvPr>
          <p:cNvSpPr>
            <a:spLocks noGrp="1"/>
          </p:cNvSpPr>
          <p:nvPr>
            <p:ph type="dt" sz="half" idx="10"/>
          </p:nvPr>
        </p:nvSpPr>
        <p:spPr/>
        <p:txBody>
          <a:bodyPr/>
          <a:lstStyle/>
          <a:p>
            <a:fld id="{A783A050-9D39-44DB-B064-1CEEC60B4E2E}" type="datetimeFigureOut">
              <a:rPr lang="en-GB" smtClean="0"/>
              <a:t>17/01/2024</a:t>
            </a:fld>
            <a:endParaRPr lang="en-GB"/>
          </a:p>
        </p:txBody>
      </p:sp>
      <p:sp>
        <p:nvSpPr>
          <p:cNvPr id="5" name="Footer Placeholder 4">
            <a:extLst>
              <a:ext uri="{FF2B5EF4-FFF2-40B4-BE49-F238E27FC236}">
                <a16:creationId xmlns:a16="http://schemas.microsoft.com/office/drawing/2014/main" id="{4EB66E80-D293-169D-8801-42813DD68D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314E8E-93C3-C1D5-7D6A-13D18EF5A8A3}"/>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3159378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39DE91-7952-2BC4-2783-93767CF406B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B887BB-0067-22D2-C652-FBFDD617D6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5465E9-BF2F-41D5-5088-8B5C26C6CFA1}"/>
              </a:ext>
            </a:extLst>
          </p:cNvPr>
          <p:cNvSpPr>
            <a:spLocks noGrp="1"/>
          </p:cNvSpPr>
          <p:nvPr>
            <p:ph type="dt" sz="half" idx="10"/>
          </p:nvPr>
        </p:nvSpPr>
        <p:spPr/>
        <p:txBody>
          <a:bodyPr/>
          <a:lstStyle/>
          <a:p>
            <a:fld id="{A783A050-9D39-44DB-B064-1CEEC60B4E2E}" type="datetimeFigureOut">
              <a:rPr lang="en-GB" smtClean="0"/>
              <a:t>17/01/2024</a:t>
            </a:fld>
            <a:endParaRPr lang="en-GB"/>
          </a:p>
        </p:txBody>
      </p:sp>
      <p:sp>
        <p:nvSpPr>
          <p:cNvPr id="5" name="Footer Placeholder 4">
            <a:extLst>
              <a:ext uri="{FF2B5EF4-FFF2-40B4-BE49-F238E27FC236}">
                <a16:creationId xmlns:a16="http://schemas.microsoft.com/office/drawing/2014/main" id="{DB247AB9-A338-00A4-3C19-4FCE093B57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D756B3-9BD9-22D3-0698-672C5A8EC1D8}"/>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2283803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3CCD7-8383-68E7-FDE6-15F5B4D5BBF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446F88A-DBC9-4EFE-630E-E166F2CB7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CFBBC0-C5F2-168F-7FBB-54C8A216C1CC}"/>
              </a:ext>
            </a:extLst>
          </p:cNvPr>
          <p:cNvSpPr>
            <a:spLocks noGrp="1"/>
          </p:cNvSpPr>
          <p:nvPr>
            <p:ph type="dt" sz="half" idx="10"/>
          </p:nvPr>
        </p:nvSpPr>
        <p:spPr/>
        <p:txBody>
          <a:bodyPr/>
          <a:lstStyle/>
          <a:p>
            <a:fld id="{A783A050-9D39-44DB-B064-1CEEC60B4E2E}" type="datetimeFigureOut">
              <a:rPr lang="en-GB" smtClean="0"/>
              <a:t>17/01/2024</a:t>
            </a:fld>
            <a:endParaRPr lang="en-GB"/>
          </a:p>
        </p:txBody>
      </p:sp>
      <p:sp>
        <p:nvSpPr>
          <p:cNvPr id="5" name="Footer Placeholder 4">
            <a:extLst>
              <a:ext uri="{FF2B5EF4-FFF2-40B4-BE49-F238E27FC236}">
                <a16:creationId xmlns:a16="http://schemas.microsoft.com/office/drawing/2014/main" id="{BE8E95F2-6231-8337-FB01-7F80099B6A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85A4F2-3F18-4065-D995-42FAF40ACEE5}"/>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1086678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00504-9BB1-DFFE-B62B-22C2C0CF61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F0DFE20-4196-EBDE-6EFE-AC9D400D56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33C574-071E-D218-B3F5-099CFF24476F}"/>
              </a:ext>
            </a:extLst>
          </p:cNvPr>
          <p:cNvSpPr>
            <a:spLocks noGrp="1"/>
          </p:cNvSpPr>
          <p:nvPr>
            <p:ph type="dt" sz="half" idx="10"/>
          </p:nvPr>
        </p:nvSpPr>
        <p:spPr/>
        <p:txBody>
          <a:bodyPr/>
          <a:lstStyle/>
          <a:p>
            <a:fld id="{A783A050-9D39-44DB-B064-1CEEC60B4E2E}" type="datetimeFigureOut">
              <a:rPr lang="en-GB" smtClean="0"/>
              <a:t>17/01/2024</a:t>
            </a:fld>
            <a:endParaRPr lang="en-GB"/>
          </a:p>
        </p:txBody>
      </p:sp>
      <p:sp>
        <p:nvSpPr>
          <p:cNvPr id="5" name="Footer Placeholder 4">
            <a:extLst>
              <a:ext uri="{FF2B5EF4-FFF2-40B4-BE49-F238E27FC236}">
                <a16:creationId xmlns:a16="http://schemas.microsoft.com/office/drawing/2014/main" id="{A9C07DF9-60E3-1612-4186-D1DFAD87C7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A9CC3C-C9B5-57CE-5B04-034B34B8E307}"/>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953355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CF5B0-A94C-966B-B82A-3CA9D96855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D15DCA2-AA56-0B63-6EDD-F4A290FD51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7DBDD5-0A13-9F44-1517-DEF29822A4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332BFB0-FCE3-FDB1-D13D-C96BF1A7FCE7}"/>
              </a:ext>
            </a:extLst>
          </p:cNvPr>
          <p:cNvSpPr>
            <a:spLocks noGrp="1"/>
          </p:cNvSpPr>
          <p:nvPr>
            <p:ph type="dt" sz="half" idx="10"/>
          </p:nvPr>
        </p:nvSpPr>
        <p:spPr/>
        <p:txBody>
          <a:bodyPr/>
          <a:lstStyle/>
          <a:p>
            <a:fld id="{A783A050-9D39-44DB-B064-1CEEC60B4E2E}" type="datetimeFigureOut">
              <a:rPr lang="en-GB" smtClean="0"/>
              <a:t>17/01/2024</a:t>
            </a:fld>
            <a:endParaRPr lang="en-GB"/>
          </a:p>
        </p:txBody>
      </p:sp>
      <p:sp>
        <p:nvSpPr>
          <p:cNvPr id="6" name="Footer Placeholder 5">
            <a:extLst>
              <a:ext uri="{FF2B5EF4-FFF2-40B4-BE49-F238E27FC236}">
                <a16:creationId xmlns:a16="http://schemas.microsoft.com/office/drawing/2014/main" id="{F793C41D-E4DC-482F-FA2B-E0F7743D86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65C01C-73D3-6CA9-3138-96EAC37496CD}"/>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1299417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A8F44-B562-83AE-F327-EB81283545E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8EE431D-AF27-4AEB-DFC6-EEEF5F973B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0E640E-4FD9-AF1B-92F6-3C934CD44A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663FA9-D536-CB4F-DC2E-A7B8F31B09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07B18C-7A28-5ADF-40A0-48853125BE4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73F18FF-AD5C-0A3A-25AF-14FA60613B3C}"/>
              </a:ext>
            </a:extLst>
          </p:cNvPr>
          <p:cNvSpPr>
            <a:spLocks noGrp="1"/>
          </p:cNvSpPr>
          <p:nvPr>
            <p:ph type="dt" sz="half" idx="10"/>
          </p:nvPr>
        </p:nvSpPr>
        <p:spPr/>
        <p:txBody>
          <a:bodyPr/>
          <a:lstStyle/>
          <a:p>
            <a:fld id="{A783A050-9D39-44DB-B064-1CEEC60B4E2E}" type="datetimeFigureOut">
              <a:rPr lang="en-GB" smtClean="0"/>
              <a:t>17/01/2024</a:t>
            </a:fld>
            <a:endParaRPr lang="en-GB"/>
          </a:p>
        </p:txBody>
      </p:sp>
      <p:sp>
        <p:nvSpPr>
          <p:cNvPr id="8" name="Footer Placeholder 7">
            <a:extLst>
              <a:ext uri="{FF2B5EF4-FFF2-40B4-BE49-F238E27FC236}">
                <a16:creationId xmlns:a16="http://schemas.microsoft.com/office/drawing/2014/main" id="{CE25C415-FFC2-000C-533B-6E110ADAC47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295B77E-C76E-C3CB-F1A3-AE6A905658A6}"/>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394569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0395E-0F84-740C-594D-1C8C116CAA9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547593E-E7B0-7AB8-151F-F629E40BEE10}"/>
              </a:ext>
            </a:extLst>
          </p:cNvPr>
          <p:cNvSpPr>
            <a:spLocks noGrp="1"/>
          </p:cNvSpPr>
          <p:nvPr>
            <p:ph type="dt" sz="half" idx="10"/>
          </p:nvPr>
        </p:nvSpPr>
        <p:spPr/>
        <p:txBody>
          <a:bodyPr/>
          <a:lstStyle/>
          <a:p>
            <a:fld id="{A783A050-9D39-44DB-B064-1CEEC60B4E2E}" type="datetimeFigureOut">
              <a:rPr lang="en-GB" smtClean="0"/>
              <a:t>17/01/2024</a:t>
            </a:fld>
            <a:endParaRPr lang="en-GB"/>
          </a:p>
        </p:txBody>
      </p:sp>
      <p:sp>
        <p:nvSpPr>
          <p:cNvPr id="4" name="Footer Placeholder 3">
            <a:extLst>
              <a:ext uri="{FF2B5EF4-FFF2-40B4-BE49-F238E27FC236}">
                <a16:creationId xmlns:a16="http://schemas.microsoft.com/office/drawing/2014/main" id="{1CC53EC8-BEE6-34A0-BFEF-A8381BEA685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2007A2B-B5B0-118C-EA80-EB92A629B991}"/>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2421372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AEB5AE-C7AA-E7E6-95AB-C3C88A9CC7D8}"/>
              </a:ext>
            </a:extLst>
          </p:cNvPr>
          <p:cNvSpPr>
            <a:spLocks noGrp="1"/>
          </p:cNvSpPr>
          <p:nvPr>
            <p:ph type="dt" sz="half" idx="10"/>
          </p:nvPr>
        </p:nvSpPr>
        <p:spPr/>
        <p:txBody>
          <a:bodyPr/>
          <a:lstStyle/>
          <a:p>
            <a:fld id="{A783A050-9D39-44DB-B064-1CEEC60B4E2E}" type="datetimeFigureOut">
              <a:rPr lang="en-GB" smtClean="0"/>
              <a:t>17/01/2024</a:t>
            </a:fld>
            <a:endParaRPr lang="en-GB"/>
          </a:p>
        </p:txBody>
      </p:sp>
      <p:sp>
        <p:nvSpPr>
          <p:cNvPr id="3" name="Footer Placeholder 2">
            <a:extLst>
              <a:ext uri="{FF2B5EF4-FFF2-40B4-BE49-F238E27FC236}">
                <a16:creationId xmlns:a16="http://schemas.microsoft.com/office/drawing/2014/main" id="{484D5AB9-AA93-AE93-57E7-C0EAD13C1E6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136CF22-2745-1A17-7A20-E92C713F443B}"/>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4121125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A9BB1-9A5D-95DE-25DE-E804E70FD9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3095BF6-72ED-D024-7670-11D766BD13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66B6723-729E-277A-F1D9-0C1C98D938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584430-9F6D-EEE7-4F79-2498DA06FC07}"/>
              </a:ext>
            </a:extLst>
          </p:cNvPr>
          <p:cNvSpPr>
            <a:spLocks noGrp="1"/>
          </p:cNvSpPr>
          <p:nvPr>
            <p:ph type="dt" sz="half" idx="10"/>
          </p:nvPr>
        </p:nvSpPr>
        <p:spPr/>
        <p:txBody>
          <a:bodyPr/>
          <a:lstStyle/>
          <a:p>
            <a:fld id="{A783A050-9D39-44DB-B064-1CEEC60B4E2E}" type="datetimeFigureOut">
              <a:rPr lang="en-GB" smtClean="0"/>
              <a:t>17/01/2024</a:t>
            </a:fld>
            <a:endParaRPr lang="en-GB"/>
          </a:p>
        </p:txBody>
      </p:sp>
      <p:sp>
        <p:nvSpPr>
          <p:cNvPr id="6" name="Footer Placeholder 5">
            <a:extLst>
              <a:ext uri="{FF2B5EF4-FFF2-40B4-BE49-F238E27FC236}">
                <a16:creationId xmlns:a16="http://schemas.microsoft.com/office/drawing/2014/main" id="{D9290F46-13A0-00D5-1956-91FA432FCC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C2EEDA-B1DB-F3CD-4BA8-E5888C1B7786}"/>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2264616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56206-7472-53AC-9D57-33766C117F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4F63745-7973-3F6B-CA24-2C1329490E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E31F611-CCC5-1620-1C12-FB9496478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FA9EFE-A0FE-7512-23E8-558E33248892}"/>
              </a:ext>
            </a:extLst>
          </p:cNvPr>
          <p:cNvSpPr>
            <a:spLocks noGrp="1"/>
          </p:cNvSpPr>
          <p:nvPr>
            <p:ph type="dt" sz="half" idx="10"/>
          </p:nvPr>
        </p:nvSpPr>
        <p:spPr/>
        <p:txBody>
          <a:bodyPr/>
          <a:lstStyle/>
          <a:p>
            <a:fld id="{A783A050-9D39-44DB-B064-1CEEC60B4E2E}" type="datetimeFigureOut">
              <a:rPr lang="en-GB" smtClean="0"/>
              <a:t>17/01/2024</a:t>
            </a:fld>
            <a:endParaRPr lang="en-GB"/>
          </a:p>
        </p:txBody>
      </p:sp>
      <p:sp>
        <p:nvSpPr>
          <p:cNvPr id="6" name="Footer Placeholder 5">
            <a:extLst>
              <a:ext uri="{FF2B5EF4-FFF2-40B4-BE49-F238E27FC236}">
                <a16:creationId xmlns:a16="http://schemas.microsoft.com/office/drawing/2014/main" id="{E403F8EF-706A-2EF1-EDEC-7CA21016B4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3DDC91-C8F8-6324-4390-D57DAD2278A9}"/>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1603641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255424-03B1-E01C-31B5-E65C516478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41689B6-41D2-EB37-E370-8BA8A1EA6C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F6B713-945F-8C23-FEF3-A3E082ED76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83A050-9D39-44DB-B064-1CEEC60B4E2E}" type="datetimeFigureOut">
              <a:rPr lang="en-GB" smtClean="0"/>
              <a:t>17/01/2024</a:t>
            </a:fld>
            <a:endParaRPr lang="en-GB"/>
          </a:p>
        </p:txBody>
      </p:sp>
      <p:sp>
        <p:nvSpPr>
          <p:cNvPr id="5" name="Footer Placeholder 4">
            <a:extLst>
              <a:ext uri="{FF2B5EF4-FFF2-40B4-BE49-F238E27FC236}">
                <a16:creationId xmlns:a16="http://schemas.microsoft.com/office/drawing/2014/main" id="{E2D7A844-2C6B-02B9-F94A-609018FB62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FB8C6F5-5D18-C71D-190F-B4715FC373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3C752D-ED18-479E-9023-9B1BEFDD0F6C}" type="slidenum">
              <a:rPr lang="en-GB" smtClean="0"/>
              <a:t>‹#›</a:t>
            </a:fld>
            <a:endParaRPr lang="en-GB"/>
          </a:p>
        </p:txBody>
      </p:sp>
    </p:spTree>
    <p:extLst>
      <p:ext uri="{BB962C8B-B14F-4D97-AF65-F5344CB8AC3E}">
        <p14:creationId xmlns:p14="http://schemas.microsoft.com/office/powerpoint/2010/main" val="346029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B55FABE-BF5E-2A1C-342E-65273C842CA6}"/>
              </a:ext>
            </a:extLst>
          </p:cNvPr>
          <p:cNvSpPr txBox="1"/>
          <p:nvPr/>
        </p:nvSpPr>
        <p:spPr>
          <a:xfrm>
            <a:off x="2593910" y="1791479"/>
            <a:ext cx="6189872" cy="1561966"/>
          </a:xfrm>
          <a:prstGeom prst="rect">
            <a:avLst/>
          </a:prstGeom>
          <a:noFill/>
        </p:spPr>
        <p:txBody>
          <a:bodyPr wrap="square">
            <a:spAutoFit/>
          </a:bodyPr>
          <a:lstStyle/>
          <a:p>
            <a:pPr marL="0" indent="0">
              <a:buNone/>
            </a:pPr>
            <a:r>
              <a:rPr lang="el-GR" sz="2800" b="1" dirty="0">
                <a:solidFill>
                  <a:srgbClr val="013D45"/>
                </a:solidFill>
                <a:latin typeface="Arial" panose="020B0604020202020204" pitchFamily="34" charset="0"/>
                <a:cs typeface="Arial" panose="020B0604020202020204" pitchFamily="34" charset="0"/>
              </a:rPr>
              <a:t>ΑΦΕΡΕΓΓΥΟΤΗΤΑ - ΠΤΩΧΕΥΣΗ </a:t>
            </a:r>
            <a:endParaRPr lang="en-GB" sz="2800" b="1" dirty="0">
              <a:solidFill>
                <a:srgbClr val="013D45"/>
              </a:solidFill>
              <a:latin typeface="Arial" panose="020B0604020202020204" pitchFamily="34" charset="0"/>
              <a:cs typeface="Arial" panose="020B0604020202020204" pitchFamily="34" charset="0"/>
            </a:endParaRPr>
          </a:p>
          <a:p>
            <a:pPr marL="0" indent="0">
              <a:buNone/>
            </a:pPr>
            <a:endParaRPr lang="en-GB" b="1" dirty="0">
              <a:solidFill>
                <a:srgbClr val="013D45"/>
              </a:solidFill>
              <a:latin typeface="Arial" panose="020B0604020202020204" pitchFamily="34" charset="0"/>
              <a:cs typeface="Arial" panose="020B0604020202020204" pitchFamily="34" charset="0"/>
            </a:endParaRPr>
          </a:p>
          <a:p>
            <a:pPr marL="0" indent="0">
              <a:buNone/>
            </a:pPr>
            <a:endParaRPr lang="en-GB" sz="1050" b="1" dirty="0">
              <a:solidFill>
                <a:srgbClr val="013D45"/>
              </a:solidFill>
              <a:latin typeface="Arial" panose="020B0604020202020204" pitchFamily="34" charset="0"/>
              <a:cs typeface="Arial" panose="020B0604020202020204" pitchFamily="34" charset="0"/>
            </a:endParaRPr>
          </a:p>
          <a:p>
            <a:pPr marL="0" indent="0">
              <a:buNone/>
            </a:pPr>
            <a:endParaRPr lang="en-GB" b="1" dirty="0">
              <a:solidFill>
                <a:srgbClr val="013D45"/>
              </a:solidFill>
              <a:latin typeface="Arial" panose="020B0604020202020204" pitchFamily="34" charset="0"/>
              <a:cs typeface="Arial" panose="020B0604020202020204" pitchFamily="34" charset="0"/>
            </a:endParaRPr>
          </a:p>
          <a:p>
            <a:pPr marL="0" indent="0">
              <a:buNone/>
            </a:pPr>
            <a:endParaRPr lang="en-GB" sz="100" b="1" dirty="0">
              <a:solidFill>
                <a:srgbClr val="013D45"/>
              </a:solidFill>
              <a:latin typeface="Arial" panose="020B0604020202020204" pitchFamily="34" charset="0"/>
              <a:cs typeface="Arial" panose="020B0604020202020204" pitchFamily="34" charset="0"/>
            </a:endParaRPr>
          </a:p>
          <a:p>
            <a:pPr marL="0" indent="0">
              <a:buNone/>
            </a:pPr>
            <a:r>
              <a:rPr lang="el-GR" sz="2000" b="1" dirty="0">
                <a:solidFill>
                  <a:srgbClr val="006666"/>
                </a:solidFill>
                <a:latin typeface="Arial" panose="020B0604020202020204" pitchFamily="34" charset="0"/>
                <a:cs typeface="Arial" panose="020B0604020202020204" pitchFamily="34" charset="0"/>
              </a:rPr>
              <a:t>ΛΕΜΟΝΙΑ ΚΑΟΥΤΖΑΝΗ – ΙΑΝΟΥΑΡΙΟΣ 2024</a:t>
            </a:r>
          </a:p>
        </p:txBody>
      </p:sp>
    </p:spTree>
    <p:extLst>
      <p:ext uri="{BB962C8B-B14F-4D97-AF65-F5344CB8AC3E}">
        <p14:creationId xmlns:p14="http://schemas.microsoft.com/office/powerpoint/2010/main" val="3474598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323A56F-72F8-4D25-87F7-8718286CF515}"/>
              </a:ext>
            </a:extLst>
          </p:cNvPr>
          <p:cNvSpPr/>
          <p:nvPr/>
        </p:nvSpPr>
        <p:spPr>
          <a:xfrm>
            <a:off x="487680" y="0"/>
            <a:ext cx="11234056" cy="6739931"/>
          </a:xfrm>
          <a:prstGeom prst="rect">
            <a:avLst/>
          </a:prstGeom>
        </p:spPr>
        <p:txBody>
          <a:bodyPr wrap="square">
            <a:spAutoFit/>
          </a:bodyPr>
          <a:lstStyle/>
          <a:p>
            <a:pPr algn="ctr">
              <a:spcAft>
                <a:spcPts val="0"/>
              </a:spcAft>
            </a:pPr>
            <a:r>
              <a:rPr lang="el-GR" b="1" dirty="0">
                <a:latin typeface="Arial" panose="020B0604020202020204" pitchFamily="34" charset="0"/>
                <a:ea typeface="Times New Roman" panose="02020603050405020304" pitchFamily="18" charset="0"/>
                <a:cs typeface="Arial" panose="020B0604020202020204" pitchFamily="34" charset="0"/>
              </a:rPr>
              <a:t>Κεφάλαιο 1</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l-GR" dirty="0">
                <a:effectLst/>
                <a:latin typeface="Arial" panose="020B0604020202020204" pitchFamily="34" charset="0"/>
                <a:ea typeface="Times New Roman" panose="02020603050405020304" pitchFamily="18" charset="0"/>
                <a:cs typeface="Arial" panose="020B0604020202020204" pitchFamily="34" charset="0"/>
              </a:rPr>
              <a:t> </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l-GR" b="1" dirty="0">
                <a:effectLst/>
                <a:latin typeface="Arial" panose="020B0604020202020204" pitchFamily="34" charset="0"/>
                <a:ea typeface="Times New Roman" panose="02020603050405020304" pitchFamily="18" charset="0"/>
                <a:cs typeface="Arial" panose="020B0604020202020204" pitchFamily="34" charset="0"/>
              </a:rPr>
              <a:t>ΔΙΑΤΑΓΜΑ ΑΠΑΛΛΑΓΗΣ ΟΦΕΙΛΩΝ </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l-GR" b="1" dirty="0">
                <a:effectLst/>
                <a:latin typeface="Arial" panose="020B0604020202020204" pitchFamily="34" charset="0"/>
                <a:ea typeface="Times New Roman" panose="02020603050405020304" pitchFamily="18" charset="0"/>
                <a:cs typeface="Arial" panose="020B0604020202020204" pitchFamily="34" charset="0"/>
              </a:rPr>
              <a:t>(Άρθρα 10 - 22)</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endParaRPr lang="el-GR" sz="1800" kern="1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r>
              <a:rPr lang="el-GR" sz="1800" kern="100" dirty="0">
                <a:latin typeface="Arial" panose="020B0604020202020204" pitchFamily="34" charset="0"/>
                <a:ea typeface="Calibri" panose="020F0502020204030204" pitchFamily="34" charset="0"/>
                <a:cs typeface="Arial" panose="020B0604020202020204" pitchFamily="34" charset="0"/>
              </a:rPr>
              <a:t>Στην πρωτόδικη απόφαση </a:t>
            </a:r>
            <a:r>
              <a:rPr lang="el-GR" sz="1800" b="1" kern="100" dirty="0">
                <a:effectLst/>
                <a:latin typeface="Arial" panose="020B0604020202020204" pitchFamily="34" charset="0"/>
                <a:ea typeface="Calibri" panose="020F0502020204030204" pitchFamily="34" charset="0"/>
                <a:cs typeface="Times New Roman" panose="02020603050405020304" pitchFamily="18" charset="0"/>
              </a:rPr>
              <a:t>Αναφορικά με τον </a:t>
            </a:r>
            <a:r>
              <a:rPr lang="el-GR" sz="1800" b="1" kern="100" dirty="0" err="1">
                <a:effectLst/>
                <a:latin typeface="Arial" panose="020B0604020202020204" pitchFamily="34" charset="0"/>
                <a:ea typeface="Calibri" panose="020F0502020204030204" pitchFamily="34" charset="0"/>
                <a:cs typeface="Times New Roman" panose="02020603050405020304" pitchFamily="18" charset="0"/>
              </a:rPr>
              <a:t>Θεοτή</a:t>
            </a:r>
            <a:r>
              <a:rPr lang="el-GR" sz="1800" b="1" kern="100" dirty="0">
                <a:effectLst/>
                <a:latin typeface="Arial" panose="020B0604020202020204" pitchFamily="34" charset="0"/>
                <a:ea typeface="Calibri" panose="020F0502020204030204" pitchFamily="34" charset="0"/>
                <a:cs typeface="Times New Roman" panose="02020603050405020304" pitchFamily="18" charset="0"/>
              </a:rPr>
              <a:t>, Αίτηση </a:t>
            </a:r>
            <a:r>
              <a:rPr lang="el-GR" sz="1800" b="1" kern="100" dirty="0" err="1">
                <a:effectLst/>
                <a:latin typeface="Arial" panose="020B0604020202020204" pitchFamily="34" charset="0"/>
                <a:ea typeface="Calibri" panose="020F0502020204030204" pitchFamily="34" charset="0"/>
                <a:cs typeface="Times New Roman" panose="02020603050405020304" pitchFamily="18" charset="0"/>
              </a:rPr>
              <a:t>αρ</a:t>
            </a:r>
            <a:r>
              <a:rPr lang="el-GR" sz="1800" b="1" kern="100" dirty="0">
                <a:effectLst/>
                <a:latin typeface="Arial" panose="020B0604020202020204" pitchFamily="34" charset="0"/>
                <a:ea typeface="Calibri" panose="020F0502020204030204" pitchFamily="34" charset="0"/>
                <a:cs typeface="Times New Roman" panose="02020603050405020304" pitchFamily="18" charset="0"/>
              </a:rPr>
              <a:t>. ΔΑΟ 23/2020, Επαρχιακού Δικαστηρίου Λεμεσού, </a:t>
            </a:r>
            <a:r>
              <a:rPr lang="el-GR" sz="1800" b="1" kern="100" dirty="0" err="1">
                <a:effectLst/>
                <a:latin typeface="Arial" panose="020B0604020202020204" pitchFamily="34" charset="0"/>
                <a:ea typeface="Calibri" panose="020F0502020204030204" pitchFamily="34" charset="0"/>
                <a:cs typeface="Times New Roman" panose="02020603050405020304" pitchFamily="18" charset="0"/>
              </a:rPr>
              <a:t>ημερ</a:t>
            </a:r>
            <a:r>
              <a:rPr lang="el-GR" sz="1800" b="1" kern="100" dirty="0">
                <a:effectLst/>
                <a:latin typeface="Arial" panose="020B0604020202020204" pitchFamily="34" charset="0"/>
                <a:ea typeface="Calibri" panose="020F0502020204030204" pitchFamily="34" charset="0"/>
                <a:cs typeface="Times New Roman" panose="02020603050405020304" pitchFamily="18" charset="0"/>
              </a:rPr>
              <a:t>. 9/9/2021</a:t>
            </a:r>
            <a:r>
              <a:rPr lang="el-GR" sz="1800" kern="100" dirty="0">
                <a:effectLst/>
                <a:latin typeface="Arial" panose="020B0604020202020204" pitchFamily="34" charset="0"/>
                <a:ea typeface="Calibri" panose="020F0502020204030204" pitchFamily="34" charset="0"/>
                <a:cs typeface="Times New Roman" panose="02020603050405020304" pitchFamily="18" charset="0"/>
              </a:rPr>
              <a:t>,</a:t>
            </a:r>
            <a:r>
              <a:rPr lang="el-GR" kern="100" dirty="0">
                <a:latin typeface="Calibri" panose="020F0502020204030204" pitchFamily="34" charset="0"/>
                <a:ea typeface="Calibri" panose="020F0502020204030204" pitchFamily="34" charset="0"/>
                <a:cs typeface="Times New Roman" panose="02020603050405020304" pitchFamily="18" charset="0"/>
              </a:rPr>
              <a:t> </a:t>
            </a:r>
            <a:r>
              <a:rPr lang="el-GR" kern="100" dirty="0">
                <a:latin typeface="Arial" panose="020B0604020202020204" pitchFamily="34" charset="0"/>
                <a:ea typeface="Calibri" panose="020F0502020204030204" pitchFamily="34" charset="0"/>
                <a:cs typeface="Times New Roman" panose="02020603050405020304" pitchFamily="18" charset="0"/>
              </a:rPr>
              <a:t>ο</a:t>
            </a:r>
            <a:r>
              <a:rPr lang="el-GR" sz="1800" kern="100" dirty="0">
                <a:effectLst/>
                <a:latin typeface="Arial" panose="020B0604020202020204" pitchFamily="34" charset="0"/>
                <a:ea typeface="Calibri" panose="020F0502020204030204" pitchFamily="34" charset="0"/>
                <a:cs typeface="Times New Roman" panose="02020603050405020304" pitchFamily="18" charset="0"/>
              </a:rPr>
              <a:t> Επίσημος Παραλήπτης υπέβαλε μονομερή αίτηση, με την οποία ζήτησε από το Δικαστήριο, αφού εξετάσει την αίτηση του χρεώστη που υποβλήθηκε στην Υπηρεσία Αφερεγγυότητας και όλα τα δικαιολογητικά που την συνοδεύουν, και εάν ικανοποιηθεί ότι πληρούνται τα κριτήρια επιλεξιμότητας που προβλέπονται στο άρθρο 11 § 2 του Νόμου 65(Ι)/2015, να εκδώσει Διάταγμα Απαλλαγής Οφειλών («ΔΑΟ») για τον χρεώστη, για το ποσό των €25.000, βάσει του άρθρου 16 του νόμου. Ακολούθως ο πιστωτής ΣΕΔΙΠΕΣ ΛΤΔ υπέβαλε, εμπρόθεσμα ένσταση, κάνοντας χρήση του άρθρου 20 του Νόμου 65(Ι)/2015, η οποία πέτυχε και το ΔΑΟ ακυρώθηκε. Και αυτό επειδή, σύμφωνα με το Δικαστ</a:t>
            </a:r>
            <a:r>
              <a:rPr lang="el-GR" kern="100" dirty="0">
                <a:latin typeface="Arial" panose="020B0604020202020204" pitchFamily="34" charset="0"/>
                <a:ea typeface="Calibri" panose="020F0502020204030204" pitchFamily="34" charset="0"/>
                <a:cs typeface="Times New Roman" panose="02020603050405020304" pitchFamily="18" charset="0"/>
              </a:rPr>
              <a:t>ήριο, δεν είχαν γίνει από τον χρεώστη προσπάθειες εναλλακτικής διευθέτησης αποπληρωμής με τον μοναδικό πιστωτή του, ο οποίος ήταν διαφορετικό νομικό πρόσωπο από αυτόν που είχε περιληφθεί στην αίτηση του χρεώστη και στο ΔΑΟ, καθώς και λόγω της διαφοροποίησης του εισοδήματος του χρεώστη από το έτος 2017, που έγινε η αίτηση του, μέχρι το έτος 2020, που εκδόθηκε το ΔΑΟ από το Δικαστήριο.</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0657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323A56F-72F8-4D25-87F7-8718286CF515}"/>
              </a:ext>
            </a:extLst>
          </p:cNvPr>
          <p:cNvSpPr/>
          <p:nvPr/>
        </p:nvSpPr>
        <p:spPr>
          <a:xfrm>
            <a:off x="2918791" y="1638734"/>
            <a:ext cx="6096000" cy="2985433"/>
          </a:xfrm>
          <a:prstGeom prst="rect">
            <a:avLst/>
          </a:prstGeom>
        </p:spPr>
        <p:txBody>
          <a:bodyPr>
            <a:spAutoFit/>
          </a:bodyPr>
          <a:lstStyle/>
          <a:p>
            <a:pPr algn="ctr">
              <a:spcAft>
                <a:spcPts val="0"/>
              </a:spcAft>
            </a:pPr>
            <a:r>
              <a:rPr lang="el-GR" sz="2400" b="1" dirty="0">
                <a:latin typeface="Arial" panose="020B0604020202020204" pitchFamily="34" charset="0"/>
                <a:ea typeface="Times New Roman" panose="02020603050405020304" pitchFamily="18" charset="0"/>
              </a:rPr>
              <a:t>Κεφάλαιο 2</a:t>
            </a:r>
            <a:endParaRPr lang="en-GB" sz="2400" dirty="0">
              <a:latin typeface="Times New Roman" panose="02020603050405020304" pitchFamily="18" charset="0"/>
              <a:ea typeface="Times New Roman" panose="02020603050405020304" pitchFamily="18" charset="0"/>
            </a:endParaRPr>
          </a:p>
          <a:p>
            <a:pPr algn="ctr">
              <a:spcAft>
                <a:spcPts val="0"/>
              </a:spcAft>
            </a:pPr>
            <a:r>
              <a:rPr lang="el-GR" sz="2400" b="1" dirty="0">
                <a:latin typeface="Arial" panose="020B0604020202020204" pitchFamily="34" charset="0"/>
                <a:ea typeface="Times New Roman" panose="02020603050405020304" pitchFamily="18" charset="0"/>
              </a:rPr>
              <a:t> </a:t>
            </a:r>
            <a:endParaRPr lang="en-GB" sz="2400" dirty="0">
              <a:latin typeface="Times New Roman" panose="02020603050405020304" pitchFamily="18" charset="0"/>
              <a:ea typeface="Times New Roman" panose="02020603050405020304" pitchFamily="18" charset="0"/>
            </a:endParaRPr>
          </a:p>
          <a:p>
            <a:pPr algn="ctr">
              <a:spcAft>
                <a:spcPts val="0"/>
              </a:spcAft>
            </a:pPr>
            <a:r>
              <a:rPr lang="el-GR" sz="2400" b="1" dirty="0">
                <a:latin typeface="Arial" panose="020B0604020202020204" pitchFamily="34" charset="0"/>
                <a:ea typeface="Times New Roman" panose="02020603050405020304" pitchFamily="18" charset="0"/>
              </a:rPr>
              <a:t>ΠΡΟΣΩΠΙΚΑ ΣΧΕΔΙΑ ΑΠΟΠΛΗΡΩΜΗΣ </a:t>
            </a:r>
            <a:endParaRPr lang="en-GB" sz="2400" dirty="0">
              <a:latin typeface="Times New Roman" panose="02020603050405020304" pitchFamily="18" charset="0"/>
              <a:ea typeface="Times New Roman" panose="02020603050405020304" pitchFamily="18" charset="0"/>
            </a:endParaRPr>
          </a:p>
          <a:p>
            <a:pPr algn="ctr">
              <a:spcAft>
                <a:spcPts val="0"/>
              </a:spcAft>
            </a:pPr>
            <a:r>
              <a:rPr lang="el-GR" sz="2400" b="1" dirty="0">
                <a:latin typeface="Arial" panose="020B0604020202020204" pitchFamily="34" charset="0"/>
                <a:ea typeface="Times New Roman" panose="02020603050405020304" pitchFamily="18" charset="0"/>
              </a:rPr>
              <a:t>(Άρθρα 23 - 78)</a:t>
            </a:r>
            <a:endParaRPr lang="en-GB" sz="2400" dirty="0">
              <a:latin typeface="Times New Roman" panose="02020603050405020304" pitchFamily="18" charset="0"/>
              <a:ea typeface="Times New Roman" panose="02020603050405020304" pitchFamily="18" charset="0"/>
            </a:endParaRPr>
          </a:p>
          <a:p>
            <a:pPr algn="ctr">
              <a:spcAft>
                <a:spcPts val="0"/>
              </a:spcAft>
            </a:pPr>
            <a:r>
              <a:rPr lang="el-GR" sz="2400" b="1" dirty="0">
                <a:latin typeface="Arial" panose="020B0604020202020204" pitchFamily="34" charset="0"/>
                <a:ea typeface="Times New Roman" panose="02020603050405020304" pitchFamily="18" charset="0"/>
              </a:rPr>
              <a:t> </a:t>
            </a:r>
            <a:endParaRPr lang="en-GB" sz="2400" dirty="0">
              <a:latin typeface="Times New Roman" panose="02020603050405020304" pitchFamily="18" charset="0"/>
              <a:ea typeface="Times New Roman" panose="02020603050405020304" pitchFamily="18" charset="0"/>
            </a:endParaRPr>
          </a:p>
          <a:p>
            <a:pPr algn="ctr">
              <a:spcAft>
                <a:spcPts val="0"/>
              </a:spcAft>
            </a:pPr>
            <a:r>
              <a:rPr lang="el-GR" sz="2400" b="1" dirty="0">
                <a:latin typeface="Arial" panose="020B0604020202020204" pitchFamily="34" charset="0"/>
                <a:ea typeface="Times New Roman" panose="02020603050405020304" pitchFamily="18" charset="0"/>
              </a:rPr>
              <a:t>ΤΙΤΛΟΣ Ι</a:t>
            </a:r>
            <a:endParaRPr lang="en-GB" sz="2400" dirty="0">
              <a:latin typeface="Times New Roman" panose="02020603050405020304" pitchFamily="18" charset="0"/>
              <a:ea typeface="Times New Roman" panose="02020603050405020304" pitchFamily="18" charset="0"/>
            </a:endParaRPr>
          </a:p>
          <a:p>
            <a:pPr algn="ctr">
              <a:spcAft>
                <a:spcPts val="0"/>
              </a:spcAft>
            </a:pPr>
            <a:r>
              <a:rPr lang="el-GR" sz="2400" b="1" dirty="0">
                <a:latin typeface="Arial" panose="020B0604020202020204" pitchFamily="34" charset="0"/>
                <a:ea typeface="Times New Roman" panose="02020603050405020304" pitchFamily="18" charset="0"/>
              </a:rPr>
              <a:t> </a:t>
            </a:r>
            <a:endParaRPr lang="en-GB" sz="2400" dirty="0">
              <a:latin typeface="Times New Roman" panose="02020603050405020304" pitchFamily="18" charset="0"/>
              <a:ea typeface="Times New Roman" panose="02020603050405020304" pitchFamily="18" charset="0"/>
            </a:endParaRPr>
          </a:p>
          <a:p>
            <a:r>
              <a:rPr lang="el-GR" sz="2000" b="1" dirty="0">
                <a:latin typeface="Arial" panose="020B0604020202020204" pitchFamily="34" charset="0"/>
                <a:ea typeface="Times New Roman" panose="02020603050405020304" pitchFamily="18" charset="0"/>
              </a:rPr>
              <a:t>    ΔΙΟΡΙΣΜΟΣ ΣΥΜΒΟΥΛΟΥ ΑΦΕΡΕΓΓΥΟΤΗΤΑΣ</a:t>
            </a:r>
            <a:endParaRPr lang="en-GB" sz="2000" dirty="0"/>
          </a:p>
        </p:txBody>
      </p:sp>
    </p:spTree>
    <p:extLst>
      <p:ext uri="{BB962C8B-B14F-4D97-AF65-F5344CB8AC3E}">
        <p14:creationId xmlns:p14="http://schemas.microsoft.com/office/powerpoint/2010/main" val="1234030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C782833-8FFD-49EE-BB4E-35A1CEA5B085}"/>
              </a:ext>
            </a:extLst>
          </p:cNvPr>
          <p:cNvSpPr/>
          <p:nvPr/>
        </p:nvSpPr>
        <p:spPr>
          <a:xfrm>
            <a:off x="1123122" y="735496"/>
            <a:ext cx="10187030" cy="5028236"/>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Σύμφωνα με το </a:t>
            </a:r>
            <a:r>
              <a:rPr lang="el-GR" b="1" dirty="0">
                <a:latin typeface="Arial" panose="020B0604020202020204" pitchFamily="34" charset="0"/>
                <a:ea typeface="Times New Roman" panose="02020603050405020304" pitchFamily="18" charset="0"/>
              </a:rPr>
              <a:t>Άρθρο 23</a:t>
            </a:r>
            <a:r>
              <a:rPr lang="el-GR" dirty="0">
                <a:latin typeface="Arial" panose="020B0604020202020204" pitchFamily="34" charset="0"/>
                <a:ea typeface="Times New Roman" panose="02020603050405020304" pitchFamily="18" charset="0"/>
              </a:rPr>
              <a:t>, ο χρεώστης που επιθυμεί να γίνει μέρος σε Προσωπικό Σχέδιο Αποπληρωμής οφείλει προτού υποβάλει πρόταση για τέτοιο Σχέδιο στους πιστωτές του, να υποβάλει αρχικά σε Σύμβουλο Αφερεγγυότητας, της επιλογής του, ένορκη δήλωση όπου να αποκαλύπτει όλα τα οικονομικά του στοιχεία και υποθέσεις, όπως περιγράφεται στο </a:t>
            </a:r>
            <a:r>
              <a:rPr lang="el-GR" b="1" dirty="0">
                <a:latin typeface="Arial" panose="020B0604020202020204" pitchFamily="34" charset="0"/>
                <a:ea typeface="Times New Roman" panose="02020603050405020304" pitchFamily="18" charset="0"/>
              </a:rPr>
              <a:t>Άρθρο 24 (1)</a:t>
            </a:r>
            <a:r>
              <a:rPr lang="el-GR" dirty="0">
                <a:latin typeface="Arial" panose="020B0604020202020204" pitchFamily="34" charset="0"/>
                <a:ea typeface="Times New Roman" panose="02020603050405020304" pitchFamily="18" charset="0"/>
              </a:rPr>
              <a:t>. </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 </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Ακολουθεί συνάντηση μεταξύ του Συμβούλου Αφερεγγυότητας και του χρεώστη όπου δίδονται συμβουλές και πληροφορίες γραπτώς εκ μέρους του πρώτου προς τον δεύτερο (</a:t>
            </a:r>
            <a:r>
              <a:rPr lang="el-GR" b="1" dirty="0">
                <a:latin typeface="Arial" panose="020B0604020202020204" pitchFamily="34" charset="0"/>
                <a:ea typeface="Times New Roman" panose="02020603050405020304" pitchFamily="18" charset="0"/>
              </a:rPr>
              <a:t>Άρθρο 24(2)</a:t>
            </a:r>
            <a:r>
              <a:rPr lang="el-GR" dirty="0">
                <a:latin typeface="Arial" panose="020B0604020202020204" pitchFamily="34" charset="0"/>
                <a:ea typeface="Times New Roman" panose="02020603050405020304" pitchFamily="18" charset="0"/>
              </a:rPr>
              <a:t>) και στη συνέχεια, αν ο χρεώστης επιθυμεί να γίνει μέρος σε Προσωπικό Σχέδιο Αποπληρωμής, επιβεβαιώνει γραπτώς τον διορισμό του Συμβούλου Αφερεγγυότητας για να ενεργεί εκ μέρους του, κατά τα οριζόμενα στο </a:t>
            </a:r>
            <a:r>
              <a:rPr lang="el-GR" b="1" dirty="0">
                <a:latin typeface="Arial" panose="020B0604020202020204" pitchFamily="34" charset="0"/>
                <a:ea typeface="Times New Roman" panose="02020603050405020304" pitchFamily="18" charset="0"/>
              </a:rPr>
              <a:t>Άρθρο 24(3)</a:t>
            </a:r>
            <a:r>
              <a:rPr lang="el-GR" dirty="0">
                <a:latin typeface="Arial" panose="020B0604020202020204" pitchFamily="34" charset="0"/>
                <a:ea typeface="Times New Roman" panose="02020603050405020304" pitchFamily="18" charset="0"/>
              </a:rPr>
              <a:t>. Στη συνέχεια ο Σύμβουλος Αφερεγγυότητας επιβεβαιώνει γραπτώς στον χρεώστη τη συγκατάθεση του για τον διορισμό του, ειδοποιώντας γραπτώς σχετικά την Υπηρεσία Αφερεγγυότητας (</a:t>
            </a:r>
            <a:r>
              <a:rPr lang="el-GR" b="1" dirty="0">
                <a:latin typeface="Arial" panose="020B0604020202020204" pitchFamily="34" charset="0"/>
                <a:ea typeface="Times New Roman" panose="02020603050405020304" pitchFamily="18" charset="0"/>
              </a:rPr>
              <a:t>Άρθρο 24(4)</a:t>
            </a:r>
            <a:r>
              <a:rPr lang="el-GR" dirty="0">
                <a:latin typeface="Arial" panose="020B060402020202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50720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33366C-B0FC-4154-BDB0-5A57F6FFF3AA}"/>
              </a:ext>
            </a:extLst>
          </p:cNvPr>
          <p:cNvSpPr/>
          <p:nvPr/>
        </p:nvSpPr>
        <p:spPr>
          <a:xfrm>
            <a:off x="636105" y="596348"/>
            <a:ext cx="10786400" cy="5526155"/>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Στα </a:t>
            </a:r>
            <a:r>
              <a:rPr lang="el-GR" b="1" dirty="0">
                <a:latin typeface="Arial" panose="020B0604020202020204" pitchFamily="34" charset="0"/>
                <a:ea typeface="Times New Roman" panose="02020603050405020304" pitchFamily="18" charset="0"/>
              </a:rPr>
              <a:t>Άρθρα 25 – 27</a:t>
            </a:r>
            <a:r>
              <a:rPr lang="el-GR" dirty="0">
                <a:latin typeface="Arial" panose="020B0604020202020204" pitchFamily="34" charset="0"/>
                <a:ea typeface="Times New Roman" panose="02020603050405020304" pitchFamily="18" charset="0"/>
              </a:rPr>
              <a:t> περιλαμβάνονται πρόνοιες σε σχέση, αντίστοιχα, με τον τερματισμό του διορισμού του Συμβούλου Αφερεγγυότητας από τον χρεώστη, την παραίτηση του Συμβούλου Αφερεγγυότητας και τον τερματισμό του διορισμού του Συμβούλου Αφερεγγυότητας λόγω θανάτου, ανικανότητας ή απόσυρσης της εξουσιοδότησης.</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 Στο </a:t>
            </a:r>
            <a:r>
              <a:rPr lang="el-GR" b="1" dirty="0">
                <a:latin typeface="Arial" panose="020B0604020202020204" pitchFamily="34" charset="0"/>
                <a:ea typeface="Times New Roman" panose="02020603050405020304" pitchFamily="18" charset="0"/>
              </a:rPr>
              <a:t>Άρθρο 28</a:t>
            </a:r>
            <a:r>
              <a:rPr lang="el-GR" dirty="0">
                <a:latin typeface="Arial" panose="020B0604020202020204" pitchFamily="34" charset="0"/>
                <a:ea typeface="Times New Roman" panose="02020603050405020304" pitchFamily="18" charset="0"/>
              </a:rPr>
              <a:t> προνοείται η συμπλήρωση της Κατάστασης Προσωπικών Οικονομικών Στοιχείων του χρεώστη, η οποία γίνεται με την βοήθεια του Συμβούλου Αφερεγγυότητας. </a:t>
            </a:r>
            <a:r>
              <a:rPr lang="el-GR" b="1" dirty="0">
                <a:latin typeface="Arial" panose="020B0604020202020204" pitchFamily="34" charset="0"/>
                <a:ea typeface="Times New Roman" panose="02020603050405020304" pitchFamily="18" charset="0"/>
              </a:rPr>
              <a:t>Αποτελεί υποχρέωση του χρεώστη να προβεί σε πλήρη και έντιμη αποκάλυψη των οικονομικών του στοιχείων και υποθέσεων.</a:t>
            </a:r>
            <a:r>
              <a:rPr lang="el-GR" dirty="0">
                <a:latin typeface="Arial" panose="020B0604020202020204" pitchFamily="34" charset="0"/>
                <a:ea typeface="Times New Roman" panose="02020603050405020304" pitchFamily="18" charset="0"/>
              </a:rPr>
              <a:t>  </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 Είναι ουσιώδες ότι στο </a:t>
            </a:r>
            <a:r>
              <a:rPr lang="el-GR" b="1" dirty="0">
                <a:latin typeface="Arial" panose="020B0604020202020204" pitchFamily="34" charset="0"/>
                <a:ea typeface="Times New Roman" panose="02020603050405020304" pitchFamily="18" charset="0"/>
              </a:rPr>
              <a:t>Άρθρο 29</a:t>
            </a:r>
            <a:r>
              <a:rPr lang="el-GR" dirty="0">
                <a:latin typeface="Arial" panose="020B0604020202020204" pitchFamily="34" charset="0"/>
                <a:ea typeface="Times New Roman" panose="02020603050405020304" pitchFamily="18" charset="0"/>
              </a:rPr>
              <a:t> ορίζεται ως συμφέρον ή δικαίωμα του χρεώστη, για σκοπούς του Προσωπικού Σχεδίου Αποπληρωμής (το οποίο και αντιμετωπίζεται ως περιουσιακό στοιχείο του χρεώστη) το συμφέρον ή δικαίωμα του χρεώστη που απορρέει από σύνταξη ή ασφαλιστικό συμβόλαιο ή ταμείο πλεονασμού ή οποιαδήποτε αποζημίωση για παράνομο τερματισμό απασχόλησης ή οποιαδήποτε άλλη σύμβαση που δυνατό να παρέχει εισόδημα ή χρηματικό ποσό στο χρεώστη.</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34285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C5DABE6-FD5E-4E89-8E43-355B04DB9B21}"/>
              </a:ext>
            </a:extLst>
          </p:cNvPr>
          <p:cNvSpPr/>
          <p:nvPr/>
        </p:nvSpPr>
        <p:spPr>
          <a:xfrm>
            <a:off x="1362269" y="1996751"/>
            <a:ext cx="9582539" cy="2950744"/>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Στο </a:t>
            </a:r>
            <a:r>
              <a:rPr lang="el-GR" b="1" dirty="0">
                <a:latin typeface="Arial" panose="020B0604020202020204" pitchFamily="34" charset="0"/>
                <a:ea typeface="Times New Roman" panose="02020603050405020304" pitchFamily="18" charset="0"/>
              </a:rPr>
              <a:t>Άρθρο 30</a:t>
            </a:r>
            <a:r>
              <a:rPr lang="el-GR" dirty="0">
                <a:latin typeface="Arial" panose="020B0604020202020204" pitchFamily="34" charset="0"/>
                <a:ea typeface="Times New Roman" panose="02020603050405020304" pitchFamily="18" charset="0"/>
              </a:rPr>
              <a:t> προνοείται πώς ο Σύμβουλος Αφερεγγυότητας συμβουλεύει τον χρεώστη για τις επιλογές του σε σχέση με την αντιμετώπιση των οικονομικών του δυσκολιών και τις συνέπειες τους. </a:t>
            </a:r>
          </a:p>
          <a:p>
            <a:pPr algn="just">
              <a:lnSpc>
                <a:spcPct val="150000"/>
              </a:lnSpc>
              <a:spcAft>
                <a:spcPts val="0"/>
              </a:spcAft>
            </a:pPr>
            <a:r>
              <a:rPr lang="el-GR" dirty="0">
                <a:latin typeface="Arial" panose="020B0604020202020204" pitchFamily="34" charset="0"/>
                <a:ea typeface="Times New Roman" panose="02020603050405020304" pitchFamily="18" charset="0"/>
              </a:rPr>
              <a:t>Αν ο χρεώστης αποφασίσει να υποβάλει πρόταση για Προσωπικό Σχέδιο Αποπληρωμής, σύμφωνα με το </a:t>
            </a:r>
            <a:r>
              <a:rPr lang="el-GR" b="1" dirty="0">
                <a:latin typeface="Arial" panose="020B0604020202020204" pitchFamily="34" charset="0"/>
                <a:ea typeface="Times New Roman" panose="02020603050405020304" pitchFamily="18" charset="0"/>
              </a:rPr>
              <a:t>Άρθρο 31</a:t>
            </a:r>
            <a:r>
              <a:rPr lang="el-GR" dirty="0">
                <a:latin typeface="Arial" panose="020B0604020202020204" pitchFamily="34" charset="0"/>
                <a:ea typeface="Times New Roman" panose="02020603050405020304" pitchFamily="18" charset="0"/>
              </a:rPr>
              <a:t>, δίδει γραπτές οδηγίες στον Σύμβουλο Αφερεγγυότητας, ο οποίος προβαίνει, σύμφωνα με το </a:t>
            </a:r>
            <a:r>
              <a:rPr lang="el-GR" b="1" dirty="0">
                <a:latin typeface="Arial" panose="020B0604020202020204" pitchFamily="34" charset="0"/>
                <a:ea typeface="Times New Roman" panose="02020603050405020304" pitchFamily="18" charset="0"/>
              </a:rPr>
              <a:t>Άρθρο 32</a:t>
            </a:r>
            <a:r>
              <a:rPr lang="el-GR" dirty="0">
                <a:latin typeface="Arial" panose="020B0604020202020204" pitchFamily="34" charset="0"/>
                <a:ea typeface="Times New Roman" panose="02020603050405020304" pitchFamily="18" charset="0"/>
              </a:rPr>
              <a:t>, σε γραπτή δήλωση περιλαμβάνουσα συγκεκριμένα στοιχεία που αναφέρονται στο Άρθρο αυτό.</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5198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B80FF71-FDFE-FF0C-B645-7FBC4D981F58}"/>
              </a:ext>
            </a:extLst>
          </p:cNvPr>
          <p:cNvSpPr txBox="1"/>
          <p:nvPr/>
        </p:nvSpPr>
        <p:spPr>
          <a:xfrm>
            <a:off x="1063690" y="867747"/>
            <a:ext cx="9869353" cy="5120954"/>
          </a:xfrm>
          <a:prstGeom prst="rect">
            <a:avLst/>
          </a:prstGeom>
          <a:noFill/>
        </p:spPr>
        <p:txBody>
          <a:bodyPr wrap="square">
            <a:spAutoFit/>
          </a:bodyPr>
          <a:lstStyle/>
          <a:p>
            <a:pPr algn="just">
              <a:lnSpc>
                <a:spcPct val="150000"/>
              </a:lnSpc>
            </a:pPr>
            <a:r>
              <a:rPr lang="el-GR" sz="2000" b="1" u="sng" dirty="0">
                <a:effectLst/>
                <a:latin typeface="Arial" panose="020B0604020202020204" pitchFamily="34" charset="0"/>
                <a:ea typeface="Calibri" panose="020F0502020204030204" pitchFamily="34" charset="0"/>
              </a:rPr>
              <a:t>Προσωπικά Σχέδια Αποπληρωμής (ΠΣΑ)</a:t>
            </a:r>
            <a:r>
              <a:rPr lang="el-GR" sz="2000" dirty="0">
                <a:effectLst/>
                <a:latin typeface="Arial" panose="020B0604020202020204" pitchFamily="34" charset="0"/>
                <a:ea typeface="Calibri" panose="020F0502020204030204" pitchFamily="34" charset="0"/>
              </a:rPr>
              <a:t> – στόχος η αναδιάρθρωση του χρέους φυσικών προσώπων ούτως ώστε να διασφαλιστεί η αποπληρωμή αυτών και να διασφαλιστεί, όπου είναι εφικτό, η κύρια κατοικία. </a:t>
            </a:r>
            <a:endParaRPr lang="en-GB" sz="2000" dirty="0">
              <a:effectLst/>
              <a:latin typeface="Calibri" panose="020F0502020204030204" pitchFamily="34" charset="0"/>
              <a:ea typeface="Calibri" panose="020F0502020204030204" pitchFamily="34" charset="0"/>
            </a:endParaRPr>
          </a:p>
          <a:p>
            <a:pPr algn="just">
              <a:lnSpc>
                <a:spcPct val="150000"/>
              </a:lnSpc>
            </a:pPr>
            <a:r>
              <a:rPr lang="el-GR" sz="2000" dirty="0">
                <a:effectLst/>
                <a:latin typeface="Arial" panose="020B0604020202020204" pitchFamily="34" charset="0"/>
                <a:ea typeface="Calibri" panose="020F0502020204030204" pitchFamily="34" charset="0"/>
              </a:rPr>
              <a:t> </a:t>
            </a:r>
            <a:endParaRPr lang="el-GR" sz="2000" u="sng" dirty="0">
              <a:effectLst/>
              <a:latin typeface="Arial" panose="020B0604020202020204" pitchFamily="34" charset="0"/>
              <a:ea typeface="Calibri" panose="020F0502020204030204" pitchFamily="34" charset="0"/>
            </a:endParaRPr>
          </a:p>
          <a:p>
            <a:pPr algn="just">
              <a:lnSpc>
                <a:spcPct val="150000"/>
              </a:lnSpc>
            </a:pPr>
            <a:r>
              <a:rPr lang="el-GR" sz="2000" b="1" u="sng" dirty="0">
                <a:effectLst/>
                <a:latin typeface="Arial" panose="020B0604020202020204" pitchFamily="34" charset="0"/>
                <a:ea typeface="Calibri" panose="020F0502020204030204" pitchFamily="34" charset="0"/>
              </a:rPr>
              <a:t>Είδη ΠΣΑ</a:t>
            </a:r>
            <a:r>
              <a:rPr lang="el-GR" sz="2000" dirty="0">
                <a:effectLst/>
                <a:latin typeface="Arial" panose="020B0604020202020204" pitchFamily="34" charset="0"/>
                <a:ea typeface="Calibri" panose="020F0502020204030204" pitchFamily="34" charset="0"/>
              </a:rPr>
              <a:t>:</a:t>
            </a:r>
            <a:endParaRPr lang="en-GB" sz="2000" dirty="0">
              <a:effectLst/>
              <a:latin typeface="Calibri" panose="020F0502020204030204" pitchFamily="34" charset="0"/>
              <a:ea typeface="Calibri" panose="020F0502020204030204" pitchFamily="34" charset="0"/>
            </a:endParaRPr>
          </a:p>
          <a:p>
            <a:pPr marL="342900" lvl="0" indent="-342900" algn="just">
              <a:lnSpc>
                <a:spcPct val="150000"/>
              </a:lnSpc>
              <a:buFont typeface="+mj-lt"/>
              <a:buAutoNum type="romanLcPeriod"/>
            </a:pPr>
            <a:r>
              <a:rPr lang="el-GR" sz="2000" dirty="0">
                <a:effectLst/>
                <a:latin typeface="Arial" panose="020B0604020202020204" pitchFamily="34" charset="0"/>
                <a:ea typeface="Times New Roman" panose="02020603050405020304" pitchFamily="18" charset="0"/>
              </a:rPr>
              <a:t>Συναινετικά Προσωπικά Σχέδια Αποπληρωμής</a:t>
            </a:r>
            <a:endParaRPr lang="en-GB" sz="2000" dirty="0">
              <a:effectLst/>
              <a:latin typeface="Calibri" panose="020F0502020204030204" pitchFamily="34" charset="0"/>
              <a:ea typeface="Calibri" panose="020F0502020204030204" pitchFamily="34" charset="0"/>
            </a:endParaRPr>
          </a:p>
          <a:p>
            <a:pPr marL="342900" lvl="0" indent="-342900" algn="just">
              <a:lnSpc>
                <a:spcPct val="150000"/>
              </a:lnSpc>
              <a:buFont typeface="+mj-lt"/>
              <a:buAutoNum type="romanLcPeriod"/>
            </a:pPr>
            <a:r>
              <a:rPr lang="el-GR" sz="2000" dirty="0">
                <a:effectLst/>
                <a:latin typeface="Arial" panose="020B0604020202020204" pitchFamily="34" charset="0"/>
                <a:ea typeface="Times New Roman" panose="02020603050405020304" pitchFamily="18" charset="0"/>
              </a:rPr>
              <a:t>Μη Συναινετικά Προσωπικά Σχέδια Αποπληρωμής</a:t>
            </a:r>
            <a:endParaRPr lang="en-GB" sz="2000" dirty="0">
              <a:effectLst/>
              <a:latin typeface="Calibri" panose="020F0502020204030204" pitchFamily="34" charset="0"/>
              <a:ea typeface="Calibri" panose="020F0502020204030204" pitchFamily="34" charset="0"/>
            </a:endParaRPr>
          </a:p>
          <a:p>
            <a:pPr marL="342900" lvl="0" indent="-342900" algn="just">
              <a:lnSpc>
                <a:spcPct val="150000"/>
              </a:lnSpc>
              <a:buFont typeface="+mj-lt"/>
              <a:buAutoNum type="romanLcPeriod"/>
            </a:pPr>
            <a:r>
              <a:rPr lang="el-GR" sz="2000" dirty="0">
                <a:effectLst/>
                <a:latin typeface="Arial" panose="020B0604020202020204" pitchFamily="34" charset="0"/>
                <a:ea typeface="Times New Roman" panose="02020603050405020304" pitchFamily="18" charset="0"/>
              </a:rPr>
              <a:t>Συντονισμένα Σχέδια Αποπληρωμής για φυσικά πρόσωπα και πολύ μικρές επιχειρήσεις </a:t>
            </a:r>
            <a:endParaRPr lang="en-GB" sz="2000" dirty="0">
              <a:effectLst/>
              <a:latin typeface="Calibri" panose="020F0502020204030204" pitchFamily="34" charset="0"/>
              <a:ea typeface="Calibri" panose="020F0502020204030204" pitchFamily="34" charset="0"/>
            </a:endParaRPr>
          </a:p>
          <a:p>
            <a:pPr algn="just">
              <a:lnSpc>
                <a:spcPct val="150000"/>
              </a:lnSpc>
            </a:pPr>
            <a:endParaRPr lang="el-GR" sz="2000" dirty="0">
              <a:effectLst/>
              <a:latin typeface="Arial" panose="020B0604020202020204" pitchFamily="34" charset="0"/>
              <a:ea typeface="Calibri" panose="020F0502020204030204" pitchFamily="34" charset="0"/>
            </a:endParaRPr>
          </a:p>
          <a:p>
            <a:pPr algn="just">
              <a:lnSpc>
                <a:spcPct val="150000"/>
              </a:lnSpc>
            </a:pPr>
            <a:r>
              <a:rPr lang="el-GR" sz="2000" dirty="0">
                <a:effectLst/>
                <a:latin typeface="Arial" panose="020B0604020202020204" pitchFamily="34" charset="0"/>
                <a:ea typeface="Calibri" panose="020F0502020204030204" pitchFamily="34" charset="0"/>
              </a:rPr>
              <a:t>Για κάθε είδους ΠΣΑ υπάρχουν συγκεκριμένες προϋποθέσεις και κριτήρια</a:t>
            </a:r>
            <a:r>
              <a:rPr lang="el-GR" sz="2000" dirty="0">
                <a:latin typeface="Arial" panose="020B0604020202020204" pitchFamily="34" charset="0"/>
                <a:ea typeface="Calibri" panose="020F0502020204030204" pitchFamily="34" charset="0"/>
              </a:rPr>
              <a:t>.</a:t>
            </a:r>
            <a:r>
              <a:rPr lang="el-GR" sz="2000" dirty="0">
                <a:effectLst/>
                <a:latin typeface="Arial" panose="020B0604020202020204" pitchFamily="34" charset="0"/>
                <a:ea typeface="Calibri" panose="020F0502020204030204" pitchFamily="34" charset="0"/>
              </a:rPr>
              <a:t> </a:t>
            </a:r>
            <a:endParaRPr lang="en-GB"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87365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9DB8F00-F85A-47B6-80A5-B838494C6622}"/>
              </a:ext>
            </a:extLst>
          </p:cNvPr>
          <p:cNvSpPr/>
          <p:nvPr/>
        </p:nvSpPr>
        <p:spPr>
          <a:xfrm>
            <a:off x="1123122" y="775253"/>
            <a:ext cx="10239422" cy="4566571"/>
          </a:xfrm>
          <a:prstGeom prst="rect">
            <a:avLst/>
          </a:prstGeom>
        </p:spPr>
        <p:txBody>
          <a:bodyPr wrap="square">
            <a:spAutoFit/>
          </a:bodyPr>
          <a:lstStyle/>
          <a:p>
            <a:pPr algn="ctr">
              <a:spcAft>
                <a:spcPts val="0"/>
              </a:spcAft>
            </a:pPr>
            <a:r>
              <a:rPr lang="el-GR" sz="2000" b="1" dirty="0">
                <a:latin typeface="Arial" panose="020B0604020202020204" pitchFamily="34" charset="0"/>
                <a:ea typeface="Times New Roman" panose="02020603050405020304" pitchFamily="18" charset="0"/>
              </a:rPr>
              <a:t>ΤΙΤΛΟΣ ΙΙ</a:t>
            </a:r>
            <a:endParaRPr lang="en-GB" sz="1100" dirty="0">
              <a:latin typeface="Times New Roman" panose="02020603050405020304" pitchFamily="18" charset="0"/>
              <a:ea typeface="Times New Roman" panose="02020603050405020304" pitchFamily="18" charset="0"/>
            </a:endParaRPr>
          </a:p>
          <a:p>
            <a:pPr algn="ctr">
              <a:spcAft>
                <a:spcPts val="0"/>
              </a:spcAft>
            </a:pPr>
            <a:r>
              <a:rPr lang="el-GR" sz="2000" b="1" dirty="0">
                <a:latin typeface="Arial" panose="020B0604020202020204" pitchFamily="34" charset="0"/>
                <a:ea typeface="Times New Roman" panose="02020603050405020304" pitchFamily="18" charset="0"/>
              </a:rPr>
              <a:t> </a:t>
            </a:r>
            <a:endParaRPr lang="en-GB" sz="1100" dirty="0">
              <a:latin typeface="Times New Roman" panose="02020603050405020304" pitchFamily="18" charset="0"/>
              <a:ea typeface="Times New Roman" panose="02020603050405020304" pitchFamily="18" charset="0"/>
            </a:endParaRPr>
          </a:p>
          <a:p>
            <a:pPr algn="ctr">
              <a:spcAft>
                <a:spcPts val="0"/>
              </a:spcAft>
            </a:pPr>
            <a:r>
              <a:rPr lang="el-GR" sz="2000" b="1" dirty="0">
                <a:latin typeface="Arial" panose="020B0604020202020204" pitchFamily="34" charset="0"/>
                <a:ea typeface="Times New Roman" panose="02020603050405020304" pitchFamily="18" charset="0"/>
              </a:rPr>
              <a:t>ΣΥΝΑΙΝΕΤΙΚΑ ΠΡΟΣΩΠΙΚΑ ΣΧΕΔΙΑ ΑΠΟΠΛΗΡΩΜΗΣ  (Άρθρα 33 - 71)</a:t>
            </a:r>
            <a:endParaRPr lang="en-GB" sz="1100" dirty="0">
              <a:latin typeface="Times New Roman" panose="02020603050405020304" pitchFamily="18" charset="0"/>
              <a:ea typeface="Times New Roman" panose="02020603050405020304" pitchFamily="18" charset="0"/>
            </a:endParaRPr>
          </a:p>
          <a:p>
            <a:pPr algn="ctr">
              <a:spcAft>
                <a:spcPts val="0"/>
              </a:spcAft>
            </a:pPr>
            <a:r>
              <a:rPr lang="el-GR" b="1" dirty="0">
                <a:latin typeface="Arial" panose="020B0604020202020204" pitchFamily="34" charset="0"/>
                <a:ea typeface="Times New Roman" panose="02020603050405020304" pitchFamily="18" charset="0"/>
              </a:rPr>
              <a:t> </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 </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Όπως προνοείται στο </a:t>
            </a:r>
            <a:r>
              <a:rPr lang="el-GR" b="1" dirty="0">
                <a:latin typeface="Arial" panose="020B0604020202020204" pitchFamily="34" charset="0"/>
                <a:ea typeface="Times New Roman" panose="02020603050405020304" pitchFamily="18" charset="0"/>
              </a:rPr>
              <a:t>Άρθρο 33</a:t>
            </a:r>
            <a:r>
              <a:rPr lang="el-GR" dirty="0">
                <a:latin typeface="Arial" panose="020B0604020202020204" pitchFamily="34" charset="0"/>
                <a:ea typeface="Times New Roman" panose="02020603050405020304" pitchFamily="18" charset="0"/>
              </a:rPr>
              <a:t>, ο χρεώστης που πληροί τα κριτήρια επιλεξιμότητας, όπως αυτά προβλέπονται στο </a:t>
            </a:r>
            <a:r>
              <a:rPr lang="el-GR" b="1" dirty="0">
                <a:latin typeface="Arial" panose="020B0604020202020204" pitchFamily="34" charset="0"/>
                <a:ea typeface="Times New Roman" panose="02020603050405020304" pitchFamily="18" charset="0"/>
              </a:rPr>
              <a:t>Άρθρο 35</a:t>
            </a:r>
            <a:r>
              <a:rPr lang="el-GR" dirty="0">
                <a:latin typeface="Arial" panose="020B0604020202020204" pitchFamily="34" charset="0"/>
                <a:ea typeface="Times New Roman" panose="02020603050405020304" pitchFamily="18" charset="0"/>
              </a:rPr>
              <a:t>, μπορεί να υποβάλει πρόταση, μέσω του Συμβούλου Αφερεγγυότητας, για Προσωπικό Σχέδιο Αποπληρωμής προς τους πιστωτές του αναφορικά με την αποπληρωμή ή την αναδιάρθρωση των χρεών του. </a:t>
            </a:r>
            <a:r>
              <a:rPr lang="el-GR" b="1" dirty="0">
                <a:latin typeface="Arial" panose="020B0604020202020204" pitchFamily="34" charset="0"/>
                <a:ea typeface="Times New Roman" panose="02020603050405020304" pitchFamily="18" charset="0"/>
              </a:rPr>
              <a:t>Τέτοια πρόταση πρέπει να γίνει σύμφωνα με τις διατάξεις του Κεφαλαίου 2 του Νόμου.</a:t>
            </a:r>
            <a:r>
              <a:rPr lang="el-GR" dirty="0">
                <a:latin typeface="Arial" panose="020B0604020202020204" pitchFamily="34" charset="0"/>
                <a:ea typeface="Times New Roman" panose="02020603050405020304" pitchFamily="18" charset="0"/>
              </a:rPr>
              <a:t> Υπάρχει δε δυνατότητα υποβολής κοινής πρότασης για Προσωπικό Σχέδιο Αποπληρωμής από δύο ή περισσότερους χρεώστες, που είναι συνοφειλέτες κατά τα οριζόμενα στις παραγράφους 3 και 4 του Άρθρου 33.</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59093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2E695D6-EE1C-4DF6-85F7-18516A27D9F4}"/>
              </a:ext>
            </a:extLst>
          </p:cNvPr>
          <p:cNvSpPr/>
          <p:nvPr/>
        </p:nvSpPr>
        <p:spPr>
          <a:xfrm>
            <a:off x="1053547" y="580327"/>
            <a:ext cx="10548677" cy="5858014"/>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cs typeface="Arial" panose="020B0604020202020204" pitchFamily="34" charset="0"/>
              </a:rPr>
              <a:t>Τα </a:t>
            </a:r>
            <a:r>
              <a:rPr lang="el-GR" b="1" dirty="0">
                <a:latin typeface="Arial" panose="020B0604020202020204" pitchFamily="34" charset="0"/>
                <a:ea typeface="Times New Roman" panose="02020603050405020304" pitchFamily="18" charset="0"/>
                <a:cs typeface="Arial" panose="020B0604020202020204" pitchFamily="34" charset="0"/>
              </a:rPr>
              <a:t>κριτήρια για να είναι επιλέξιμος ο χρεώστης</a:t>
            </a:r>
            <a:r>
              <a:rPr lang="el-GR" dirty="0">
                <a:latin typeface="Arial" panose="020B0604020202020204" pitchFamily="34" charset="0"/>
                <a:ea typeface="Times New Roman" panose="02020603050405020304" pitchFamily="18" charset="0"/>
                <a:cs typeface="Arial" panose="020B0604020202020204" pitchFamily="34" charset="0"/>
              </a:rPr>
              <a:t>, ώστε να υποβάλει πρόταση για Προσωπικό Σχέδιο Αποπληρωμής, σύμφωνα με το </a:t>
            </a:r>
            <a:r>
              <a:rPr lang="el-GR" b="1" dirty="0">
                <a:latin typeface="Arial" panose="020B0604020202020204" pitchFamily="34" charset="0"/>
                <a:ea typeface="Times New Roman" panose="02020603050405020304" pitchFamily="18" charset="0"/>
                <a:cs typeface="Arial" panose="020B0604020202020204" pitchFamily="34" charset="0"/>
              </a:rPr>
              <a:t>Άρθρο 35</a:t>
            </a:r>
            <a:r>
              <a:rPr lang="el-GR" dirty="0">
                <a:latin typeface="Arial" panose="020B0604020202020204" pitchFamily="34" charset="0"/>
                <a:ea typeface="Times New Roman" panose="02020603050405020304" pitchFamily="18" charset="0"/>
                <a:cs typeface="Arial" panose="020B0604020202020204" pitchFamily="34" charset="0"/>
              </a:rPr>
              <a:t> είναι:</a:t>
            </a:r>
          </a:p>
          <a:p>
            <a:pPr algn="just">
              <a:lnSpc>
                <a:spcPct val="150000"/>
              </a:lnSpc>
              <a:spcAft>
                <a:spcPts val="0"/>
              </a:spcAft>
            </a:pPr>
            <a:endParaRPr lang="en-GB"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mj-lt"/>
              <a:buAutoNum type="arabicPeriod"/>
            </a:pPr>
            <a:r>
              <a:rPr lang="el-GR" dirty="0">
                <a:latin typeface="Arial" panose="020B0604020202020204" pitchFamily="34" charset="0"/>
                <a:ea typeface="Times New Roman" panose="02020603050405020304" pitchFamily="18" charset="0"/>
                <a:cs typeface="Arial" panose="020B0604020202020204" pitchFamily="34" charset="0"/>
              </a:rPr>
              <a:t>Να έχει τη συνήθη διαμονή του στη Δημοκρατία (ή να είχε τη συνήθη διαμονή του στη Δημοκρατία μέχρι και 3 χρόνια πριν τις 7/5/2015).</a:t>
            </a:r>
          </a:p>
          <a:p>
            <a:pPr marL="342900" lvl="0" indent="-342900" algn="just">
              <a:lnSpc>
                <a:spcPct val="150000"/>
              </a:lnSpc>
              <a:spcAft>
                <a:spcPts val="0"/>
              </a:spcAft>
              <a:buFont typeface="+mj-lt"/>
              <a:buAutoNum type="arabicPeriod"/>
            </a:pPr>
            <a:r>
              <a:rPr lang="el-GR" dirty="0">
                <a:latin typeface="Arial" panose="020B0604020202020204" pitchFamily="34" charset="0"/>
                <a:ea typeface="Times New Roman" panose="02020603050405020304" pitchFamily="18" charset="0"/>
                <a:cs typeface="Arial" panose="020B0604020202020204" pitchFamily="34" charset="0"/>
              </a:rPr>
              <a:t>Να είναι αφερέγγυος.  </a:t>
            </a:r>
            <a:endParaRPr lang="en-GB"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mj-lt"/>
              <a:buAutoNum type="arabicPeriod"/>
            </a:pPr>
            <a:r>
              <a:rPr lang="el-GR" dirty="0">
                <a:latin typeface="Arial" panose="020B0604020202020204" pitchFamily="34" charset="0"/>
                <a:ea typeface="Times New Roman" panose="02020603050405020304" pitchFamily="18" charset="0"/>
                <a:cs typeface="Arial" panose="020B0604020202020204" pitchFamily="34" charset="0"/>
              </a:rPr>
              <a:t>Να υπάρχει εύλογη προοπτική ότι </a:t>
            </a:r>
            <a:r>
              <a:rPr lang="el-GR" b="1" dirty="0">
                <a:latin typeface="Arial" panose="020B0604020202020204" pitchFamily="34" charset="0"/>
                <a:ea typeface="Times New Roman" panose="02020603050405020304" pitchFamily="18" charset="0"/>
                <a:cs typeface="Arial" panose="020B0604020202020204" pitchFamily="34" charset="0"/>
              </a:rPr>
              <a:t>η συμμετοχή του χρεώστη σε τέτοιο διακανονισμό θα τον διευκολύνει να γίνει φερέγγυος σε περίοδο μέχρι 5 έτη.</a:t>
            </a:r>
          </a:p>
          <a:p>
            <a:pPr marL="342900" lvl="0" indent="-342900">
              <a:lnSpc>
                <a:spcPct val="150000"/>
              </a:lnSpc>
              <a:buFont typeface="+mj-lt"/>
              <a:buAutoNum type="arabicPeriod"/>
            </a:pPr>
            <a:r>
              <a:rPr lang="el-GR" dirty="0">
                <a:latin typeface="Arial" panose="020B0604020202020204" pitchFamily="34" charset="0"/>
                <a:cs typeface="Arial" panose="020B0604020202020204" pitchFamily="34" charset="0"/>
              </a:rPr>
              <a:t>Να έχει συμπληρώσει την Κατάσταση Προσωπικών Οικονομικών Στοιχείων και τη σχετική ένορκη δήλωση.</a:t>
            </a:r>
          </a:p>
          <a:p>
            <a:pPr marL="342900" lvl="0" indent="-342900">
              <a:lnSpc>
                <a:spcPct val="150000"/>
              </a:lnSpc>
              <a:buFont typeface="+mj-lt"/>
              <a:buAutoNum type="arabicPeriod"/>
            </a:pPr>
            <a:r>
              <a:rPr lang="el-GR" dirty="0">
                <a:latin typeface="Arial" panose="020B0604020202020204" pitchFamily="34" charset="0"/>
                <a:cs typeface="Arial" panose="020B0604020202020204" pitchFamily="34" charset="0"/>
              </a:rPr>
              <a:t>Ο Σύμβουλος Αφερεγγυότητας να έχει συμπληρώσει τη γραπτή δήλωση (σύμφωνα με το Άρθρο 32(δ)).</a:t>
            </a:r>
          </a:p>
          <a:p>
            <a:pPr marL="342900" lvl="0" indent="-342900">
              <a:lnSpc>
                <a:spcPct val="150000"/>
              </a:lnSpc>
              <a:buFont typeface="+mj-lt"/>
              <a:buAutoNum type="arabicPeriod"/>
            </a:pPr>
            <a:r>
              <a:rPr lang="el-GR" dirty="0">
                <a:latin typeface="Arial" panose="020B0604020202020204" pitchFamily="34" charset="0"/>
                <a:cs typeface="Arial" panose="020B0604020202020204" pitchFamily="34" charset="0"/>
              </a:rPr>
              <a:t>Ο χρεώστης να έχει συγκατατεθεί σε επιβεβαίωση των οικονομικών του στοιχείων από τον Σύμβουλο Αφερεγγυότητας (σύμφωνα με το Άρθρο 28).</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545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7003BDE-7EF6-4562-92FA-C9776C16466A}"/>
              </a:ext>
            </a:extLst>
          </p:cNvPr>
          <p:cNvSpPr/>
          <p:nvPr/>
        </p:nvSpPr>
        <p:spPr>
          <a:xfrm>
            <a:off x="636104" y="467140"/>
            <a:ext cx="10891332" cy="6280292"/>
          </a:xfrm>
          <a:prstGeom prst="rect">
            <a:avLst/>
          </a:prstGeom>
        </p:spPr>
        <p:txBody>
          <a:bodyPr wrap="square">
            <a:spAutoFit/>
          </a:bodyPr>
          <a:lstStyle/>
          <a:p>
            <a:pPr lvl="0" algn="just">
              <a:lnSpc>
                <a:spcPct val="150000"/>
              </a:lnSpc>
              <a:spcAft>
                <a:spcPts val="0"/>
              </a:spcAft>
            </a:pPr>
            <a:r>
              <a:rPr lang="el-GR" b="1" dirty="0">
                <a:latin typeface="Arial" panose="020B0604020202020204" pitchFamily="34" charset="0"/>
                <a:ea typeface="Times New Roman" panose="02020603050405020304" pitchFamily="18" charset="0"/>
              </a:rPr>
              <a:t>7. Ο χρεώστης να μην είναι πτωχεύσας, που δεν αποκαταστάθηκε καθώς και πτωχεύσας που αποκαταστάθηκε μεν αλλά υπόκειται σε διάταγμα σύμφωνα με το Άρθρο 52 του περί Πτώχευσης Νόμου.</a:t>
            </a:r>
            <a:endParaRPr lang="el-GR" sz="1100" dirty="0">
              <a:latin typeface="Times New Roman" panose="02020603050405020304" pitchFamily="18" charset="0"/>
              <a:ea typeface="Times New Roman" panose="02020603050405020304" pitchFamily="18" charset="0"/>
            </a:endParaRPr>
          </a:p>
          <a:p>
            <a:pPr lvl="0" algn="just">
              <a:lnSpc>
                <a:spcPct val="150000"/>
              </a:lnSpc>
              <a:spcAft>
                <a:spcPts val="0"/>
              </a:spcAft>
            </a:pPr>
            <a:r>
              <a:rPr lang="el-GR" b="1" dirty="0">
                <a:latin typeface="Arial" panose="020B0604020202020204" pitchFamily="34" charset="0"/>
                <a:ea typeface="Times New Roman" panose="02020603050405020304" pitchFamily="18" charset="0"/>
              </a:rPr>
              <a:t>8. Ο χρεώστης α) να μην είναι καθορισμένος χρεώστης σε προστατευτικό διάταγμα κατά τους δώδεκα μήνες που προηγούνται της υποβολής αίτησης Προσωπικού Σχεδίου Αποπληρωμής β) να μην έχει απαλλαγεί από τα χρέη του με Διάταγμα Απαλλαγής Οφειλών κατά τα 3 έτη που προηγούνται της υποβολής αίτησης Προσωπικού Σχεδίου Αποπληρωμής και γ) να μην είναι αποκατασταθείς πτωχεύσας κατά τα 5 έτη που προηγούνται της υποβολής αίτησης Προσωπικού Σχεδίου Αποπληρωμής.</a:t>
            </a:r>
            <a:r>
              <a:rPr lang="el-GR" sz="1100" dirty="0">
                <a:latin typeface="Arial" panose="020B0604020202020204" pitchFamily="34" charset="0"/>
                <a:ea typeface="Times New Roman" panose="02020603050405020304" pitchFamily="18" charset="0"/>
              </a:rPr>
              <a:t> </a:t>
            </a:r>
          </a:p>
          <a:p>
            <a:pPr lvl="0" algn="just">
              <a:lnSpc>
                <a:spcPct val="150000"/>
              </a:lnSpc>
              <a:spcAft>
                <a:spcPts val="0"/>
              </a:spcAft>
            </a:pPr>
            <a:r>
              <a:rPr lang="el-GR" dirty="0">
                <a:latin typeface="Arial" panose="020B0604020202020204" pitchFamily="34" charset="0"/>
                <a:ea typeface="Times New Roman" panose="02020603050405020304" pitchFamily="18" charset="0"/>
                <a:cs typeface="Arial" panose="020B0604020202020204" pitchFamily="34" charset="0"/>
              </a:rPr>
              <a:t>Επιπρόσθετα, (σύμφωνα με το </a:t>
            </a:r>
            <a:r>
              <a:rPr lang="el-GR" b="1" dirty="0">
                <a:latin typeface="Arial" panose="020B0604020202020204" pitchFamily="34" charset="0"/>
                <a:ea typeface="Times New Roman" panose="02020603050405020304" pitchFamily="18" charset="0"/>
                <a:cs typeface="Arial" panose="020B0604020202020204" pitchFamily="34" charset="0"/>
              </a:rPr>
              <a:t>Άρθρο 35</a:t>
            </a:r>
            <a:r>
              <a:rPr lang="el-GR" dirty="0">
                <a:latin typeface="Arial" panose="020B0604020202020204" pitchFamily="34" charset="0"/>
                <a:ea typeface="Times New Roman" panose="02020603050405020304" pitchFamily="18" charset="0"/>
                <a:cs typeface="Arial" panose="020B0604020202020204" pitchFamily="34" charset="0"/>
              </a:rPr>
              <a:t>) </a:t>
            </a:r>
            <a:r>
              <a:rPr lang="el-GR" b="1" dirty="0">
                <a:latin typeface="Arial" panose="020B0604020202020204" pitchFamily="34" charset="0"/>
                <a:ea typeface="Times New Roman" panose="02020603050405020304" pitchFamily="18" charset="0"/>
                <a:cs typeface="Arial" panose="020B0604020202020204" pitchFamily="34" charset="0"/>
              </a:rPr>
              <a:t>ο χρεώστης δεν είναι επιλέξιμος</a:t>
            </a:r>
            <a:r>
              <a:rPr lang="el-GR" dirty="0">
                <a:latin typeface="Arial" panose="020B0604020202020204" pitchFamily="34" charset="0"/>
                <a:ea typeface="Times New Roman" panose="02020603050405020304" pitchFamily="18" charset="0"/>
                <a:cs typeface="Arial" panose="020B0604020202020204" pitchFamily="34" charset="0"/>
              </a:rPr>
              <a:t> (</a:t>
            </a:r>
            <a:r>
              <a:rPr lang="el-GR" dirty="0">
                <a:solidFill>
                  <a:srgbClr val="FF0000"/>
                </a:solidFill>
                <a:latin typeface="Arial" panose="020B0604020202020204" pitchFamily="34" charset="0"/>
                <a:ea typeface="Times New Roman" panose="02020603050405020304" pitchFamily="18" charset="0"/>
                <a:cs typeface="Arial" panose="020B0604020202020204" pitchFamily="34" charset="0"/>
              </a:rPr>
              <a:t>διαγράφηκε η παράγραφος 2</a:t>
            </a:r>
            <a:r>
              <a:rPr lang="el-GR" dirty="0">
                <a:latin typeface="Arial" panose="020B0604020202020204" pitchFamily="34" charset="0"/>
                <a:ea typeface="Times New Roman" panose="02020603050405020304" pitchFamily="18" charset="0"/>
                <a:cs typeface="Arial" panose="020B0604020202020204" pitchFamily="34" charset="0"/>
              </a:rPr>
              <a:t>) αν προέβη σε συναλλαγή που έγινε έναντι μη αξιόλογης αντιπαροχής (Άρθρο 92) ή σε δόλια προτιμησιακή μεταχείριση έναντι πιστωτή (Άρθρο 93).</a:t>
            </a:r>
            <a:endParaRPr lang="en-GB"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cs typeface="Arial" panose="020B0604020202020204" pitchFamily="34" charset="0"/>
              </a:rPr>
              <a:t>Είναι σημαντικό να λεχθεί ότι </a:t>
            </a:r>
            <a:r>
              <a:rPr lang="el-GR" u="sng" dirty="0">
                <a:latin typeface="Arial" panose="020B0604020202020204" pitchFamily="34" charset="0"/>
                <a:ea typeface="Times New Roman" panose="02020603050405020304" pitchFamily="18" charset="0"/>
                <a:cs typeface="Arial" panose="020B0604020202020204" pitchFamily="34" charset="0"/>
              </a:rPr>
              <a:t>σύμφωνα με το </a:t>
            </a:r>
            <a:r>
              <a:rPr lang="el-GR" b="1" u="sng" dirty="0">
                <a:latin typeface="Arial" panose="020B0604020202020204" pitchFamily="34" charset="0"/>
                <a:ea typeface="Times New Roman" panose="02020603050405020304" pitchFamily="18" charset="0"/>
                <a:cs typeface="Arial" panose="020B0604020202020204" pitchFamily="34" charset="0"/>
              </a:rPr>
              <a:t>Άρθρο 34</a:t>
            </a:r>
            <a:r>
              <a:rPr lang="el-GR" u="sng" dirty="0">
                <a:latin typeface="Arial" panose="020B0604020202020204" pitchFamily="34" charset="0"/>
                <a:ea typeface="Times New Roman" panose="02020603050405020304" pitchFamily="18" charset="0"/>
                <a:cs typeface="Arial" panose="020B0604020202020204" pitchFamily="34" charset="0"/>
              </a:rPr>
              <a:t> συμμετοχή του χρεώστη σε Προσωπικό Σχέδιο Αποπληρωμής, δυνάμει του υπό αναφορά Νόμου, </a:t>
            </a:r>
            <a:r>
              <a:rPr lang="el-GR" b="1" u="sng" dirty="0">
                <a:latin typeface="Arial" panose="020B0604020202020204" pitchFamily="34" charset="0"/>
                <a:ea typeface="Times New Roman" panose="02020603050405020304" pitchFamily="18" charset="0"/>
                <a:cs typeface="Arial" panose="020B0604020202020204" pitchFamily="34" charset="0"/>
              </a:rPr>
              <a:t>επιτρέπεται μόνο μια φορά σε περίοδο 20 ετών</a:t>
            </a:r>
            <a:r>
              <a:rPr lang="el-GR" u="sng" dirty="0">
                <a:latin typeface="Arial" panose="020B0604020202020204" pitchFamily="34" charset="0"/>
                <a:ea typeface="Times New Roman" panose="02020603050405020304" pitchFamily="18" charset="0"/>
                <a:cs typeface="Arial" panose="020B0604020202020204" pitchFamily="34" charset="0"/>
              </a:rPr>
              <a:t>. </a:t>
            </a:r>
            <a:endParaRPr lang="en-GB" u="sng" dirty="0">
              <a:latin typeface="Arial" panose="020B0604020202020204" pitchFamily="34" charset="0"/>
              <a:ea typeface="Times New Roman" panose="02020603050405020304" pitchFamily="18" charset="0"/>
              <a:cs typeface="Arial" panose="020B0604020202020204" pitchFamily="34" charset="0"/>
            </a:endParaRPr>
          </a:p>
          <a:p>
            <a:pPr lvl="0" algn="just">
              <a:lnSpc>
                <a:spcPct val="150000"/>
              </a:lnSpc>
              <a:spcAft>
                <a:spcPts val="0"/>
              </a:spcAft>
            </a:pP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50621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DA34B31-A5C6-4298-AF5B-A766C28BE55D}"/>
              </a:ext>
            </a:extLst>
          </p:cNvPr>
          <p:cNvSpPr/>
          <p:nvPr/>
        </p:nvSpPr>
        <p:spPr>
          <a:xfrm>
            <a:off x="899411" y="614598"/>
            <a:ext cx="10702976" cy="5770811"/>
          </a:xfrm>
          <a:prstGeom prst="rect">
            <a:avLst/>
          </a:prstGeom>
        </p:spPr>
        <p:txBody>
          <a:bodyPr wrap="square">
            <a:spAutoFit/>
          </a:bodyPr>
          <a:lstStyle/>
          <a:p>
            <a:pPr algn="just">
              <a:lnSpc>
                <a:spcPct val="150000"/>
              </a:lnSpc>
            </a:pPr>
            <a:r>
              <a:rPr lang="el-GR" b="1" dirty="0">
                <a:latin typeface="Arial" panose="020B0604020202020204" pitchFamily="34" charset="0"/>
                <a:cs typeface="Arial" panose="020B0604020202020204" pitchFamily="34" charset="0"/>
              </a:rPr>
              <a:t>Συμπερίληψη χρέους προς τη Δημοκρατία ή τις αρχές τοπικής διοίκησης σε Προσωπικό Σχέδιο Αποπληρωμής. (Τροποποίηση με τον Ν. 85(Ι) του 2018) </a:t>
            </a:r>
            <a:endParaRPr lang="el-GR" dirty="0">
              <a:latin typeface="Arial" panose="020B0604020202020204" pitchFamily="34" charset="0"/>
              <a:cs typeface="Arial" panose="020B0604020202020204" pitchFamily="34" charset="0"/>
            </a:endParaRPr>
          </a:p>
          <a:p>
            <a:pPr algn="just">
              <a:lnSpc>
                <a:spcPct val="150000"/>
              </a:lnSpc>
            </a:pPr>
            <a:endParaRPr lang="el-GR" dirty="0">
              <a:latin typeface="Arial" panose="020B0604020202020204" pitchFamily="34" charset="0"/>
              <a:cs typeface="Arial" panose="020B0604020202020204" pitchFamily="34" charset="0"/>
            </a:endParaRPr>
          </a:p>
          <a:p>
            <a:pPr algn="just">
              <a:lnSpc>
                <a:spcPct val="150000"/>
              </a:lnSpc>
            </a:pPr>
            <a:r>
              <a:rPr lang="el-GR" b="1" dirty="0">
                <a:latin typeface="Arial" panose="020B0604020202020204" pitchFamily="34" charset="0"/>
                <a:cs typeface="Arial" panose="020B0604020202020204" pitchFamily="34" charset="0"/>
              </a:rPr>
              <a:t>Άρθρο 36 </a:t>
            </a:r>
            <a:r>
              <a:rPr lang="el-GR" dirty="0">
                <a:latin typeface="Arial" panose="020B0604020202020204" pitchFamily="34" charset="0"/>
                <a:cs typeface="Arial" panose="020B0604020202020204" pitchFamily="34" charset="0"/>
              </a:rPr>
              <a:t>- (1) </a:t>
            </a:r>
            <a:r>
              <a:rPr lang="el-GR" u="sng" dirty="0">
                <a:latin typeface="Arial" panose="020B0604020202020204" pitchFamily="34" charset="0"/>
                <a:cs typeface="Arial" panose="020B0604020202020204" pitchFamily="34" charset="0"/>
              </a:rPr>
              <a:t>Χρέος προς τη Δημοκρατία ή τις αρχές τοπικής διοίκησης, όπως αυτό ερμηνεύεται στο εδάφιο (2), συμπεριλαμβάνεται σε πρόταση για Προσωπικό Σχέδιο Αποπληρωμής. </a:t>
            </a:r>
            <a:r>
              <a:rPr lang="el-GR" dirty="0">
                <a:latin typeface="Arial" panose="020B0604020202020204" pitchFamily="34" charset="0"/>
                <a:cs typeface="Arial" panose="020B0604020202020204" pitchFamily="34" charset="0"/>
              </a:rPr>
              <a:t>(2) Για σκοπούς του εδαφίου (1), ο όρος «χρέος προς τη Δημοκρατία ή τις αρχές τοπικής διοίκησης» σημαίνει- (α) Οποιαδήποτε χρηματοοικονομική υποχρέωση του χρεώστη που προκύπτει από φόρο, τέλος ή άλλη χρέωση παρόμοιας φύσης ή δικαιώματα οφειλόμενα ή καταβλητέα στη Δημοκρατία· (β) οποιοδήποτε ποσό καταβλητέο από τον χρεώστη δυνάμει των διατάξεων του περί Δήμων Νόμου και οποιωνδήποτε δυνάμει αυτού εκδιδόμενων κανονισμών· (γ) οποιοδήποτε ποσό καταβλητέο από τον χρεώστη δυνάμει των διατάξεων του περί Κοινοτήτων Νόμου και οποιωνδήποτε δυνάμει αυτού εκδιδόμενων κανονισμών. </a:t>
            </a:r>
          </a:p>
          <a:p>
            <a:pPr algn="just">
              <a:lnSpc>
                <a:spcPct val="150000"/>
              </a:lnSpc>
            </a:pPr>
            <a:endParaRPr lang="el-GR" dirty="0">
              <a:latin typeface="Arial" panose="020B0604020202020204" pitchFamily="34" charset="0"/>
              <a:cs typeface="Arial" panose="020B0604020202020204" pitchFamily="34" charset="0"/>
            </a:endParaRPr>
          </a:p>
          <a:p>
            <a:pPr algn="just">
              <a:lnSpc>
                <a:spcPct val="150000"/>
              </a:lnSpc>
            </a:pPr>
            <a:r>
              <a:rPr lang="el-GR" dirty="0">
                <a:latin typeface="Arial" panose="020B0604020202020204" pitchFamily="34" charset="0"/>
                <a:cs typeface="Arial" panose="020B0604020202020204" pitchFamily="34" charset="0"/>
              </a:rPr>
              <a:t>(Εδάφια (3) μέχρι (6) καταργήθηκαν µε τον Ν. 85(Ι) του 2018).</a:t>
            </a:r>
          </a:p>
          <a:p>
            <a:endParaRPr lang="el-GR" dirty="0"/>
          </a:p>
        </p:txBody>
      </p:sp>
    </p:spTree>
    <p:extLst>
      <p:ext uri="{BB962C8B-B14F-4D97-AF65-F5344CB8AC3E}">
        <p14:creationId xmlns:p14="http://schemas.microsoft.com/office/powerpoint/2010/main" val="2192140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6C7DC80-0F02-8468-AA26-2453C4071597}"/>
              </a:ext>
            </a:extLst>
          </p:cNvPr>
          <p:cNvSpPr txBox="1"/>
          <p:nvPr/>
        </p:nvSpPr>
        <p:spPr>
          <a:xfrm>
            <a:off x="1874087" y="725711"/>
            <a:ext cx="7451068" cy="3780522"/>
          </a:xfrm>
          <a:prstGeom prst="rect">
            <a:avLst/>
          </a:prstGeom>
          <a:noFill/>
        </p:spPr>
        <p:txBody>
          <a:bodyPr wrap="square">
            <a:spAutoFit/>
          </a:bodyPr>
          <a:lstStyle/>
          <a:p>
            <a:pPr algn="just">
              <a:lnSpc>
                <a:spcPct val="150000"/>
              </a:lnSpc>
            </a:pPr>
            <a:r>
              <a:rPr lang="el-GR" sz="1800" b="1" u="sng" dirty="0">
                <a:effectLst/>
                <a:latin typeface="Arial" panose="020B0604020202020204" pitchFamily="34" charset="0"/>
                <a:ea typeface="Calibri" panose="020F0502020204030204" pitchFamily="34" charset="0"/>
                <a:cs typeface="Arial" panose="020B0604020202020204" pitchFamily="34" charset="0"/>
              </a:rPr>
              <a:t>Νομοθετικό Πλαίσιο προς εξέταση</a:t>
            </a:r>
            <a:r>
              <a:rPr lang="el-GR" sz="1800" dirty="0">
                <a:effectLst/>
                <a:latin typeface="Arial" panose="020B0604020202020204" pitchFamily="34" charset="0"/>
                <a:ea typeface="Calibri" panose="020F0502020204030204" pitchFamily="34" charset="0"/>
                <a:cs typeface="Arial" panose="020B0604020202020204" pitchFamily="34" charset="0"/>
              </a:rPr>
              <a:t>:</a:t>
            </a:r>
          </a:p>
          <a:p>
            <a:pPr algn="just">
              <a:lnSpc>
                <a:spcPct val="150000"/>
              </a:lnSpc>
            </a:pP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50000"/>
              </a:lnSpc>
              <a:buFont typeface="+mj-lt"/>
              <a:buAutoNum type="arabicPeriod"/>
            </a:pPr>
            <a:r>
              <a:rPr lang="en-GB" sz="1800" dirty="0">
                <a:effectLst/>
                <a:latin typeface="Arial" panose="020B0604020202020204" pitchFamily="34" charset="0"/>
                <a:ea typeface="Times New Roman" panose="02020603050405020304" pitchFamily="18" charset="0"/>
                <a:cs typeface="Arial" panose="020B0604020202020204" pitchFamily="34" charset="0"/>
              </a:rPr>
              <a:t>O</a:t>
            </a:r>
            <a:r>
              <a:rPr lang="el-GR" sz="1800" dirty="0">
                <a:effectLst/>
                <a:latin typeface="Arial" panose="020B0604020202020204" pitchFamily="34" charset="0"/>
                <a:ea typeface="Times New Roman" panose="02020603050405020304" pitchFamily="18" charset="0"/>
                <a:cs typeface="Arial" panose="020B0604020202020204" pitchFamily="34" charset="0"/>
              </a:rPr>
              <a:t>ι περί Αφερεγγυότητας Φυσικών Προσώπων (Προσωπικά Σχέδια Αποπληρωμής και Διάταγμα Απαλλαγής Οφειλών) Νόμοι του 2015 (Ν. 65(Ι)/2015) έως 2020.</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50000"/>
              </a:lnSpc>
              <a:buFont typeface="+mj-lt"/>
              <a:buAutoNum type="arabicPeriod"/>
            </a:pPr>
            <a:endParaRPr lang="el-GR" sz="18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buFont typeface="+mj-lt"/>
              <a:buAutoNum type="arabicPeriod"/>
            </a:pPr>
            <a:r>
              <a:rPr lang="el-GR" sz="1800" dirty="0">
                <a:effectLst/>
                <a:latin typeface="Arial" panose="020B0604020202020204" pitchFamily="34" charset="0"/>
                <a:ea typeface="Times New Roman" panose="02020603050405020304" pitchFamily="18" charset="0"/>
                <a:cs typeface="Arial" panose="020B0604020202020204" pitchFamily="34" charset="0"/>
              </a:rPr>
              <a:t>Ο περί Πτώχευσης Νόμος (Κεφ.5) – ευρύτατες τροποποιήσεις μετά την έκδοση του Νόμου 65(Ι)/2015.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pPr>
            <a:endParaRPr lang="el-GR" sz="18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83989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5B1F5A1-C0E7-4384-8454-3C39C558B5B4}"/>
              </a:ext>
            </a:extLst>
          </p:cNvPr>
          <p:cNvSpPr/>
          <p:nvPr/>
        </p:nvSpPr>
        <p:spPr>
          <a:xfrm>
            <a:off x="794479" y="1439056"/>
            <a:ext cx="10972800" cy="3366243"/>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Η αίτηση προς την Υπηρεσία Αφερεγγυότητας για </a:t>
            </a:r>
            <a:r>
              <a:rPr lang="el-GR" b="1" dirty="0">
                <a:latin typeface="Arial" panose="020B0604020202020204" pitchFamily="34" charset="0"/>
                <a:ea typeface="Times New Roman" panose="02020603050405020304" pitchFamily="18" charset="0"/>
              </a:rPr>
              <a:t>έκδοση προστατευτικού πιστοποιητικού</a:t>
            </a:r>
            <a:r>
              <a:rPr lang="el-GR" dirty="0">
                <a:latin typeface="Arial" panose="020B0604020202020204" pitchFamily="34" charset="0"/>
                <a:ea typeface="Times New Roman" panose="02020603050405020304" pitchFamily="18" charset="0"/>
              </a:rPr>
              <a:t>, το οποίο φαίνεται ότι πρέπει να υπάρχει για να υποβληθεί πρόταση για Προσωπικό Σχέδιο Αποπληρωμής, γίνεται όπως προβλέπεται στο </a:t>
            </a:r>
            <a:r>
              <a:rPr lang="el-GR" b="1" dirty="0">
                <a:latin typeface="Arial" panose="020B0604020202020204" pitchFamily="34" charset="0"/>
                <a:ea typeface="Times New Roman" panose="02020603050405020304" pitchFamily="18" charset="0"/>
              </a:rPr>
              <a:t>Άρθρο 37</a:t>
            </a:r>
            <a:r>
              <a:rPr lang="el-GR" dirty="0">
                <a:latin typeface="Arial" panose="020B0604020202020204" pitchFamily="34" charset="0"/>
                <a:ea typeface="Times New Roman" panose="02020603050405020304" pitchFamily="18" charset="0"/>
              </a:rPr>
              <a:t>, από τον Σύμβουλο Αφερεγγυότητας με οδηγίες του χρεώστη και μπορεί να  αποσυρθεί σε οποιοδήποτε χρόνο πριν από την έκδοση του πιστοποιητικού. </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 </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Σύμφωνα με το </a:t>
            </a:r>
            <a:r>
              <a:rPr lang="el-GR" b="1" dirty="0">
                <a:latin typeface="Arial" panose="020B0604020202020204" pitchFamily="34" charset="0"/>
                <a:ea typeface="Times New Roman" panose="02020603050405020304" pitchFamily="18" charset="0"/>
              </a:rPr>
              <a:t>Άρθρο 38</a:t>
            </a:r>
            <a:r>
              <a:rPr lang="el-GR" dirty="0">
                <a:latin typeface="Arial" panose="020B0604020202020204" pitchFamily="34" charset="0"/>
                <a:ea typeface="Times New Roman" panose="02020603050405020304" pitchFamily="18" charset="0"/>
              </a:rPr>
              <a:t> η Υπηρεσία Αφερεγγυότητας εξετάζει την αίτηση και εκδίδει το εν λόγω πιστοποιητικό μόνο αν ικανοποιηθεί ότι η αίτηση είναι ορθά συμπληρωμένη και πλήρης, ως ορίζεται στο </a:t>
            </a:r>
            <a:r>
              <a:rPr lang="el-GR" b="1" dirty="0">
                <a:latin typeface="Arial" panose="020B0604020202020204" pitchFamily="34" charset="0"/>
                <a:ea typeface="Times New Roman" panose="02020603050405020304" pitchFamily="18" charset="0"/>
              </a:rPr>
              <a:t>Άρθρο 39</a:t>
            </a:r>
            <a:r>
              <a:rPr lang="el-GR" dirty="0">
                <a:latin typeface="Arial" panose="020B060402020202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01978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3E3D49-207F-4A08-ACEF-E760BAFC56D1}"/>
              </a:ext>
            </a:extLst>
          </p:cNvPr>
          <p:cNvSpPr/>
          <p:nvPr/>
        </p:nvSpPr>
        <p:spPr>
          <a:xfrm>
            <a:off x="457201" y="569167"/>
            <a:ext cx="11072734" cy="5859233"/>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Ακολουθεί η καταχώρηση από την Υπηρεσία Αφερεγγυότητας μονομερούς αίτησης στο Δικαστήριο για την </a:t>
            </a:r>
            <a:r>
              <a:rPr lang="el-GR" b="1" dirty="0">
                <a:latin typeface="Arial" panose="020B0604020202020204" pitchFamily="34" charset="0"/>
                <a:ea typeface="Times New Roman" panose="02020603050405020304" pitchFamily="18" charset="0"/>
              </a:rPr>
              <a:t>έκδοση προστατευτικού διατάγματος</a:t>
            </a:r>
            <a:r>
              <a:rPr lang="el-GR" dirty="0">
                <a:latin typeface="Arial" panose="020B0604020202020204" pitchFamily="34" charset="0"/>
                <a:ea typeface="Times New Roman" panose="02020603050405020304" pitchFamily="18" charset="0"/>
              </a:rPr>
              <a:t> (βλ. </a:t>
            </a:r>
            <a:r>
              <a:rPr lang="el-GR" b="1" dirty="0">
                <a:latin typeface="Arial" panose="020B0604020202020204" pitchFamily="34" charset="0"/>
                <a:ea typeface="Times New Roman" panose="02020603050405020304" pitchFamily="18" charset="0"/>
              </a:rPr>
              <a:t>Άρθρο 39 (1) (α) (</a:t>
            </a:r>
            <a:r>
              <a:rPr lang="en-US" b="1" dirty="0">
                <a:latin typeface="Arial" panose="020B0604020202020204" pitchFamily="34" charset="0"/>
                <a:ea typeface="Times New Roman" panose="02020603050405020304" pitchFamily="18" charset="0"/>
              </a:rPr>
              <a:t>ii</a:t>
            </a:r>
            <a:r>
              <a:rPr lang="el-GR" b="1" dirty="0">
                <a:latin typeface="Arial" panose="020B0604020202020204" pitchFamily="34" charset="0"/>
                <a:ea typeface="Times New Roman" panose="02020603050405020304" pitchFamily="18" charset="0"/>
              </a:rPr>
              <a:t>)</a:t>
            </a:r>
            <a:r>
              <a:rPr lang="el-GR" dirty="0">
                <a:latin typeface="Arial" panose="020B0604020202020204" pitchFamily="34" charset="0"/>
                <a:ea typeface="Times New Roman" panose="02020603050405020304" pitchFamily="18" charset="0"/>
              </a:rPr>
              <a:t>), </a:t>
            </a:r>
            <a:r>
              <a:rPr lang="el-GR" u="sng" dirty="0">
                <a:latin typeface="Arial" panose="020B0604020202020204" pitchFamily="34" charset="0"/>
                <a:ea typeface="Times New Roman" panose="02020603050405020304" pitchFamily="18" charset="0"/>
              </a:rPr>
              <a:t>η οποία ωστόσο μπορεί να υποβληθεί από δικηγόρο της επιλογής του χρεώστη, τον οποίο μπορεί να εξουσιοδοτήσει να υποβάλει την αίτηση αντί της Υπηρεσίας Αφερεγγυότητας. </a:t>
            </a:r>
            <a:r>
              <a:rPr lang="el-GR" dirty="0">
                <a:latin typeface="Arial" panose="020B0604020202020204" pitchFamily="34" charset="0"/>
                <a:ea typeface="Times New Roman" panose="02020603050405020304" pitchFamily="18" charset="0"/>
              </a:rPr>
              <a:t>Σύμφωνα με το </a:t>
            </a:r>
            <a:r>
              <a:rPr lang="el-GR" b="1" dirty="0">
                <a:latin typeface="Arial" panose="020B0604020202020204" pitchFamily="34" charset="0"/>
                <a:ea typeface="Times New Roman" panose="02020603050405020304" pitchFamily="18" charset="0"/>
              </a:rPr>
              <a:t>Άρθρο 39 (2),</a:t>
            </a:r>
            <a:r>
              <a:rPr lang="el-GR" dirty="0">
                <a:latin typeface="Arial" panose="020B0604020202020204" pitchFamily="34" charset="0"/>
                <a:ea typeface="Times New Roman" panose="02020603050405020304" pitchFamily="18" charset="0"/>
              </a:rPr>
              <a:t> το Δικαστήριο εξετάζει την αίτηση και τα έγγραφα που την συνοδεύουν και κατόπιν της προνοούμενης διαδικασίας, μπορεί να εκδώσει το προστατευτικό διάταγμα, που ισχύει για περίοδο 95 ημερών από την ημέρα της έκδοσης του, μπορεί δε να παραταθεί μέχρι 40 ημέρες και περαιτέρω μέχρι ακόμη 40 ημέρες, </a:t>
            </a:r>
            <a:r>
              <a:rPr lang="el-GR" dirty="0">
                <a:solidFill>
                  <a:srgbClr val="FF0000"/>
                </a:solidFill>
                <a:latin typeface="Arial" panose="020B0604020202020204" pitchFamily="34" charset="0"/>
                <a:ea typeface="Times New Roman" panose="02020603050405020304" pitchFamily="18" charset="0"/>
              </a:rPr>
              <a:t>αλλά και για περαιτέρω εύλογο χρόνο (βλ. πιο κάτω),</a:t>
            </a:r>
            <a:r>
              <a:rPr lang="el-GR" dirty="0">
                <a:latin typeface="Arial" panose="020B0604020202020204" pitchFamily="34" charset="0"/>
                <a:ea typeface="Times New Roman" panose="02020603050405020304" pitchFamily="18" charset="0"/>
              </a:rPr>
              <a:t> κατόπιν αίτησης του Συμβούλου Αφερεγγυότητας, όπως προνοείται στις </a:t>
            </a:r>
            <a:r>
              <a:rPr lang="el-GR" b="1" dirty="0">
                <a:latin typeface="Arial" panose="020B0604020202020204" pitchFamily="34" charset="0"/>
                <a:ea typeface="Times New Roman" panose="02020603050405020304" pitchFamily="18" charset="0"/>
              </a:rPr>
              <a:t>παραγράφους 6-9 του Άρθρου 39</a:t>
            </a:r>
            <a:r>
              <a:rPr lang="el-GR" dirty="0">
                <a:latin typeface="Arial" panose="020B0604020202020204" pitchFamily="34" charset="0"/>
                <a:ea typeface="Times New Roman" panose="02020603050405020304" pitchFamily="18" charset="0"/>
              </a:rPr>
              <a:t>. Ο Πρωτοκολλητής του Δικαστηρίου ειδοποιεί την Υπηρεσία Αφερεγγυότητας, τον χρεώστη, τον Σύμβουλο Αφερεγγυότητας καθώς και το Τμήμα Κτηματολογίου και Χωρομετρίας τόσο για την έκδοση και την παράταση της ισχύος του προστατευτικού διατάγματος όσο και για την μη έκδοση ή την μη παράταση της ισχύος αυτού. Το εκδοθέν προστατευτικό διάταγμα καταχωρείται στο Μητρώο Προστατευτικών Διαταγμάτων από την Υπηρεσία Αφερεγγυότητας και διαγράφεται από το Μητρώο αυτό εντός τριών μηνών από την ημερομηνία που το διάταγμα παύει να ισχύει. </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78319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F8B8419-3359-4DE1-8A09-04A8708BB685}"/>
              </a:ext>
            </a:extLst>
          </p:cNvPr>
          <p:cNvSpPr/>
          <p:nvPr/>
        </p:nvSpPr>
        <p:spPr>
          <a:xfrm>
            <a:off x="354563" y="179680"/>
            <a:ext cx="11663266" cy="6042680"/>
          </a:xfrm>
          <a:prstGeom prst="rect">
            <a:avLst/>
          </a:prstGeom>
        </p:spPr>
        <p:txBody>
          <a:bodyPr wrap="square">
            <a:spAutoFit/>
          </a:bodyPr>
          <a:lstStyle/>
          <a:p>
            <a:pPr algn="just">
              <a:lnSpc>
                <a:spcPct val="150000"/>
              </a:lnSpc>
            </a:pPr>
            <a:r>
              <a:rPr lang="el-GR" sz="1600" dirty="0">
                <a:solidFill>
                  <a:srgbClr val="FF0000"/>
                </a:solidFill>
                <a:latin typeface="Arial" panose="020B0604020202020204" pitchFamily="34" charset="0"/>
                <a:cs typeface="Arial" panose="020B0604020202020204" pitchFamily="34" charset="0"/>
              </a:rPr>
              <a:t>Προστέθηκε με τον Ν.100(Ι) του 2020:</a:t>
            </a:r>
            <a:r>
              <a:rPr lang="el-GR" dirty="0">
                <a:solidFill>
                  <a:srgbClr val="FF0000"/>
                </a:solidFill>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(7Α) Σε περίπτωση που προστατευτικό διάταγμα έχει εκδοθεί δυνάμει των διατάξεων της παραγράφου (α) του εδαφίου (2) ή έχει παραταθεί δυνάμει των διατάξεων των εδαφίων (6) και (7) και έχει λήξει, </a:t>
            </a:r>
            <a:r>
              <a:rPr lang="el-GR" sz="1600" b="1" dirty="0">
                <a:latin typeface="Arial" panose="020B0604020202020204" pitchFamily="34" charset="0"/>
                <a:cs typeface="Arial" panose="020B0604020202020204" pitchFamily="34" charset="0"/>
              </a:rPr>
              <a:t>το δικαστήριο δύναται, μετά από αίτηση του συμβούλου αφερεγγυότητας, να παρατείνει περαιτέρω ή να ανανεώσει, αντίστοιχα, την περίοδο ισχύος του προστατευτικού διατάγματος, για όσο χρόνο κρίνει εύλογο</a:t>
            </a:r>
            <a:r>
              <a:rPr lang="el-GR" sz="1600" dirty="0">
                <a:latin typeface="Arial" panose="020B0604020202020204" pitchFamily="34" charset="0"/>
                <a:cs typeface="Arial" panose="020B0604020202020204" pitchFamily="34" charset="0"/>
              </a:rPr>
              <a:t>, </a:t>
            </a:r>
            <a:r>
              <a:rPr lang="el-GR" sz="1600" dirty="0">
                <a:solidFill>
                  <a:srgbClr val="FF0000"/>
                </a:solidFill>
                <a:latin typeface="Arial" panose="020B0604020202020204" pitchFamily="34" charset="0"/>
                <a:cs typeface="Arial" panose="020B0604020202020204" pitchFamily="34" charset="0"/>
              </a:rPr>
              <a:t>όταν λόγω έκτακτων ειδικών συνθηκών και περιστάσεων καθίσταται αδύνατη η συνέχιση των διαδικασιών, οι οποίες προβλέπονται στον παρόντα Νόµο, σχετικά µε προσωπικά σχέδια αποπληρωμής.</a:t>
            </a:r>
            <a:endParaRPr lang="el-GR" dirty="0">
              <a:latin typeface="Arial" panose="020B0604020202020204" pitchFamily="34" charset="0"/>
              <a:cs typeface="Arial" panose="020B0604020202020204" pitchFamily="34" charset="0"/>
            </a:endParaRPr>
          </a:p>
          <a:p>
            <a:pPr algn="just">
              <a:lnSpc>
                <a:spcPct val="150000"/>
              </a:lnSpc>
            </a:pPr>
            <a:r>
              <a:rPr lang="el-GR" dirty="0">
                <a:latin typeface="Arial" panose="020B0604020202020204" pitchFamily="34" charset="0"/>
                <a:cs typeface="Arial" panose="020B0604020202020204" pitchFamily="34" charset="0"/>
              </a:rPr>
              <a:t>Σύμφωνα με την </a:t>
            </a:r>
            <a:r>
              <a:rPr lang="el-GR" b="1" dirty="0">
                <a:latin typeface="Arial" panose="020B0604020202020204" pitchFamily="34" charset="0"/>
                <a:cs typeface="Arial" panose="020B0604020202020204" pitchFamily="34" charset="0"/>
              </a:rPr>
              <a:t>παράγραφο 12 του Άρθρου 39</a:t>
            </a:r>
            <a:r>
              <a:rPr lang="el-GR" dirty="0">
                <a:latin typeface="Arial" panose="020B0604020202020204" pitchFamily="34" charset="0"/>
                <a:cs typeface="Arial" panose="020B0604020202020204" pitchFamily="34" charset="0"/>
              </a:rPr>
              <a:t>, ο Σύμβουλος Αφερεγγυότητας επιδίδει την ειδοποίηση που σχετίζεται με την έκδοση ή παράταση του προστατευτικού διατάγματος στους </a:t>
            </a:r>
            <a:r>
              <a:rPr lang="el-GR" b="1" dirty="0">
                <a:latin typeface="Arial" panose="020B0604020202020204" pitchFamily="34" charset="0"/>
                <a:cs typeface="Arial" panose="020B0604020202020204" pitchFamily="34" charset="0"/>
              </a:rPr>
              <a:t>καθορισμένους πιστωτές</a:t>
            </a:r>
            <a:r>
              <a:rPr lang="el-GR" dirty="0">
                <a:latin typeface="Arial" panose="020B0604020202020204" pitchFamily="34" charset="0"/>
                <a:cs typeface="Arial" panose="020B0604020202020204" pitchFamily="34" charset="0"/>
              </a:rPr>
              <a:t>, </a:t>
            </a:r>
            <a:r>
              <a:rPr lang="el-GR" u="sng" dirty="0">
                <a:latin typeface="Arial" panose="020B0604020202020204" pitchFamily="34" charset="0"/>
                <a:cs typeface="Arial" panose="020B0604020202020204" pitchFamily="34" charset="0"/>
              </a:rPr>
              <a:t>οι οποίοι, ως ορίζεται στο Άρθρο 2 του Νόμου, είναι οι πιστωτές που καθορίζονται στο εν ισχύ προστατευτικό διάταγμα και στους οποίους οφείλεται συγκεκριμένο χρέος,</a:t>
            </a:r>
            <a:r>
              <a:rPr lang="el-GR" dirty="0">
                <a:latin typeface="Arial" panose="020B0604020202020204" pitchFamily="34" charset="0"/>
                <a:cs typeface="Arial" panose="020B0604020202020204" pitchFamily="34" charset="0"/>
              </a:rPr>
              <a:t> καταβάλει δε εύλογες προσπάθειες να την επιδώσει και σε όλους τους γνωστούς εγγυητές του χρεώστη. Η επίδοση αυτή συνοδεύεται από δήλωση του Συμβούλου Αφερεγγυότητας αναφορικά με την πρόθεση του χρεώστη να υποβάλει πρόταση για Προσωπικό Σχέδιο Αποπληρωμής, για τις συνέπειες και τα αποτελέσματα του προστατευτικού διατάγματος δυνάμει του Άρθρου 40 καθώς και το δικαίωμα του καθορισμένου πιστωτή δυνάμει του Άρθρου 41 να υποβάλει αίτηση παραμερισμού του προστατευτικού διατάγματος ενώπιον του Δικαστηρίου.</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9386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7E241BB-0BE8-4173-95F6-C43BDDA0DA54}"/>
              </a:ext>
            </a:extLst>
          </p:cNvPr>
          <p:cNvSpPr/>
          <p:nvPr/>
        </p:nvSpPr>
        <p:spPr>
          <a:xfrm>
            <a:off x="484682" y="387626"/>
            <a:ext cx="11323005" cy="5859233"/>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Στο </a:t>
            </a:r>
            <a:r>
              <a:rPr lang="el-GR" b="1" dirty="0">
                <a:latin typeface="Arial" panose="020B0604020202020204" pitchFamily="34" charset="0"/>
                <a:ea typeface="Times New Roman" panose="02020603050405020304" pitchFamily="18" charset="0"/>
              </a:rPr>
              <a:t>Άρθρο 40</a:t>
            </a:r>
            <a:r>
              <a:rPr lang="el-GR" dirty="0">
                <a:latin typeface="Arial" panose="020B0604020202020204" pitchFamily="34" charset="0"/>
                <a:ea typeface="Times New Roman" panose="02020603050405020304" pitchFamily="18" charset="0"/>
              </a:rPr>
              <a:t> περιλαμβάνονται τα </a:t>
            </a:r>
            <a:r>
              <a:rPr lang="el-GR" b="1" dirty="0">
                <a:latin typeface="Arial" panose="020B0604020202020204" pitchFamily="34" charset="0"/>
                <a:ea typeface="Times New Roman" panose="02020603050405020304" pitchFamily="18" charset="0"/>
              </a:rPr>
              <a:t>αποτελέσματα έκδοσης προστατευτικού διατάγματος</a:t>
            </a:r>
            <a:r>
              <a:rPr lang="el-GR" dirty="0">
                <a:latin typeface="Arial" panose="020B0604020202020204" pitchFamily="34" charset="0"/>
                <a:ea typeface="Times New Roman" panose="02020603050405020304" pitchFamily="18" charset="0"/>
              </a:rPr>
              <a:t>, τα οποία, ενόσω το διάταγμα είναι σε ισχύ, ως προς τον </a:t>
            </a:r>
            <a:r>
              <a:rPr lang="el-GR" b="1" dirty="0">
                <a:latin typeface="Arial" panose="020B0604020202020204" pitchFamily="34" charset="0"/>
                <a:ea typeface="Times New Roman" panose="02020603050405020304" pitchFamily="18" charset="0"/>
              </a:rPr>
              <a:t>καθορισμένο πιστωτή</a:t>
            </a:r>
            <a:r>
              <a:rPr lang="el-GR" dirty="0">
                <a:latin typeface="Arial" panose="020B0604020202020204" pitchFamily="34" charset="0"/>
                <a:ea typeface="Times New Roman" panose="02020603050405020304" pitchFamily="18" charset="0"/>
              </a:rPr>
              <a:t> και σε σχέση με καθορισμένο χρέος είναι τα ακόλουθα:  </a:t>
            </a:r>
            <a:r>
              <a:rPr lang="el-GR" b="1" dirty="0">
                <a:latin typeface="Arial" panose="020B0604020202020204" pitchFamily="34" charset="0"/>
                <a:ea typeface="Times New Roman" panose="02020603050405020304" pitchFamily="18" charset="0"/>
              </a:rPr>
              <a:t>Ο καθορισμένος πιστωτής δεν μπορεί: </a:t>
            </a:r>
            <a:endParaRPr lang="en-GB" sz="1100" dirty="0">
              <a:latin typeface="Times New Roman" panose="02020603050405020304" pitchFamily="18" charset="0"/>
              <a:ea typeface="Times New Roman" panose="02020603050405020304" pitchFamily="18" charset="0"/>
            </a:endParaRPr>
          </a:p>
          <a:p>
            <a:pPr marL="285750" indent="-285750" algn="just">
              <a:lnSpc>
                <a:spcPct val="150000"/>
              </a:lnSpc>
              <a:spcAft>
                <a:spcPts val="0"/>
              </a:spcAft>
              <a:buFont typeface="Arial" panose="020B0604020202020204" pitchFamily="34" charset="0"/>
              <a:buChar char="•"/>
            </a:pPr>
            <a:r>
              <a:rPr lang="el-GR" b="1" dirty="0">
                <a:latin typeface="Arial" panose="020B0604020202020204" pitchFamily="34" charset="0"/>
                <a:ea typeface="Times New Roman" panose="02020603050405020304" pitchFamily="18" charset="0"/>
              </a:rPr>
              <a:t> </a:t>
            </a:r>
            <a:r>
              <a:rPr lang="el-GR" dirty="0">
                <a:latin typeface="Arial" panose="020B0604020202020204" pitchFamily="34" charset="0"/>
                <a:ea typeface="Times New Roman" panose="02020603050405020304" pitchFamily="18" charset="0"/>
              </a:rPr>
              <a:t>να κινήσει και να προωθήσει οποιεσδήποτε νομικές ή δικαστικές διαδικασίες  </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να προβεί σε οποιεσδήποτε ενέργειες εξασφάλισης ή ανάκτησης του χρέους</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να λάβει μέτρα εκτέλεσης ή επιβολής δικαστικής απόφασης ή διατάγματος Δικαστηρίου κατά του χρεώστη</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να προβεί σε ενέργειες ενεργοποίησης των δικαιωμάτων του από εξασφάλιση σε σχέση με το καθορισμένο χρέος</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να προβεί σε οποιεσδήποτε ενέργειες ανάκτησης αγαθών που βρίσκονται υπό κατοχή ή φύλαξη του χρεώστη, ανεξάρτητα του ότι η κυριότητα των αγαθών ανήκει στον καθορισμένο πιστωτή</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να επικοινωνήσει με τον χρεώστη αναφορικά με την αποπληρωμή του καθορισμένου χρέους εκτός και αν αυτό γίνει μετά από αίτημα του χρεώστη και</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να τερματίσει ή να τροποποιήσει συμφωνία που τυχόν έχει με τον χρεώστη, περιλαμβανομένης συμφωνίας εξασφάλισης, για τον λόγο ότι ο χρεώστης είναι αφερέγγυος ή ότι εκδόθηκε προστατευτικό διάταγμα.</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433879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1F2D23-CAB8-4E88-BEDB-73810E0B395B}"/>
              </a:ext>
            </a:extLst>
          </p:cNvPr>
          <p:cNvSpPr/>
          <p:nvPr/>
        </p:nvSpPr>
        <p:spPr>
          <a:xfrm>
            <a:off x="765313" y="705678"/>
            <a:ext cx="10447329" cy="5028236"/>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Επίσης, </a:t>
            </a:r>
            <a:r>
              <a:rPr lang="el-GR" b="1" dirty="0">
                <a:latin typeface="Arial" panose="020B0604020202020204" pitchFamily="34" charset="0"/>
                <a:ea typeface="Times New Roman" panose="02020603050405020304" pitchFamily="18" charset="0"/>
              </a:rPr>
              <a:t>κατά τη διάρκεια ισχύος του προστατευτικού διατάγματος δεν είναι δυνατόν να καταχωρηθεί ούτε να προωθηθεί αίτηση πτώχευσης από καθορισμένο πιστωτή εναντίον του χρεώστη αναφορικά με καθορισμένο χρέος.</a:t>
            </a:r>
            <a:r>
              <a:rPr lang="el-GR" dirty="0">
                <a:latin typeface="Arial" panose="020B0604020202020204" pitchFamily="34" charset="0"/>
                <a:ea typeface="Times New Roman" panose="02020603050405020304" pitchFamily="18" charset="0"/>
              </a:rPr>
              <a:t> Ωστόσο, κατόπιν άδειας του Δικαστηρίου μπορεί να αρχίσει ή να συνεχιστεί δικαστική διαδικασία ή μέτρο εκτέλεσης, υπό τις προϋποθέσεις της </a:t>
            </a:r>
            <a:r>
              <a:rPr lang="el-GR" b="1" dirty="0">
                <a:latin typeface="Arial" panose="020B0604020202020204" pitchFamily="34" charset="0"/>
                <a:ea typeface="Times New Roman" panose="02020603050405020304" pitchFamily="18" charset="0"/>
              </a:rPr>
              <a:t>παραγράφου 3 του Άρθρου 40</a:t>
            </a:r>
            <a:r>
              <a:rPr lang="el-GR" dirty="0">
                <a:latin typeface="Arial" panose="020B0604020202020204" pitchFamily="34" charset="0"/>
                <a:ea typeface="Times New Roman" panose="02020603050405020304" pitchFamily="18" charset="0"/>
              </a:rPr>
              <a:t>. Φυσικά δεν επηρεάζεται η έναρξη ή η συνέχιση οποιασδήποτε ποινικής δίωξης κατά του χρεώστη. </a:t>
            </a:r>
            <a:r>
              <a:rPr lang="el-GR" b="1" u="sng" dirty="0">
                <a:latin typeface="Arial" panose="020B0604020202020204" pitchFamily="34" charset="0"/>
                <a:ea typeface="Times New Roman" panose="02020603050405020304" pitchFamily="18" charset="0"/>
              </a:rPr>
              <a:t>Κατά την διάρκεια ισχύος προστατευτικού διατάγματος, της ίδιας μεταχείρισης με τον χρεώστη θα τυγχάνει και ο συνοφειλέτης του χρεώστη αναφορικά με χρέος προς τον καθορισμένο πιστωτή καθώς και ο εγγυητής του χρεώστη</a:t>
            </a:r>
            <a:r>
              <a:rPr lang="el-GR" dirty="0">
                <a:latin typeface="Arial" panose="020B0604020202020204" pitchFamily="34" charset="0"/>
                <a:ea typeface="Times New Roman" panose="02020603050405020304" pitchFamily="18" charset="0"/>
              </a:rPr>
              <a:t>. Η δε περίοδος κατά την οποία ισχύει προστατευτικό διάταγμα δεν υπολογίζεται στον χρόνο παραγραφής, όπως καθορίζεται στον σχετικό περί Παραγραφής Αγώγιμων Δικαιωμάτων Νόμο. Επίσης, η περίοδος ισχύος δικαστικής απόφασης εναντίον χρεώστη για καθορισμένο χρέος (βλ. Δ. 40 θ. 8 των περί Πολιτικής Δικονομίας Θεσμών) επεκτείνεται κατά τον χρόνο ισχύος του προστατευτικού διατάγματος.</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72053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D2B8F23-40E2-4023-896D-50BB897D6218}"/>
              </a:ext>
            </a:extLst>
          </p:cNvPr>
          <p:cNvSpPr/>
          <p:nvPr/>
        </p:nvSpPr>
        <p:spPr>
          <a:xfrm>
            <a:off x="461554" y="226424"/>
            <a:ext cx="11242766" cy="6478698"/>
          </a:xfrm>
          <a:prstGeom prst="rect">
            <a:avLst/>
          </a:prstGeom>
        </p:spPr>
        <p:txBody>
          <a:bodyPr wrap="square">
            <a:spAutoFit/>
          </a:bodyPr>
          <a:lstStyle/>
          <a:p>
            <a:pPr algn="just">
              <a:lnSpc>
                <a:spcPct val="150000"/>
              </a:lnSpc>
              <a:spcAft>
                <a:spcPts val="0"/>
              </a:spcAft>
            </a:pPr>
            <a:r>
              <a:rPr lang="el-GR" dirty="0">
                <a:solidFill>
                  <a:srgbClr val="FF0000"/>
                </a:solidFill>
                <a:latin typeface="Arial" panose="020B0604020202020204" pitchFamily="34" charset="0"/>
                <a:ea typeface="Times New Roman" panose="02020603050405020304" pitchFamily="18" charset="0"/>
              </a:rPr>
              <a:t>Σύμφωνα με το </a:t>
            </a:r>
            <a:r>
              <a:rPr lang="el-GR" b="1" dirty="0">
                <a:solidFill>
                  <a:srgbClr val="FF0000"/>
                </a:solidFill>
                <a:latin typeface="Arial" panose="020B0604020202020204" pitchFamily="34" charset="0"/>
                <a:ea typeface="Times New Roman" panose="02020603050405020304" pitchFamily="18" charset="0"/>
              </a:rPr>
              <a:t>Άρθρο 41</a:t>
            </a:r>
            <a:r>
              <a:rPr lang="el-GR" dirty="0">
                <a:solidFill>
                  <a:srgbClr val="FF0000"/>
                </a:solidFill>
                <a:latin typeface="Arial" panose="020B0604020202020204" pitchFamily="34" charset="0"/>
                <a:ea typeface="Times New Roman" panose="02020603050405020304" pitchFamily="18" charset="0"/>
              </a:rPr>
              <a:t> καθορισμένος πιστωτής σε 14 μέρες από την επίδοση της ειδοποίησης έκδοσης του προστατευτικού διατάγματος </a:t>
            </a:r>
            <a:r>
              <a:rPr lang="el-GR" dirty="0">
                <a:latin typeface="Arial" panose="020B0604020202020204" pitchFamily="34" charset="0"/>
                <a:ea typeface="Times New Roman" panose="02020603050405020304" pitchFamily="18" charset="0"/>
              </a:rPr>
              <a:t>(προθεσμία που δεν εφαρμόζεται όταν ο χρεώστης καταδικάστηκε για αδίκημα δυνάμει του υπό αναφορά Νόμου ή για δόλια μεταβίβαση περιουσίας δυνάμει οποιουδήποτε Νόμου) </a:t>
            </a:r>
            <a:r>
              <a:rPr lang="el-GR" dirty="0">
                <a:solidFill>
                  <a:srgbClr val="FF0000"/>
                </a:solidFill>
                <a:latin typeface="Arial" panose="020B0604020202020204" pitchFamily="34" charset="0"/>
                <a:ea typeface="Times New Roman" panose="02020603050405020304" pitchFamily="18" charset="0"/>
              </a:rPr>
              <a:t>μπορεί να υποβάλει στο Δικαστήριο </a:t>
            </a:r>
            <a:r>
              <a:rPr lang="el-GR" b="1" dirty="0">
                <a:solidFill>
                  <a:srgbClr val="FF0000"/>
                </a:solidFill>
                <a:latin typeface="Arial" panose="020B0604020202020204" pitchFamily="34" charset="0"/>
                <a:ea typeface="Times New Roman" panose="02020603050405020304" pitchFamily="18" charset="0"/>
              </a:rPr>
              <a:t>αίτηση για παραμερισμό του προστατευτικού διατάγματος</a:t>
            </a:r>
            <a:r>
              <a:rPr lang="el-GR" dirty="0">
                <a:solidFill>
                  <a:srgbClr val="FF0000"/>
                </a:solidFill>
                <a:latin typeface="Arial" panose="020B0604020202020204" pitchFamily="34" charset="0"/>
                <a:ea typeface="Times New Roman" panose="02020603050405020304" pitchFamily="18" charset="0"/>
              </a:rPr>
              <a:t> για τους λόγους που καθορίζονται στην </a:t>
            </a:r>
            <a:r>
              <a:rPr lang="el-GR" b="1" dirty="0">
                <a:solidFill>
                  <a:srgbClr val="FF0000"/>
                </a:solidFill>
                <a:latin typeface="Arial" panose="020B0604020202020204" pitchFamily="34" charset="0"/>
                <a:ea typeface="Times New Roman" panose="02020603050405020304" pitchFamily="18" charset="0"/>
              </a:rPr>
              <a:t>παράγραφο 2</a:t>
            </a:r>
            <a:r>
              <a:rPr lang="el-GR" dirty="0">
                <a:solidFill>
                  <a:srgbClr val="FF0000"/>
                </a:solidFill>
                <a:latin typeface="Arial" panose="020B0604020202020204" pitchFamily="34" charset="0"/>
                <a:ea typeface="Times New Roman" panose="02020603050405020304" pitchFamily="18" charset="0"/>
              </a:rPr>
              <a:t> του Άρθρου. </a:t>
            </a:r>
            <a:r>
              <a:rPr lang="el-GR" dirty="0">
                <a:latin typeface="Arial" panose="020B0604020202020204" pitchFamily="34" charset="0"/>
                <a:ea typeface="Times New Roman" panose="02020603050405020304" pitchFamily="18" charset="0"/>
              </a:rPr>
              <a:t>Μετά την επίδοση της αίτησης στην Υπηρεσία Αφερεγγυότητας και στον Σύμβουλο Αφερεγγυότητας καθώς και σε οποιοδήποτε άλλο πρόσωπο κατόπιν οδηγιών του Δικαστηρίου, </a:t>
            </a:r>
            <a:r>
              <a:rPr lang="el-GR" b="1" dirty="0">
                <a:latin typeface="Arial" panose="020B0604020202020204" pitchFamily="34" charset="0"/>
                <a:ea typeface="Times New Roman" panose="02020603050405020304" pitchFamily="18" charset="0"/>
              </a:rPr>
              <a:t>η αίτηση εξετάζεται από το Δικαστήριο</a:t>
            </a:r>
            <a:r>
              <a:rPr lang="el-GR" dirty="0">
                <a:latin typeface="Arial" panose="020B0604020202020204" pitchFamily="34" charset="0"/>
                <a:ea typeface="Times New Roman" panose="02020603050405020304" pitchFamily="18" charset="0"/>
              </a:rPr>
              <a:t> σύμφωνα με τις </a:t>
            </a:r>
            <a:r>
              <a:rPr lang="el-GR" b="1" dirty="0">
                <a:latin typeface="Arial" panose="020B0604020202020204" pitchFamily="34" charset="0"/>
                <a:ea typeface="Times New Roman" panose="02020603050405020304" pitchFamily="18" charset="0"/>
              </a:rPr>
              <a:t>παραγράφους 4-7</a:t>
            </a:r>
            <a:r>
              <a:rPr lang="el-GR" dirty="0">
                <a:latin typeface="Arial" panose="020B0604020202020204" pitchFamily="34" charset="0"/>
                <a:ea typeface="Times New Roman" panose="02020603050405020304" pitchFamily="18" charset="0"/>
              </a:rPr>
              <a:t> του Άρθρου.</a:t>
            </a:r>
          </a:p>
          <a:p>
            <a:pPr lvl="0" algn="just">
              <a:lnSpc>
                <a:spcPct val="150000"/>
              </a:lnSpc>
              <a:spcAft>
                <a:spcPts val="800"/>
              </a:spcAft>
            </a:pPr>
            <a:endParaRPr lang="el-GR" b="1" kern="100" dirty="0">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spcAft>
                <a:spcPts val="800"/>
              </a:spcAft>
            </a:pPr>
            <a:r>
              <a:rPr lang="el-GR" b="1" kern="100" dirty="0">
                <a:latin typeface="Arial" panose="020B0604020202020204" pitchFamily="34" charset="0"/>
                <a:ea typeface="Calibri" panose="020F0502020204030204" pitchFamily="34" charset="0"/>
                <a:cs typeface="Arial" panose="020B0604020202020204" pitchFamily="34" charset="0"/>
              </a:rPr>
              <a:t>Αίτηση εκ μέρους της ALPHA BANK CYPRUS LTD ν. Αναφορικά με τον Β. Γ., Αρ. Αίτησης: ΠΣΑ 74/2021, 4/1/2022, απόφαση Επαρχ. Δικαστηρ. Πάφου 		    </a:t>
            </a:r>
            <a:endParaRPr lang="en-GB" kern="1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pPr>
            <a:r>
              <a:rPr lang="el-GR" kern="100" dirty="0">
                <a:latin typeface="Arial" panose="020B0604020202020204" pitchFamily="34" charset="0"/>
                <a:ea typeface="Calibri" panose="020F0502020204030204" pitchFamily="34" charset="0"/>
                <a:cs typeface="Arial" panose="020B0604020202020204" pitchFamily="34" charset="0"/>
              </a:rPr>
              <a:t>Η αιτήτρια / πιστώτρια αιτείται τον παραμερισμό του Προστατευτικού Διατάγματος, υποστηρίζοντας ότι ο χρεώστης δεν είναι αφερέγγυος και συνεπώς δεν πληρούσε όλα τα κριτήρια επιλεξιμότητας. Η αίτηση απέτυχε κυρίως διότι κρίθηκε ότι δεν προκαλείται ανεπανόρθωτη ζημιά στην αιτήτρια λόγω της έκδοσης του Προστατευτικού Διατάγματος.</a:t>
            </a:r>
          </a:p>
        </p:txBody>
      </p:sp>
    </p:spTree>
    <p:extLst>
      <p:ext uri="{BB962C8B-B14F-4D97-AF65-F5344CB8AC3E}">
        <p14:creationId xmlns:p14="http://schemas.microsoft.com/office/powerpoint/2010/main" val="24071012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32B74A8-6DE9-4413-AE46-850ABDF26CEF}"/>
              </a:ext>
            </a:extLst>
          </p:cNvPr>
          <p:cNvSpPr/>
          <p:nvPr/>
        </p:nvSpPr>
        <p:spPr>
          <a:xfrm>
            <a:off x="644577" y="389744"/>
            <a:ext cx="11227633" cy="5697650"/>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Οι ενέργειες του Συμβούλου Αφερεγγυότητας μετά την έκδοση του προστατευτικού διατάγματος αναφέρονται στο </a:t>
            </a:r>
            <a:r>
              <a:rPr lang="el-GR" b="1" dirty="0">
                <a:latin typeface="Arial" panose="020B0604020202020204" pitchFamily="34" charset="0"/>
                <a:ea typeface="Times New Roman" panose="02020603050405020304" pitchFamily="18" charset="0"/>
              </a:rPr>
              <a:t>Άρθρο 42</a:t>
            </a:r>
            <a:r>
              <a:rPr lang="el-GR" dirty="0">
                <a:latin typeface="Arial" panose="020B0604020202020204" pitchFamily="34" charset="0"/>
                <a:ea typeface="Times New Roman" panose="02020603050405020304" pitchFamily="18" charset="0"/>
              </a:rPr>
              <a:t>, περιλαμβάνουν δε γραπτή ειδοποίηση στους καθορισμένους πιστωτές και εγγυητές του χρεώστη ως η παράγραφος (1) (α) του Άρθρου καθώς και κλήση προς τους καθορισμένους πιστωτές για να επαληθεύσουν τα οφειλόμενα από τον χρεώστη χρέη και να υποβάλουν τις παρατηρήσεις τους για τον τρόπο αντιμετώπισης των χρεών στο πλαίσιο του Προσωπικού Σχεδίου Αποπληρωμής.</a:t>
            </a:r>
          </a:p>
          <a:p>
            <a:pPr algn="just">
              <a:lnSpc>
                <a:spcPct val="150000"/>
              </a:lnSpc>
              <a:spcAft>
                <a:spcPts val="0"/>
              </a:spcAft>
            </a:pPr>
            <a:r>
              <a:rPr lang="el-GR" dirty="0">
                <a:latin typeface="Arial" panose="020B0604020202020204" pitchFamily="34" charset="0"/>
                <a:ea typeface="Times New Roman" panose="02020603050405020304" pitchFamily="18" charset="0"/>
              </a:rPr>
              <a:t> </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Ιδιαίτερα σημαντικές πρόνοιες σε σχέση με τις ενέργειες του καθορισμένου πιστωτή σ’ αυτό το στάδιο αποτελούν τα </a:t>
            </a:r>
            <a:r>
              <a:rPr lang="el-GR" b="1" dirty="0">
                <a:latin typeface="Arial" panose="020B0604020202020204" pitchFamily="34" charset="0"/>
                <a:ea typeface="Times New Roman" panose="02020603050405020304" pitchFamily="18" charset="0"/>
              </a:rPr>
              <a:t>Άρθρα 43-44</a:t>
            </a:r>
            <a:r>
              <a:rPr lang="el-GR" dirty="0">
                <a:latin typeface="Arial" panose="020B0604020202020204" pitchFamily="34" charset="0"/>
                <a:ea typeface="Times New Roman" panose="02020603050405020304" pitchFamily="18" charset="0"/>
              </a:rPr>
              <a:t> του Νόμου.</a:t>
            </a:r>
          </a:p>
          <a:p>
            <a:pPr algn="just">
              <a:lnSpc>
                <a:spcPct val="150000"/>
              </a:lnSpc>
              <a:spcAft>
                <a:spcPts val="0"/>
              </a:spcAft>
            </a:pP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Στο </a:t>
            </a:r>
            <a:r>
              <a:rPr lang="el-GR" b="1" dirty="0">
                <a:latin typeface="Arial" panose="020B0604020202020204" pitchFamily="34" charset="0"/>
                <a:ea typeface="Times New Roman" panose="02020603050405020304" pitchFamily="18" charset="0"/>
              </a:rPr>
              <a:t>Άρθρο 43</a:t>
            </a:r>
            <a:r>
              <a:rPr lang="el-GR" dirty="0">
                <a:latin typeface="Arial" panose="020B0604020202020204" pitchFamily="34" charset="0"/>
                <a:ea typeface="Times New Roman" panose="02020603050405020304" pitchFamily="18" charset="0"/>
              </a:rPr>
              <a:t> καθορίζεται η </a:t>
            </a:r>
            <a:r>
              <a:rPr lang="el-GR" b="1" dirty="0">
                <a:latin typeface="Arial" panose="020B0604020202020204" pitchFamily="34" charset="0"/>
                <a:ea typeface="Times New Roman" panose="02020603050405020304" pitchFamily="18" charset="0"/>
              </a:rPr>
              <a:t>διαδικασία Επαλήθευσης χρεών</a:t>
            </a:r>
            <a:r>
              <a:rPr lang="el-GR" dirty="0">
                <a:latin typeface="Arial" panose="020B0604020202020204" pitchFamily="34" charset="0"/>
                <a:ea typeface="Times New Roman" panose="02020603050405020304" pitchFamily="18" charset="0"/>
              </a:rPr>
              <a:t>, στην οποία προβαίνει κάθε καθορισμένος πιστωτής εντός 35 ημερών από την παραλαβή της σχετικής ειδοποίησης του Συμβούλου Αφερεγγυότητας, για να δικαιούται να ψηφίσει στη συνέλευση πιστωτών και να έχει μερίδιο σε οποιαδήποτε κατανομή μπορεί να γίνει βάσει του Σχεδίου. Στις </a:t>
            </a:r>
            <a:r>
              <a:rPr lang="el-GR" b="1" dirty="0">
                <a:latin typeface="Arial" panose="020B0604020202020204" pitchFamily="34" charset="0"/>
                <a:ea typeface="Times New Roman" panose="02020603050405020304" pitchFamily="18" charset="0"/>
              </a:rPr>
              <a:t>παραγράφους 3 – 5</a:t>
            </a:r>
            <a:r>
              <a:rPr lang="el-GR" dirty="0">
                <a:latin typeface="Arial" panose="020B0604020202020204" pitchFamily="34" charset="0"/>
                <a:ea typeface="Times New Roman" panose="02020603050405020304" pitchFamily="18" charset="0"/>
              </a:rPr>
              <a:t> καθορίζεται το περιεχόμενο της ένορκης δήλωσης του καθορισμένου πιστωτή για την επαλήθευση του οφειλόμενου προς αυτόν χρέους. </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90636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61F7CB8-75C3-4350-96DB-7DEB1B2C1800}"/>
              </a:ext>
            </a:extLst>
          </p:cNvPr>
          <p:cNvSpPr/>
          <p:nvPr/>
        </p:nvSpPr>
        <p:spPr>
          <a:xfrm>
            <a:off x="705678" y="566530"/>
            <a:ext cx="10893288" cy="5864554"/>
          </a:xfrm>
          <a:prstGeom prst="rect">
            <a:avLst/>
          </a:prstGeom>
        </p:spPr>
        <p:txBody>
          <a:bodyPr wrap="square">
            <a:spAutoFit/>
          </a:bodyPr>
          <a:lstStyle/>
          <a:p>
            <a:pPr algn="just">
              <a:lnSpc>
                <a:spcPct val="150000"/>
              </a:lnSpc>
            </a:pPr>
            <a:r>
              <a:rPr lang="el-GR" dirty="0">
                <a:latin typeface="Arial" panose="020B0604020202020204" pitchFamily="34" charset="0"/>
                <a:ea typeface="Times New Roman" panose="02020603050405020304" pitchFamily="18" charset="0"/>
              </a:rPr>
              <a:t>Ακολουθεί η εξέταση κάθε επαλήθευσης χρέους εκ μέρους του Συμβούλου Αφερεγγυότητας εντός 5 ημερών από την παραλαβή της και η απόφαση του για αποδοχή ή απόρριψη της. Αν υπάρξει </a:t>
            </a:r>
            <a:r>
              <a:rPr lang="el-GR" b="1" dirty="0">
                <a:latin typeface="Arial" panose="020B0604020202020204" pitchFamily="34" charset="0"/>
                <a:ea typeface="Times New Roman" panose="02020603050405020304" pitchFamily="18" charset="0"/>
              </a:rPr>
              <a:t>διαφωνία αναφορικά με την επαλήθευση οποιουδήποτε χρέους</a:t>
            </a:r>
            <a:r>
              <a:rPr lang="el-GR" dirty="0">
                <a:latin typeface="Arial" panose="020B0604020202020204" pitchFamily="34" charset="0"/>
                <a:ea typeface="Times New Roman" panose="02020603050405020304" pitchFamily="18" charset="0"/>
              </a:rPr>
              <a:t> μεταξύ του Συμβούλου Αφερεγγυότητας και οποιουδήποτε καθορισμένου πιστωτή ή εγγυητή, </a:t>
            </a:r>
            <a:r>
              <a:rPr lang="el-GR" b="1" dirty="0">
                <a:latin typeface="Arial" panose="020B0604020202020204" pitchFamily="34" charset="0"/>
                <a:ea typeface="Times New Roman" panose="02020603050405020304" pitchFamily="18" charset="0"/>
              </a:rPr>
              <a:t>αρμόδιο να αποφασίσει είναι το Δικαστήριο</a:t>
            </a:r>
            <a:r>
              <a:rPr lang="el-GR" dirty="0">
                <a:latin typeface="Arial" panose="020B0604020202020204" pitchFamily="34" charset="0"/>
                <a:ea typeface="Times New Roman" panose="02020603050405020304" pitchFamily="18" charset="0"/>
              </a:rPr>
              <a:t> – η απόφαση του οποίου είναι δεσμευτική και τελεσίδικη, ως προνοείται στις </a:t>
            </a:r>
            <a:r>
              <a:rPr lang="el-GR" b="1" dirty="0">
                <a:latin typeface="Arial" panose="020B0604020202020204" pitchFamily="34" charset="0"/>
                <a:ea typeface="Times New Roman" panose="02020603050405020304" pitchFamily="18" charset="0"/>
              </a:rPr>
              <a:t>παραγράφους 9-10</a:t>
            </a:r>
            <a:r>
              <a:rPr lang="el-GR" dirty="0">
                <a:latin typeface="Arial" panose="020B0604020202020204" pitchFamily="34" charset="0"/>
                <a:ea typeface="Times New Roman" panose="02020603050405020304" pitchFamily="18" charset="0"/>
              </a:rPr>
              <a:t>, κατόπιν αίτησης είτε του Συμβούλου είτε του πιστωτή ή εγγυητή, που καταχωρείται εντός 15 ημερών από τη σχετική απόφαση του Συμβούλου Αφερεγγυότητας. </a:t>
            </a:r>
            <a:r>
              <a:rPr lang="el-GR" b="1" dirty="0">
                <a:latin typeface="Arial" panose="020B0604020202020204" pitchFamily="34" charset="0"/>
                <a:ea typeface="Times New Roman" panose="02020603050405020304" pitchFamily="18" charset="0"/>
              </a:rPr>
              <a:t>Επαλήθευση μπορεί</a:t>
            </a:r>
            <a:r>
              <a:rPr lang="el-GR" dirty="0">
                <a:latin typeface="Arial" panose="020B0604020202020204" pitchFamily="34" charset="0"/>
                <a:ea typeface="Times New Roman" panose="02020603050405020304" pitchFamily="18" charset="0"/>
              </a:rPr>
              <a:t>, αν συμφωνεί ο Σύμβουλος, </a:t>
            </a:r>
            <a:r>
              <a:rPr lang="el-GR" b="1" dirty="0">
                <a:latin typeface="Arial" panose="020B0604020202020204" pitchFamily="34" charset="0"/>
                <a:ea typeface="Times New Roman" panose="02020603050405020304" pitchFamily="18" charset="0"/>
              </a:rPr>
              <a:t>να αποσυρθεί ή να διαφοροποιηθεί</a:t>
            </a:r>
            <a:r>
              <a:rPr lang="el-GR" dirty="0">
                <a:latin typeface="Arial" panose="020B0604020202020204" pitchFamily="34" charset="0"/>
                <a:ea typeface="Times New Roman" panose="02020603050405020304" pitchFamily="18" charset="0"/>
              </a:rPr>
              <a:t> σε σχέση με το απαιτούμενο ποσό μέχρι να τεθεί σε ισχύ το Σχέδιο και </a:t>
            </a:r>
            <a:r>
              <a:rPr lang="el-GR" b="1" dirty="0">
                <a:latin typeface="Arial" panose="020B0604020202020204" pitchFamily="34" charset="0"/>
                <a:ea typeface="Times New Roman" panose="02020603050405020304" pitchFamily="18" charset="0"/>
              </a:rPr>
              <a:t>σε περίπτωση διαφωνίας του Συμβούλου</a:t>
            </a:r>
            <a:r>
              <a:rPr lang="el-GR" dirty="0">
                <a:latin typeface="Arial" panose="020B0604020202020204" pitchFamily="34" charset="0"/>
                <a:ea typeface="Times New Roman" panose="02020603050405020304" pitchFamily="18" charset="0"/>
              </a:rPr>
              <a:t>, </a:t>
            </a:r>
            <a:r>
              <a:rPr lang="el-GR" b="1" dirty="0">
                <a:latin typeface="Arial" panose="020B0604020202020204" pitchFamily="34" charset="0"/>
                <a:ea typeface="Times New Roman" panose="02020603050405020304" pitchFamily="18" charset="0"/>
              </a:rPr>
              <a:t>αρμόδιο να αποφασίσει είναι το Δικαστήριο</a:t>
            </a:r>
            <a:r>
              <a:rPr lang="el-GR" dirty="0">
                <a:latin typeface="Arial" panose="020B0604020202020204" pitchFamily="34" charset="0"/>
                <a:ea typeface="Times New Roman" panose="02020603050405020304" pitchFamily="18" charset="0"/>
              </a:rPr>
              <a:t> – λαμβάνοντας υπόψη τις διατάξεις του περί Καταχρηστικών Ρητρών σε Καταναλωτικές Συμβάσεις Νόμου και του περί Ελευθεροποίησης του Επιτοκίου και Συναφών Θεμάτων Νόμου - κατόπιν αίτησης του πιστωτή (</a:t>
            </a:r>
            <a:r>
              <a:rPr lang="el-GR" b="1" dirty="0">
                <a:latin typeface="Arial" panose="020B0604020202020204" pitchFamily="34" charset="0"/>
                <a:ea typeface="Times New Roman" panose="02020603050405020304" pitchFamily="18" charset="0"/>
              </a:rPr>
              <a:t>παράγραφος 11</a:t>
            </a:r>
            <a:r>
              <a:rPr lang="el-GR" dirty="0">
                <a:latin typeface="Arial" panose="020B0604020202020204" pitchFamily="34" charset="0"/>
                <a:ea typeface="Times New Roman" panose="02020603050405020304" pitchFamily="18" charset="0"/>
              </a:rPr>
              <a:t>). Η καταχώρηση τέτοιων αιτήσεων στο Δικαστήριο δεν αναστέλλει κατά τα άλλα τη διαδικασία έγκρισης του Προσωπικού Σχεδίου Αποπληρωμής.</a:t>
            </a:r>
            <a:r>
              <a:rPr lang="el-GR" dirty="0">
                <a:latin typeface="Arial" panose="020B0604020202020204" pitchFamily="34" charset="0"/>
                <a:ea typeface="Times New Roman" panose="02020603050405020304" pitchFamily="18" charset="0"/>
                <a:cs typeface="Arial" panose="020B0604020202020204" pitchFamily="34" charset="0"/>
              </a:rPr>
              <a:t> (βλ. απόφαση Επαρχ. </a:t>
            </a:r>
            <a:r>
              <a:rPr lang="el-GR" dirty="0" err="1">
                <a:latin typeface="Arial" panose="020B0604020202020204" pitchFamily="34" charset="0"/>
                <a:ea typeface="Times New Roman" panose="02020603050405020304" pitchFamily="18" charset="0"/>
                <a:cs typeface="Arial" panose="020B0604020202020204" pitchFamily="34" charset="0"/>
              </a:rPr>
              <a:t>Δικαστ</a:t>
            </a:r>
            <a:r>
              <a:rPr lang="el-GR" dirty="0">
                <a:latin typeface="Arial" panose="020B0604020202020204" pitchFamily="34" charset="0"/>
                <a:ea typeface="Times New Roman" panose="02020603050405020304" pitchFamily="18" charset="0"/>
                <a:cs typeface="Arial" panose="020B0604020202020204" pitchFamily="34" charset="0"/>
              </a:rPr>
              <a:t>. Πάφου, </a:t>
            </a:r>
            <a:r>
              <a:rPr lang="el-GR" b="1" dirty="0">
                <a:latin typeface="Arial" panose="020B0604020202020204" pitchFamily="34" charset="0"/>
                <a:ea typeface="Times New Roman" panose="02020603050405020304" pitchFamily="18" charset="0"/>
                <a:cs typeface="Arial" panose="020B0604020202020204" pitchFamily="34" charset="0"/>
              </a:rPr>
              <a:t>Αιτ. ΠΣΑ: 20/2022, Αναφορικά με τον Παύλο </a:t>
            </a:r>
            <a:r>
              <a:rPr lang="el-GR" b="1" dirty="0" err="1">
                <a:latin typeface="Arial" panose="020B0604020202020204" pitchFamily="34" charset="0"/>
                <a:ea typeface="Times New Roman" panose="02020603050405020304" pitchFamily="18" charset="0"/>
                <a:cs typeface="Arial" panose="020B0604020202020204" pitchFamily="34" charset="0"/>
              </a:rPr>
              <a:t>Κοκοζίδη</a:t>
            </a:r>
            <a:r>
              <a:rPr lang="el-GR" dirty="0">
                <a:latin typeface="Arial" panose="020B0604020202020204" pitchFamily="34" charset="0"/>
                <a:ea typeface="Times New Roman" panose="02020603050405020304" pitchFamily="18" charset="0"/>
                <a:cs typeface="Arial" panose="020B0604020202020204" pitchFamily="34" charset="0"/>
              </a:rPr>
              <a:t>, 16/5/2023)</a:t>
            </a:r>
            <a:endParaRPr lang="en-GB" dirty="0"/>
          </a:p>
        </p:txBody>
      </p:sp>
    </p:spTree>
    <p:extLst>
      <p:ext uri="{BB962C8B-B14F-4D97-AF65-F5344CB8AC3E}">
        <p14:creationId xmlns:p14="http://schemas.microsoft.com/office/powerpoint/2010/main" val="17182134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F10389-5430-47F8-A620-09C07D34A35A}"/>
              </a:ext>
            </a:extLst>
          </p:cNvPr>
          <p:cNvSpPr/>
          <p:nvPr/>
        </p:nvSpPr>
        <p:spPr>
          <a:xfrm>
            <a:off x="879565" y="905691"/>
            <a:ext cx="10577329" cy="5170197"/>
          </a:xfrm>
          <a:prstGeom prst="rect">
            <a:avLst/>
          </a:prstGeom>
        </p:spPr>
        <p:txBody>
          <a:bodyPr wrap="square">
            <a:spAutoFit/>
          </a:bodyPr>
          <a:lstStyle/>
          <a:p>
            <a:pPr>
              <a:lnSpc>
                <a:spcPct val="150000"/>
              </a:lnSpc>
            </a:pPr>
            <a:r>
              <a:rPr lang="el-GR" b="1" dirty="0">
                <a:latin typeface="Arial" panose="020B0604020202020204" pitchFamily="34" charset="0"/>
                <a:cs typeface="Arial" panose="020B0604020202020204" pitchFamily="34" charset="0"/>
              </a:rPr>
              <a:t>Αίτηση της πιστώτριας ALPHA BANK CYPRUS LIMITED ν. Αναφορικά με τον ΠΑΥΛΟ ΚΟΚΟΖΙΔΗ, ΑΙΤΗΣΗ ΠΣΑ 20/2022, 16/5/2023, απόφαση Επαρχ. Δικαστηρ. Πάφου</a:t>
            </a:r>
            <a:endParaRPr lang="en-GB" dirty="0">
              <a:latin typeface="Arial" panose="020B0604020202020204" pitchFamily="34" charset="0"/>
              <a:cs typeface="Arial" panose="020B0604020202020204" pitchFamily="34" charset="0"/>
            </a:endParaRPr>
          </a:p>
          <a:p>
            <a:pPr>
              <a:lnSpc>
                <a:spcPct val="150000"/>
              </a:lnSpc>
            </a:pPr>
            <a:endParaRPr lang="el-GR" dirty="0">
              <a:latin typeface="Arial" panose="020B0604020202020204" pitchFamily="34" charset="0"/>
              <a:cs typeface="Arial" panose="020B0604020202020204" pitchFamily="34" charset="0"/>
            </a:endParaRPr>
          </a:p>
          <a:p>
            <a:pPr>
              <a:lnSpc>
                <a:spcPct val="150000"/>
              </a:lnSpc>
            </a:pPr>
            <a:r>
              <a:rPr lang="el-GR" dirty="0">
                <a:latin typeface="Arial" panose="020B0604020202020204" pitchFamily="34" charset="0"/>
                <a:cs typeface="Arial" panose="020B0604020202020204" pitchFamily="34" charset="0"/>
              </a:rPr>
              <a:t>Αίτηση βάσει του άρθρου 43 του Ν.65(Ι)/2015, με την οποία η πιστώτρια ζητά από το Δικαστήριο τον παραμερισμό της απόφασης του Συμβούλου Αφερεγγυότητας με την οποία καθόρισε το ύψος του χρέους, την επικύρωση της επαλήθευσης χρέους που απέστειλε η ίδια, ή και τον καθορισμό του ορθού υπολοίπου από το Δικαστήριο. </a:t>
            </a:r>
          </a:p>
          <a:p>
            <a:pPr>
              <a:lnSpc>
                <a:spcPct val="150000"/>
              </a:lnSpc>
            </a:pPr>
            <a:r>
              <a:rPr lang="el-GR" dirty="0">
                <a:latin typeface="Arial" panose="020B0604020202020204" pitchFamily="34" charset="0"/>
                <a:cs typeface="Arial" panose="020B0604020202020204" pitchFamily="34" charset="0"/>
              </a:rPr>
              <a:t>Αποτέλεσμα: έκδοση διατάγματος δια του οποίου η απόφαση του Συμβούλου Αφερεγγυότητας σχετικά με την επαλήθευση ακυρώνεται και θα πρέπει να επανεξεταστεί η επαλήθευση της πιστώτριας από το Σύμβουλο Αφερεγγυότητας βάσει των δανειακών συμβάσεων που πρέπει να θεωρηθούν έγκυρες και δεσμευτικές.</a:t>
            </a:r>
            <a:endParaRPr lang="en-GB" dirty="0">
              <a:latin typeface="Arial" panose="020B0604020202020204" pitchFamily="34" charset="0"/>
              <a:cs typeface="Arial" panose="020B0604020202020204" pitchFamily="34" charset="0"/>
            </a:endParaRPr>
          </a:p>
          <a:p>
            <a:pPr algn="just">
              <a:lnSpc>
                <a:spcPct val="150000"/>
              </a:lnSpc>
              <a:spcAft>
                <a:spcPts val="800"/>
              </a:spcAft>
            </a:pPr>
            <a:endParaRPr lang="el-GR" b="1" kern="1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48946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1727680-7839-45DF-A58A-6386CA953BE8}"/>
              </a:ext>
            </a:extLst>
          </p:cNvPr>
          <p:cNvSpPr/>
          <p:nvPr/>
        </p:nvSpPr>
        <p:spPr>
          <a:xfrm>
            <a:off x="524655" y="569626"/>
            <a:ext cx="11092721" cy="5859233"/>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Το </a:t>
            </a:r>
            <a:r>
              <a:rPr lang="el-GR" b="1" dirty="0">
                <a:latin typeface="Arial" panose="020B0604020202020204" pitchFamily="34" charset="0"/>
                <a:ea typeface="Times New Roman" panose="02020603050405020304" pitchFamily="18" charset="0"/>
              </a:rPr>
              <a:t>Άρθρο 44</a:t>
            </a:r>
            <a:r>
              <a:rPr lang="el-GR" dirty="0">
                <a:latin typeface="Arial" panose="020B0604020202020204" pitchFamily="34" charset="0"/>
                <a:ea typeface="Times New Roman" panose="02020603050405020304" pitchFamily="18" charset="0"/>
              </a:rPr>
              <a:t> αφορά την </a:t>
            </a:r>
            <a:r>
              <a:rPr lang="el-GR" b="1" dirty="0">
                <a:latin typeface="Arial" panose="020B0604020202020204" pitchFamily="34" charset="0"/>
                <a:ea typeface="Times New Roman" panose="02020603050405020304" pitchFamily="18" charset="0"/>
              </a:rPr>
              <a:t>εκτίμηση της περιουσίας που υπόκειται σε εξασφάλιση</a:t>
            </a:r>
            <a:r>
              <a:rPr lang="el-GR" dirty="0">
                <a:latin typeface="Arial" panose="020B0604020202020204" pitchFamily="34" charset="0"/>
                <a:ea typeface="Times New Roman" panose="02020603050405020304" pitchFamily="18" charset="0"/>
              </a:rPr>
              <a:t>, η αξία της οποίας είναι η αγοραία της αξία, που καθορίζεται σε συμφωνία μεταξύ του Συμβούλου Αφερεγγυότητας και του καθορισμένου πιστωτή και οποιουδήποτε εγγυητή. Κάθε εξασφαλισμένος καθορισμένος πιστωτής υποβάλλει στον Σύμβουλο Αφερεγγυότητας, εντός </a:t>
            </a:r>
            <a:r>
              <a:rPr lang="el-GR" dirty="0">
                <a:solidFill>
                  <a:srgbClr val="FF0000"/>
                </a:solidFill>
                <a:latin typeface="Arial" panose="020B0604020202020204" pitchFamily="34" charset="0"/>
                <a:ea typeface="Times New Roman" panose="02020603050405020304" pitchFamily="18" charset="0"/>
              </a:rPr>
              <a:t>20 </a:t>
            </a:r>
            <a:r>
              <a:rPr lang="el-GR" dirty="0">
                <a:latin typeface="Arial" panose="020B0604020202020204" pitchFamily="34" charset="0"/>
                <a:ea typeface="Times New Roman" panose="02020603050405020304" pitchFamily="18" charset="0"/>
              </a:rPr>
              <a:t>ημερών από την παραλαβή της ειδοποίησης του τελευταίου, προκαταρκτική εκτίμηση της αγοραίας αξίας και εντός 10 περαιτέρω ημερών είτε συμφωνείται η αγοραία αξία της περιουσίας είτε διορίζεται ανεξάρτητος εκτιμητής για την εκτίμηση της είτε η Υπηρεσία Αφερεγγυότητας διορίζει ανεξάρτητο εκτιμητή κατόπιν αιτήματος των ενδιαφερομένων.</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 </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Σύμφωνα με το </a:t>
            </a:r>
            <a:r>
              <a:rPr lang="el-GR" b="1" dirty="0">
                <a:latin typeface="Arial" panose="020B0604020202020204" pitchFamily="34" charset="0"/>
                <a:ea typeface="Times New Roman" panose="02020603050405020304" pitchFamily="18" charset="0"/>
              </a:rPr>
              <a:t>Άρθρο 45</a:t>
            </a:r>
            <a:r>
              <a:rPr lang="el-GR" dirty="0">
                <a:latin typeface="Arial" panose="020B0604020202020204" pitchFamily="34" charset="0"/>
                <a:ea typeface="Times New Roman" panose="02020603050405020304" pitchFamily="18" charset="0"/>
              </a:rPr>
              <a:t>, αφού ολοκληρωθούν οι διαδικασίες των Άρθρων 43-44, ο Σύμβουλος Αφερεγγυότητας καλεί τους καθορισμένους πιστωτές να υποβάλουν εντός 15 ημερών, το αργότερο, τυχόν παρατηρήσεις τους αναφορικά με τον τρόπο αντιμετώπισης των χρεών του χρεώστη ως μέρος Προσωπικού Σχεδίου Αποπληρωμής, τις οποίες ο Σύμβουλος μελετά και στη συνέχεια υποβάλλει τις προτάσεις του προς τους πιστωτές, ενημερώνοντας σχετικά και όλους τους εγγυητές που περιλαμβάνονται στην επαλήθευση χρέους.</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51569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C47F1AC-FCAB-613A-A04A-58912FC789E0}"/>
              </a:ext>
            </a:extLst>
          </p:cNvPr>
          <p:cNvSpPr txBox="1"/>
          <p:nvPr/>
        </p:nvSpPr>
        <p:spPr>
          <a:xfrm>
            <a:off x="1222512" y="934278"/>
            <a:ext cx="9521687" cy="5151347"/>
          </a:xfrm>
          <a:prstGeom prst="rect">
            <a:avLst/>
          </a:prstGeom>
          <a:noFill/>
        </p:spPr>
        <p:txBody>
          <a:bodyPr wrap="square">
            <a:spAutoFit/>
          </a:bodyPr>
          <a:lstStyle/>
          <a:p>
            <a:pPr algn="just"/>
            <a:r>
              <a:rPr lang="el-GR" sz="2000" b="1" dirty="0">
                <a:effectLst/>
                <a:latin typeface="Arial" panose="020B0604020202020204" pitchFamily="34" charset="0"/>
                <a:ea typeface="Times New Roman" panose="02020603050405020304" pitchFamily="18" charset="0"/>
              </a:rPr>
              <a:t>Ο ΠΕΡΙ ΑΦΕΡΕΓΓΥΟΤΗΤΑΣ ΦΥΣΙΚΩΝ ΠΡΟΣΩΠΩΝ  (ΠΡΟΣΩΠΙΚΑ ΣΧΕΔΙΑ ΑΠΟΠΛΗΡΩΜΗΣ ΚΑΙ ΔΙΑΤΑΓΜΑ ΑΠΑΛΛΑΓΗΣ ΟΦΕΙΛΩΝ) ΝΟΜΟΣ (Ν. 65(</a:t>
            </a:r>
            <a:r>
              <a:rPr lang="en-US" sz="2000" b="1" dirty="0">
                <a:effectLst/>
                <a:latin typeface="Arial" panose="020B0604020202020204" pitchFamily="34" charset="0"/>
                <a:ea typeface="Times New Roman" panose="02020603050405020304" pitchFamily="18" charset="0"/>
              </a:rPr>
              <a:t>I</a:t>
            </a:r>
            <a:r>
              <a:rPr lang="el-GR" sz="2000" b="1" dirty="0">
                <a:effectLst/>
                <a:latin typeface="Arial" panose="020B0604020202020204" pitchFamily="34" charset="0"/>
                <a:ea typeface="Times New Roman" panose="02020603050405020304" pitchFamily="18" charset="0"/>
              </a:rPr>
              <a:t>)/2015, όπως τροποποιήθηκε με Ν. 36(Ι)/2018), Ν. </a:t>
            </a:r>
            <a:r>
              <a:rPr lang="el-GR" sz="2000" b="1" dirty="0">
                <a:latin typeface="Arial" panose="020B0604020202020204" pitchFamily="34" charset="0"/>
                <a:ea typeface="Times New Roman" panose="02020603050405020304" pitchFamily="18" charset="0"/>
              </a:rPr>
              <a:t>85</a:t>
            </a:r>
            <a:r>
              <a:rPr lang="el-GR" sz="2000" b="1" dirty="0">
                <a:effectLst/>
                <a:latin typeface="Arial" panose="020B0604020202020204" pitchFamily="34" charset="0"/>
                <a:ea typeface="Times New Roman" panose="02020603050405020304" pitchFamily="18" charset="0"/>
              </a:rPr>
              <a:t>(Ι)/2018) και Ν. </a:t>
            </a:r>
            <a:r>
              <a:rPr lang="el-GR" sz="2000" b="1" dirty="0">
                <a:latin typeface="Arial" panose="020B0604020202020204" pitchFamily="34" charset="0"/>
                <a:ea typeface="Times New Roman" panose="02020603050405020304" pitchFamily="18" charset="0"/>
              </a:rPr>
              <a:t>100</a:t>
            </a:r>
            <a:r>
              <a:rPr lang="el-GR" sz="2000" b="1" dirty="0">
                <a:effectLst/>
                <a:latin typeface="Arial" panose="020B0604020202020204" pitchFamily="34" charset="0"/>
                <a:ea typeface="Times New Roman" panose="02020603050405020304" pitchFamily="18" charset="0"/>
              </a:rPr>
              <a:t>(Ι)/2020)) </a:t>
            </a:r>
            <a:endParaRPr lang="en-GB" sz="2000" dirty="0">
              <a:effectLst/>
              <a:latin typeface="Times New Roman" panose="02020603050405020304" pitchFamily="18" charset="0"/>
              <a:ea typeface="Times New Roman" panose="02020603050405020304" pitchFamily="18" charset="0"/>
            </a:endParaRPr>
          </a:p>
          <a:p>
            <a:pPr algn="just"/>
            <a:r>
              <a:rPr lang="el-GR" sz="1800" dirty="0">
                <a:effectLst/>
                <a:latin typeface="Arial" panose="020B060402020202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pPr algn="just"/>
            <a:r>
              <a:rPr lang="el-GR" sz="1800" dirty="0">
                <a:effectLst/>
                <a:latin typeface="Arial" panose="020B060402020202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pPr algn="just">
              <a:lnSpc>
                <a:spcPct val="150000"/>
              </a:lnSpc>
            </a:pPr>
            <a:r>
              <a:rPr lang="el-GR" sz="1800" dirty="0">
                <a:effectLst/>
                <a:latin typeface="Arial" panose="020B0604020202020204" pitchFamily="34" charset="0"/>
                <a:ea typeface="Times New Roman" panose="02020603050405020304" pitchFamily="18" charset="0"/>
              </a:rPr>
              <a:t>Από το προοίμιο του Νόμου προκύπτει ότι ο Νόμος προνοεί για τη θέσπιση εκτάκτων μέτρων, τα οποία θα κατανέμουν τα βάρη με δίκαιο τρόπο μεταξύ των προσώπων που συμμετέχουν ενεργά στην οικονομία καθώς και τη θέσπιση επιπρόσθετων μηχανισμών και διαδικασιών που αφορούν την αφερεγγυότητα φυσικών προσώπων, για την αντιμετώπιση της οξείας οικονομικής κρίσης με απώτερο στόχο την αποφυγή της κατάρρευσης της οικονομίας, την προφύλαξη της σταθερότητας του χρηματοοικονομικού συστήματος και την εξασφάλιση της προστασίας του δημόσιου συμφέροντος.  </a:t>
            </a:r>
            <a:r>
              <a:rPr lang="el-GR" sz="1800" u="sng" dirty="0">
                <a:effectLst/>
                <a:latin typeface="Arial" panose="020B0604020202020204" pitchFamily="34" charset="0"/>
                <a:ea typeface="Times New Roman" panose="02020603050405020304" pitchFamily="18" charset="0"/>
              </a:rPr>
              <a:t>Είναι σημαντικό να λεχθεί αρχικά ότι </a:t>
            </a:r>
            <a:r>
              <a:rPr lang="el-GR" sz="1800" b="1" u="sng" dirty="0">
                <a:effectLst/>
                <a:latin typeface="Arial" panose="020B0604020202020204" pitchFamily="34" charset="0"/>
                <a:ea typeface="Times New Roman" panose="02020603050405020304" pitchFamily="18" charset="0"/>
              </a:rPr>
              <a:t>ο Νόμος αποτελείται από έξι μέρη</a:t>
            </a:r>
            <a:r>
              <a:rPr lang="el-GR" dirty="0">
                <a:latin typeface="Arial" panose="020B0604020202020204" pitchFamily="34" charset="0"/>
                <a:ea typeface="Times New Roman" panose="02020603050405020304" pitchFamily="18" charset="0"/>
              </a:rPr>
              <a:t>.</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02119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F0987AA-A688-4FB5-A38E-7FD3FE711AC3}"/>
              </a:ext>
            </a:extLst>
          </p:cNvPr>
          <p:cNvSpPr/>
          <p:nvPr/>
        </p:nvSpPr>
        <p:spPr>
          <a:xfrm>
            <a:off x="779489" y="96494"/>
            <a:ext cx="10777927" cy="6667146"/>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Στο </a:t>
            </a:r>
            <a:r>
              <a:rPr lang="el-GR" b="1" dirty="0">
                <a:latin typeface="Arial" panose="020B0604020202020204" pitchFamily="34" charset="0"/>
                <a:ea typeface="Times New Roman" panose="02020603050405020304" pitchFamily="18" charset="0"/>
              </a:rPr>
              <a:t>Άρθρο 46, που προνοεί ότι οι όροι του Προσωπικού Σχεδίου Αποπληρωμής συμφωνούνται με τον χρεώστη και εγκρίνονται από τους καθορισμένους πιστωτές του σε ψηφοφορία,</a:t>
            </a:r>
            <a:r>
              <a:rPr lang="el-GR" dirty="0">
                <a:latin typeface="Arial" panose="020B0604020202020204" pitchFamily="34" charset="0"/>
                <a:ea typeface="Times New Roman" panose="02020603050405020304" pitchFamily="18" charset="0"/>
              </a:rPr>
              <a:t> καθορίζονται οι υποχρεωτικές προϋποθέσεις σχετικά με Προσωπικό Σχέδιο Αποπληρωμής (για τις οποίες η Υπηρεσία Αφερεγγυότητας μπορεί να εκδίδει Κώδικα Πρακτικής για σκοπούς κατεύθυνσης) ως ακολούθως:</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Το Προσωπικό Σχέδιο Αποπληρωμής πρέπει να καθορίσει με σαφήνεια τα εξασφαλισμένα και τα μη εξασφαλισμένα χρέη.</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b="1" dirty="0">
                <a:latin typeface="Arial" panose="020B0604020202020204" pitchFamily="34" charset="0"/>
                <a:ea typeface="Times New Roman" panose="02020603050405020304" pitchFamily="18" charset="0"/>
              </a:rPr>
              <a:t>Η μέγιστη διάρκεια του Προσωπικού Σχεδίου Αποπληρωμής είναι 60 μήνες και μπορεί να παραταθεί για περαιτέρω περίοδο μέχρι 12 μηνών. </a:t>
            </a:r>
            <a:r>
              <a:rPr lang="el-GR" sz="1400" u="sng" dirty="0">
                <a:latin typeface="Arial" panose="020B0604020202020204" pitchFamily="34" charset="0"/>
                <a:cs typeface="Arial" panose="020B0604020202020204" pitchFamily="34" charset="0"/>
              </a:rPr>
              <a:t>Νοείται ότι η µ</a:t>
            </a:r>
            <a:r>
              <a:rPr lang="el-GR" sz="1400" u="sng" dirty="0" err="1">
                <a:latin typeface="Arial" panose="020B0604020202020204" pitchFamily="34" charset="0"/>
                <a:cs typeface="Arial" panose="020B0604020202020204" pitchFamily="34" charset="0"/>
              </a:rPr>
              <a:t>έγιστη</a:t>
            </a:r>
            <a:r>
              <a:rPr lang="el-GR" sz="1400" u="sng" dirty="0">
                <a:latin typeface="Arial" panose="020B0604020202020204" pitchFamily="34" charset="0"/>
                <a:cs typeface="Arial" panose="020B0604020202020204" pitchFamily="34" charset="0"/>
              </a:rPr>
              <a:t> διάρκεια των µ</a:t>
            </a:r>
            <a:r>
              <a:rPr lang="el-GR" sz="1400" u="sng" dirty="0" err="1">
                <a:latin typeface="Arial" panose="020B0604020202020204" pitchFamily="34" charset="0"/>
                <a:cs typeface="Arial" panose="020B0604020202020204" pitchFamily="34" charset="0"/>
              </a:rPr>
              <a:t>ηνιαίων</a:t>
            </a:r>
            <a:r>
              <a:rPr lang="el-GR" sz="1400" u="sng" dirty="0">
                <a:latin typeface="Arial" panose="020B0604020202020204" pitchFamily="34" charset="0"/>
                <a:cs typeface="Arial" panose="020B0604020202020204" pitchFamily="34" charset="0"/>
              </a:rPr>
              <a:t> δόσεων για </a:t>
            </a:r>
            <a:r>
              <a:rPr lang="el-GR" sz="1400" u="sng" dirty="0" err="1">
                <a:latin typeface="Arial" panose="020B0604020202020204" pitchFamily="34" charset="0"/>
                <a:cs typeface="Arial" panose="020B0604020202020204" pitchFamily="34" charset="0"/>
              </a:rPr>
              <a:t>αποπληρωµή</a:t>
            </a:r>
            <a:r>
              <a:rPr lang="el-GR" sz="1400" u="sng" dirty="0">
                <a:latin typeface="Arial" panose="020B0604020202020204" pitchFamily="34" charset="0"/>
                <a:cs typeface="Arial" panose="020B0604020202020204" pitchFamily="34" charset="0"/>
              </a:rPr>
              <a:t> </a:t>
            </a:r>
            <a:r>
              <a:rPr lang="el-GR" sz="1400" u="sng" dirty="0" err="1">
                <a:latin typeface="Arial" panose="020B0604020202020204" pitchFamily="34" charset="0"/>
                <a:cs typeface="Arial" panose="020B0604020202020204" pitchFamily="34" charset="0"/>
              </a:rPr>
              <a:t>εξασφαλισµένων</a:t>
            </a:r>
            <a:r>
              <a:rPr lang="el-GR" sz="1400" u="sng" dirty="0">
                <a:latin typeface="Arial" panose="020B0604020202020204" pitchFamily="34" charset="0"/>
                <a:cs typeface="Arial" panose="020B0604020202020204" pitchFamily="34" charset="0"/>
              </a:rPr>
              <a:t> χρεών δύναται να επεκτείνεται για περαιτέρω περίοδο, </a:t>
            </a:r>
            <a:r>
              <a:rPr lang="el-GR" sz="1400" u="sng" dirty="0" err="1">
                <a:latin typeface="Arial" panose="020B0604020202020204" pitchFamily="34" charset="0"/>
                <a:cs typeface="Arial" panose="020B0604020202020204" pitchFamily="34" charset="0"/>
              </a:rPr>
              <a:t>σύµφωνα</a:t>
            </a:r>
            <a:r>
              <a:rPr lang="el-GR" sz="1400" u="sng" dirty="0">
                <a:latin typeface="Arial" panose="020B0604020202020204" pitchFamily="34" charset="0"/>
                <a:cs typeface="Arial" panose="020B0604020202020204" pitchFamily="34" charset="0"/>
              </a:rPr>
              <a:t> µε τους όρους και τις προϋποθέσεις της αρχικής </a:t>
            </a:r>
            <a:r>
              <a:rPr lang="el-GR" sz="1400" u="sng" dirty="0" err="1">
                <a:latin typeface="Arial" panose="020B0604020202020204" pitchFamily="34" charset="0"/>
                <a:cs typeface="Arial" panose="020B0604020202020204" pitchFamily="34" charset="0"/>
              </a:rPr>
              <a:t>σύµβασης</a:t>
            </a:r>
            <a:r>
              <a:rPr lang="el-GR" sz="1400" u="sng" dirty="0">
                <a:latin typeface="Arial" panose="020B0604020202020204" pitchFamily="34" charset="0"/>
                <a:cs typeface="Arial" panose="020B0604020202020204" pitchFamily="34" charset="0"/>
              </a:rPr>
              <a:t> δανείου, εκτός εάν και στον βαθμό που προβλέπεται διαφορετικά από το ίδιο το Προσωπικό Σχέδιο Αποπληρωμής· (Ν. 85(Ι)/2018) </a:t>
            </a:r>
            <a:endParaRPr lang="en-GB" sz="1400" u="sng"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b="1" dirty="0">
                <a:latin typeface="Arial" panose="020B0604020202020204" pitchFamily="34" charset="0"/>
                <a:ea typeface="Times New Roman" panose="02020603050405020304" pitchFamily="18" charset="0"/>
              </a:rPr>
              <a:t>Με τη συμμόρφωση του στις υποχρεώσεις του που καθορίζονται στο Σχέδιο ο χρεώστης δεν απαλλάσσεται από τα εξασφαλισμένα χρέη του και συνεχίζει να υπέχει υποχρέωση προς εξόφληση τους μετά την λήξη του Σχεδίου ως οι όροι της αρχικής σύμβασης δανείου, εκτός εάν προβλέπεται διαφορετικά στο Σχέδιο.</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34224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54F7E6D-3B6A-4D50-8480-C2E42F62B32C}"/>
              </a:ext>
            </a:extLst>
          </p:cNvPr>
          <p:cNvSpPr/>
          <p:nvPr/>
        </p:nvSpPr>
        <p:spPr>
          <a:xfrm>
            <a:off x="556591" y="904461"/>
            <a:ext cx="10803836" cy="4728154"/>
          </a:xfrm>
          <a:prstGeom prst="rect">
            <a:avLst/>
          </a:prstGeom>
        </p:spPr>
        <p:txBody>
          <a:bodyPr wrap="square">
            <a:spAutoFit/>
          </a:bodyPr>
          <a:lstStyle/>
          <a:p>
            <a:pPr marL="342900" lvl="0" indent="-342900" algn="just">
              <a:lnSpc>
                <a:spcPct val="150000"/>
              </a:lnSpc>
              <a:spcAft>
                <a:spcPts val="0"/>
              </a:spcAft>
              <a:buFont typeface="Symbol" panose="05050102010706020507" pitchFamily="18" charset="2"/>
              <a:buChar char=""/>
            </a:pPr>
            <a:r>
              <a:rPr lang="el-GR" b="1" u="sng" dirty="0">
                <a:latin typeface="Arial" panose="020B0604020202020204" pitchFamily="34" charset="0"/>
                <a:ea typeface="Times New Roman" panose="02020603050405020304" pitchFamily="18" charset="0"/>
              </a:rPr>
              <a:t>Οι όροι του Προσωπικού Σχεδίου Αποπληρωμής πρέπει να έχουν ως αποτέλεσμα το να θέσουν τους πιστωτές στην ίδια ή σε καλύτερη θέση από αυτήν που θα ευρίσκονταν εάν η περιουσία του χρεώστη διατίθετο σύμφωνα με τις διατάξεις του περί Πτώχευσης Νόμου, εκτός αν ο πιστωτής συγκατατίθεται για την επίτευξη άλλου αποτελέσματος</a:t>
            </a:r>
            <a:r>
              <a:rPr lang="el-GR" sz="1400" dirty="0">
                <a:latin typeface="Arial" panose="020B0604020202020204" pitchFamily="34" charset="0"/>
                <a:ea typeface="Times New Roman" panose="02020603050405020304" pitchFamily="18" charset="0"/>
                <a:cs typeface="Arial" panose="020B0604020202020204" pitchFamily="34" charset="0"/>
              </a:rPr>
              <a:t>.</a:t>
            </a:r>
            <a:r>
              <a:rPr lang="el-GR" sz="1400" dirty="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Νοείται ότι, για σκοπούς του παρόντος εδαφίου, δεν εφαρμόζεται και δεν λαμβάνεται υπόψη η προτεραιότητα πληρωμής χρεών προς τη Δημοκρατία ή τις αρχές τοπικής διοίκησης, όπως αυτή προβλέπεται στην παράγραφο (α) του εδαφίου (1) του άρθρου 38 του περί Πτώχευσης Νόμου· (Ν. 85(Ι)/2018) </a:t>
            </a:r>
          </a:p>
          <a:p>
            <a:pPr lvl="0" algn="just">
              <a:lnSpc>
                <a:spcPct val="150000"/>
              </a:lnSpc>
              <a:spcAft>
                <a:spcPts val="0"/>
              </a:spcAft>
            </a:pP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Το Προσωπικό Σχέδιο Αποπληρωμής δεν απαιτεί από τον χρεώστη να πωλεί αντικείμενα λογικά αναγκαία για την απασχόληση ή επιχείρηση του και δεν περιέχει όρους για πληρωμές που να οδηγούν στο να μην έχει στη διάθεση του ικανοποιητικό εισόδημα για λογικά έξοδα διαβίωσης του ιδίου και της οικογένειας του, εκτός εάν υπάρχει αντίθετη ρητή συναίνεση του χρεώστη.</a:t>
            </a:r>
            <a:endParaRPr lang="en-GB" sz="11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41137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7BF7688-9C30-4792-AF68-6CCD84F6FA74}"/>
              </a:ext>
            </a:extLst>
          </p:cNvPr>
          <p:cNvSpPr/>
          <p:nvPr/>
        </p:nvSpPr>
        <p:spPr>
          <a:xfrm>
            <a:off x="616226" y="665922"/>
            <a:ext cx="11022496" cy="5463611"/>
          </a:xfrm>
          <a:prstGeom prst="rect">
            <a:avLst/>
          </a:prstGeom>
        </p:spPr>
        <p:txBody>
          <a:bodyPr wrap="square">
            <a:spAutoFit/>
          </a:bodyPr>
          <a:lstStyle/>
          <a:p>
            <a:pPr marL="342900" indent="-342900" algn="just">
              <a:lnSpc>
                <a:spcPct val="150000"/>
              </a:lnSpc>
              <a:buFont typeface="Symbol" panose="05050102010706020507" pitchFamily="18" charset="2"/>
              <a:buChar char=""/>
            </a:pPr>
            <a:r>
              <a:rPr lang="el-GR" dirty="0">
                <a:latin typeface="Arial" panose="020B0604020202020204" pitchFamily="34" charset="0"/>
                <a:ea typeface="Times New Roman" panose="02020603050405020304" pitchFamily="18" charset="0"/>
              </a:rPr>
              <a:t>Το Προσωπικό Σχέδιο Αποπληρωμής προβλέπει για πληρωμές κάλυψης δαπανών και εξόδων του Συμβούλου Αφερεγγυότητας και των πάσης φύσεως φορολογικών υποχρεώσεων του χρεώστη σε σχέση με το Σχέδιο (οι τελευταίες πληρώνονται κατά προτεραιότητα), υποδεικνύοντας και το ενδεχόμενο ύψος των τελών, εξόδων και δαπανών που θα πραγματοποιηθούν. Προβλέπει επίσης τον τρόπο αντιμετώπισης των χρεών σε περίπτωση θανάτου ή διανοητικής ανικανότητας του χρεώστη.</a:t>
            </a: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Το Προσωπικό Σχέδιο Αποπληρωμής διασφαλίζει ότι ο χρεώστης δεν διαθέτει όλα του τα δικαιώματα επί της κύριας κατοικίας του, υπό την επιφύλαξη των διατάξεων της παραγράφου 3 του Άρθρου 50.  </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Το Προσωπικό Σχέδιο Αποπληρωμής προβλέπει την αναθεώρηση από τον Σύμβουλο Αφερεγγυότητας των περιστάσεων και συνθηκών του χρεώστη σε τακτά χρονικά διαστήματα, που δεν θα είναι μεγαλύτερα των 12 μηνών, κατά τη διάρκεια της ισχύος του Σχεδίου καθώς και τον τρόπο διαχείρισης της εξασφάλισης κάθε εξασφαλισμένου καθορισμένου πιστωτή ως τα Άρθρα 48-51.  </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Καθορίζονται στο Σχέδιο οι συνθήκες υπό τις οποίες ο Σύμβουλος Αφερεγγυότητας υποχρεούται να προτείνει τροποποίηση του, ως προβλέπεται στο Άρθρο 64.</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556133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A389E05-AAF3-49B9-B800-15D9EF47EA49}"/>
              </a:ext>
            </a:extLst>
          </p:cNvPr>
          <p:cNvSpPr/>
          <p:nvPr/>
        </p:nvSpPr>
        <p:spPr>
          <a:xfrm>
            <a:off x="242341" y="117443"/>
            <a:ext cx="11707318" cy="6274731"/>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Οι </a:t>
            </a:r>
            <a:r>
              <a:rPr lang="el-GR" b="1" dirty="0">
                <a:latin typeface="Arial" panose="020B0604020202020204" pitchFamily="34" charset="0"/>
                <a:ea typeface="Times New Roman" panose="02020603050405020304" pitchFamily="18" charset="0"/>
              </a:rPr>
              <a:t>τρόποι πληρωμής στους πιστωτές</a:t>
            </a:r>
            <a:r>
              <a:rPr lang="el-GR" dirty="0">
                <a:latin typeface="Arial" panose="020B0604020202020204" pitchFamily="34" charset="0"/>
                <a:ea typeface="Times New Roman" panose="02020603050405020304" pitchFamily="18" charset="0"/>
              </a:rPr>
              <a:t> που μπορούν να ενσωματωθούν στο Προσωπικό Σχέδιο Αποπληρωμής καθορίζονται στο </a:t>
            </a:r>
            <a:r>
              <a:rPr lang="el-GR" b="1" dirty="0">
                <a:latin typeface="Arial" panose="020B0604020202020204" pitchFamily="34" charset="0"/>
                <a:ea typeface="Times New Roman" panose="02020603050405020304" pitchFamily="18" charset="0"/>
              </a:rPr>
              <a:t>Άρθρο 47</a:t>
            </a:r>
            <a:r>
              <a:rPr lang="el-GR" dirty="0">
                <a:latin typeface="Arial" panose="020B0604020202020204" pitchFamily="34" charset="0"/>
                <a:ea typeface="Times New Roman" panose="02020603050405020304" pitchFamily="18" charset="0"/>
              </a:rPr>
              <a:t> και ενδέχεται να είναι ένας ή περισσότεροι εκ των ακολούθων: ένα κατ’ αποκοπήν ποσό πληρωμής προς τους καθορισμένους πιστωτές, συμφωνία πληρωμής με αυτούς, μεταβίβαση συγκεκριμένων περιουσιακών στοιχείων του χρεώστη προς αυτούς, πώληση καθορισμένων περιουσιακών στοιχείων του χρεώστη και σε σχέση με εξασφαλισμένα χρέη, υπό την επιφύλαξη των Άρθρων 48-51, σχέδιο μεταχείρισης των εξασφαλίσεων και ικανοποίησης ή αναδιάρθρωσης του εξασφαλισμένου χρέους. Παρόλο ότι στο εν λόγω Άρθρο προνοείται ότι το Σχέδιο προβλέπει πληρωμές κατ’ αναλογίαν (</a:t>
            </a:r>
            <a:r>
              <a:rPr lang="en-US" dirty="0">
                <a:latin typeface="Arial" panose="020B0604020202020204" pitchFamily="34" charset="0"/>
                <a:ea typeface="Times New Roman" panose="02020603050405020304" pitchFamily="18" charset="0"/>
              </a:rPr>
              <a:t>pari passu</a:t>
            </a:r>
            <a:r>
              <a:rPr lang="el-GR" dirty="0">
                <a:latin typeface="Arial" panose="020B0604020202020204" pitchFamily="34" charset="0"/>
                <a:ea typeface="Times New Roman" panose="02020603050405020304" pitchFamily="18" charset="0"/>
              </a:rPr>
              <a:t>) σε πιστωτές της ίδιας κατηγορίας, δίδεται η δυνατότητα συμπερίληψης στο Σχέδιο άλλων προνοιών για πληρωμές. </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 </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solidFill>
                  <a:srgbClr val="FF0000"/>
                </a:solidFill>
                <a:latin typeface="Arial" panose="020B0604020202020204" pitchFamily="34" charset="0"/>
                <a:ea typeface="Times New Roman" panose="02020603050405020304" pitchFamily="18" charset="0"/>
              </a:rPr>
              <a:t>Προσεκτικής μελέτης εκ μέρους των Συμβούλων Αφερεγγυότητας και των πιστωτών πρέπει να τύχουν τα </a:t>
            </a:r>
            <a:r>
              <a:rPr lang="el-GR" b="1" dirty="0">
                <a:solidFill>
                  <a:srgbClr val="FF0000"/>
                </a:solidFill>
                <a:latin typeface="Arial" panose="020B0604020202020204" pitchFamily="34" charset="0"/>
                <a:ea typeface="Times New Roman" panose="02020603050405020304" pitchFamily="18" charset="0"/>
              </a:rPr>
              <a:t>Άρθρα 48-49</a:t>
            </a:r>
            <a:r>
              <a:rPr lang="el-GR" dirty="0">
                <a:solidFill>
                  <a:srgbClr val="FF0000"/>
                </a:solidFill>
                <a:latin typeface="Arial" panose="020B0604020202020204" pitchFamily="34" charset="0"/>
                <a:ea typeface="Times New Roman" panose="02020603050405020304" pitchFamily="18" charset="0"/>
              </a:rPr>
              <a:t>, που αφορούν τους εξασφαλισμένους πιστωτές και την προστασία τους στα πλαίσια Προσωπικού Σχεδίου Αποπληρωμής, οι όροι και προϋποθέσεις του οποίου μπορούν να καθορίσουν την μεταχείριση της εξασφάλισης, η οποία μπορεί να περιλαμβάνει την πώληση ή διάθεση της περιουσίας ή ενεργητικού που αποτελεί αντικείμενο της εξασφάλισης, την παράδοση της εξασφάλισης στον χρεώστη ή τη διατήρηση της από τον εξασφαλισμένο καθορισμένο πιστωτή. </a:t>
            </a:r>
            <a:endParaRPr lang="en-GB" sz="11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01257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EC66790-73CF-4DBE-9519-9C7066BE5055}"/>
              </a:ext>
            </a:extLst>
          </p:cNvPr>
          <p:cNvSpPr/>
          <p:nvPr/>
        </p:nvSpPr>
        <p:spPr>
          <a:xfrm>
            <a:off x="695739" y="785191"/>
            <a:ext cx="10636825" cy="5028236"/>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Ως προς τη μεταχείριση της κύριας κατοικίας σε Προσωπικό Σχέδιο Αποπληρωμής, στο </a:t>
            </a:r>
            <a:r>
              <a:rPr lang="el-GR" b="1" dirty="0">
                <a:latin typeface="Arial" panose="020B0604020202020204" pitchFamily="34" charset="0"/>
                <a:ea typeface="Times New Roman" panose="02020603050405020304" pitchFamily="18" charset="0"/>
              </a:rPr>
              <a:t>Άρθρο 50</a:t>
            </a:r>
            <a:r>
              <a:rPr lang="el-GR" dirty="0">
                <a:latin typeface="Arial" panose="020B0604020202020204" pitchFamily="34" charset="0"/>
                <a:ea typeface="Times New Roman" panose="02020603050405020304" pitchFamily="18" charset="0"/>
              </a:rPr>
              <a:t> καθορίζεται ότι η οποιαδήποτε πρόταση του Συμβούλου Αφερεγγυότητας (για την οποία θα πρέπει να λάβει υπόψη του </a:t>
            </a:r>
            <a:r>
              <a:rPr lang="el-GR" b="1" dirty="0">
                <a:latin typeface="Arial" panose="020B0604020202020204" pitchFamily="34" charset="0"/>
                <a:ea typeface="Times New Roman" panose="02020603050405020304" pitchFamily="18" charset="0"/>
              </a:rPr>
              <a:t>τα ζητήματα της παραγράφου 2</a:t>
            </a:r>
            <a:r>
              <a:rPr lang="el-GR" dirty="0">
                <a:latin typeface="Arial" panose="020B0604020202020204" pitchFamily="34" charset="0"/>
                <a:ea typeface="Times New Roman" panose="02020603050405020304" pitchFamily="18" charset="0"/>
              </a:rPr>
              <a:t>) δεν θα πρέπει να απαιτεί από τον χρεώστη να διαθέσει οποιοδήποτε δικαίωμα ή συμφέρον του ή να παύσει να κατέχει το σύνολο ή μέρος της κύριας κατοικίας του, εκτός και αν υπάρξει διαφορετική επιθυμία του χρεώστη, ως προβλέπεται στην παράγραφο 3 του Άρθρου. Παρεμβάλλεται εδώ ότι στο Άρθρο 2 του Νόμου, ως </a:t>
            </a:r>
            <a:r>
              <a:rPr lang="el-GR" b="1" dirty="0">
                <a:latin typeface="Arial" panose="020B0604020202020204" pitchFamily="34" charset="0"/>
                <a:ea typeface="Times New Roman" panose="02020603050405020304" pitchFamily="18" charset="0"/>
              </a:rPr>
              <a:t>κύρια κατοικία</a:t>
            </a:r>
            <a:r>
              <a:rPr lang="el-GR" dirty="0">
                <a:latin typeface="Arial" panose="020B0604020202020204" pitchFamily="34" charset="0"/>
                <a:ea typeface="Times New Roman" panose="02020603050405020304" pitchFamily="18" charset="0"/>
              </a:rPr>
              <a:t> ορίζεται η ιδιόκτητη κατοικία που χρησιμοποιείται για τη διαμονή του χρεώστη ή/και των μελών της οικογένειας του και ως </a:t>
            </a:r>
            <a:r>
              <a:rPr lang="el-GR" b="1" dirty="0">
                <a:latin typeface="Arial" panose="020B0604020202020204" pitchFamily="34" charset="0"/>
                <a:ea typeface="Times New Roman" panose="02020603050405020304" pitchFamily="18" charset="0"/>
              </a:rPr>
              <a:t>ιδιόκτητη κατοικία</a:t>
            </a:r>
            <a:r>
              <a:rPr lang="el-GR" dirty="0">
                <a:latin typeface="Arial" panose="020B0604020202020204" pitchFamily="34" charset="0"/>
                <a:ea typeface="Times New Roman" panose="02020603050405020304" pitchFamily="18" charset="0"/>
              </a:rPr>
              <a:t> ορίζεται κατοικία σε σχέση με την οποία είτε ο χρεώστης είναι ο εγγεγραμμένος ιδιοκτήτης της είτε ο χρεώστης είναι ο αγοραστής της δυνάμει κατατεθείσας στο Κτηματολόγιο σύμβασης πώλησης και έχει τηρήσει πλήρως τις συμβατικές του υποχρεώσεις έναντι του πωλητή ή έχει καταβάλει τουλάχιστον το 80% του τιμήματος πώλησης είτε βρίσκεται σε ισχύ σύμβαση χρηματοδοτικής μίσθωσης με μισθωτή τον χρεώστη που διαμένει για τουλάχιστον 6 μήνες κατ’ έτος.  </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437806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C0EDA73-9D89-41E6-962A-7AF74399C275}"/>
              </a:ext>
            </a:extLst>
          </p:cNvPr>
          <p:cNvSpPr/>
          <p:nvPr/>
        </p:nvSpPr>
        <p:spPr>
          <a:xfrm>
            <a:off x="449705" y="239843"/>
            <a:ext cx="11107711" cy="6274731"/>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Τα </a:t>
            </a:r>
            <a:r>
              <a:rPr lang="el-GR" b="1" dirty="0">
                <a:latin typeface="Arial" panose="020B0604020202020204" pitchFamily="34" charset="0"/>
                <a:ea typeface="Times New Roman" panose="02020603050405020304" pitchFamily="18" charset="0"/>
              </a:rPr>
              <a:t>Άρθρα 51-55</a:t>
            </a:r>
            <a:r>
              <a:rPr lang="el-GR" dirty="0">
                <a:latin typeface="Arial" panose="020B0604020202020204" pitchFamily="34" charset="0"/>
                <a:ea typeface="Times New Roman" panose="02020603050405020304" pitchFamily="18" charset="0"/>
              </a:rPr>
              <a:t> αφορούν τη </a:t>
            </a:r>
            <a:r>
              <a:rPr lang="el-GR" b="1" dirty="0">
                <a:latin typeface="Arial" panose="020B0604020202020204" pitchFamily="34" charset="0"/>
                <a:ea typeface="Times New Roman" panose="02020603050405020304" pitchFamily="18" charset="0"/>
              </a:rPr>
              <a:t>σύγκληση συνέλευσης πιστωτών</a:t>
            </a:r>
            <a:r>
              <a:rPr lang="el-GR" dirty="0">
                <a:latin typeface="Arial" panose="020B0604020202020204" pitchFamily="34" charset="0"/>
                <a:ea typeface="Times New Roman" panose="02020603050405020304" pitchFamily="18" charset="0"/>
              </a:rPr>
              <a:t> </a:t>
            </a:r>
            <a:r>
              <a:rPr lang="el-GR" b="1" dirty="0">
                <a:latin typeface="Arial" panose="020B0604020202020204" pitchFamily="34" charset="0"/>
                <a:ea typeface="Times New Roman" panose="02020603050405020304" pitchFamily="18" charset="0"/>
              </a:rPr>
              <a:t>εκ μέρους του Συμβούλου Αφερεγγυότητας</a:t>
            </a:r>
            <a:r>
              <a:rPr lang="el-GR" dirty="0">
                <a:latin typeface="Arial" panose="020B0604020202020204" pitchFamily="34" charset="0"/>
                <a:ea typeface="Times New Roman" panose="02020603050405020304" pitchFamily="18" charset="0"/>
              </a:rPr>
              <a:t>, τα έγγραφα που παραδίδονται από τον Σύμβουλο Αφερεγγυότητας στους πιστωτές για τους σκοπούς της συνέλευσης, για τα δικαιώματα ψήφου των πιστωτών (που είναι ανάλογα με το ποσό του οφειλόμενου προς έκαστο εξ αυτών χρέους κατά την έκδοση του προστατευτικού διατάγματος) και την εξέταση των προτάσεων για Προσωπικό Σχέδιο Αποπληρωμής κατά τη διάρκεια της εν λόγω συνέλευσης, με καθορισμό της απαιτούμενης αναλογίας πιστωτών για την έγκριση πρότασης για Προσωπικό Σχέδιο Αποπληρωμής, ενόσω στο </a:t>
            </a:r>
            <a:r>
              <a:rPr lang="el-GR" b="1" dirty="0">
                <a:latin typeface="Arial" panose="020B0604020202020204" pitchFamily="34" charset="0"/>
                <a:ea typeface="Times New Roman" panose="02020603050405020304" pitchFamily="18" charset="0"/>
              </a:rPr>
              <a:t>Άρθρο 56</a:t>
            </a:r>
            <a:r>
              <a:rPr lang="el-GR" dirty="0">
                <a:latin typeface="Arial" panose="020B0604020202020204" pitchFamily="34" charset="0"/>
                <a:ea typeface="Times New Roman" panose="02020603050405020304" pitchFamily="18" charset="0"/>
              </a:rPr>
              <a:t> προβλέπεται η δυνατότητα του Υπουργικού Συμβουλίου να εκδίδει Κανονισμούς για τις λεπτομέρειες επί των συνελεύσεων των πιστωτών.</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Μετά την </a:t>
            </a:r>
            <a:r>
              <a:rPr lang="el-GR" b="1" dirty="0">
                <a:latin typeface="Arial" panose="020B0604020202020204" pitchFamily="34" charset="0"/>
                <a:ea typeface="Times New Roman" panose="02020603050405020304" pitchFamily="18" charset="0"/>
              </a:rPr>
              <a:t>έγκριση Προσωπικού Σχεδίου Αποπληρωμής</a:t>
            </a:r>
            <a:r>
              <a:rPr lang="el-GR" dirty="0">
                <a:latin typeface="Arial" panose="020B0604020202020204" pitchFamily="34" charset="0"/>
                <a:ea typeface="Times New Roman" panose="02020603050405020304" pitchFamily="18" charset="0"/>
              </a:rPr>
              <a:t> στη συνέλευση πιστωτών, οι ενέργειες του Συμβούλου Αφερεγγυότητας προβλέπονται στο </a:t>
            </a:r>
            <a:r>
              <a:rPr lang="el-GR" b="1" dirty="0">
                <a:latin typeface="Arial" panose="020B0604020202020204" pitchFamily="34" charset="0"/>
                <a:ea typeface="Times New Roman" panose="02020603050405020304" pitchFamily="18" charset="0"/>
              </a:rPr>
              <a:t>Άρθρο 57</a:t>
            </a:r>
            <a:r>
              <a:rPr lang="el-GR" dirty="0">
                <a:latin typeface="Arial" panose="020B0604020202020204" pitchFamily="34" charset="0"/>
                <a:ea typeface="Times New Roman" panose="02020603050405020304" pitchFamily="18" charset="0"/>
              </a:rPr>
              <a:t> και περιλαμβάνουν κοινοποιήσεις στην Υπηρεσία Αφερεγγυότητας και σε κάθε πιστωτή εγγράφων με τα αποτελέσματα της ψηφοφορίας των πιστωτών κατά τη συνέλευση τους, τις εγκεκριμένες προτάσεις καθώς και ειδοποιήσεις σε κάθε καθορισμένο πιστωτή και εγγυητή, ενημερωτικές για το δικαίωμα υποβολής ένστασης τους στο αρμόδιο Δικαστήριο εναντίον της αίτησης για έγκριση του Προσωπικού Σχεδίου Αποπληρωμής.</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588819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561BEE5-5B01-4FF6-8B80-38412F1B24D9}"/>
              </a:ext>
            </a:extLst>
          </p:cNvPr>
          <p:cNvSpPr/>
          <p:nvPr/>
        </p:nvSpPr>
        <p:spPr>
          <a:xfrm>
            <a:off x="722810" y="452846"/>
            <a:ext cx="10786703" cy="5858014"/>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Σύμφωνα με το </a:t>
            </a:r>
            <a:r>
              <a:rPr lang="el-GR" b="1" dirty="0">
                <a:latin typeface="Arial" panose="020B0604020202020204" pitchFamily="34" charset="0"/>
                <a:ea typeface="Times New Roman" panose="02020603050405020304" pitchFamily="18" charset="0"/>
              </a:rPr>
              <a:t>Άρθρο 58,</a:t>
            </a:r>
            <a:r>
              <a:rPr lang="el-GR" dirty="0">
                <a:latin typeface="Arial" panose="020B0604020202020204" pitchFamily="34" charset="0"/>
                <a:ea typeface="Times New Roman" panose="02020603050405020304" pitchFamily="18" charset="0"/>
              </a:rPr>
              <a:t> μετά την παραλαβή των προαναφερθέντων εγγράφων, η Υπηρεσία Αφερεγγυότητας υποβάλλει </a:t>
            </a:r>
            <a:r>
              <a:rPr lang="el-GR" b="1" dirty="0">
                <a:latin typeface="Arial" panose="020B0604020202020204" pitchFamily="34" charset="0"/>
                <a:ea typeface="Times New Roman" panose="02020603050405020304" pitchFamily="18" charset="0"/>
              </a:rPr>
              <a:t>στο Δικαστήριο αίτηση για επικύρωση του Προσωπικού Σχεδίου Αποπληρωμής</a:t>
            </a:r>
            <a:r>
              <a:rPr lang="el-GR" dirty="0">
                <a:latin typeface="Arial" panose="020B0604020202020204" pitchFamily="34" charset="0"/>
                <a:ea typeface="Times New Roman" panose="02020603050405020304" pitchFamily="18" charset="0"/>
              </a:rPr>
              <a:t>, </a:t>
            </a:r>
            <a:r>
              <a:rPr lang="el-GR" u="sng" dirty="0">
                <a:latin typeface="Arial" panose="020B0604020202020204" pitchFamily="34" charset="0"/>
                <a:ea typeface="Times New Roman" panose="02020603050405020304" pitchFamily="18" charset="0"/>
              </a:rPr>
              <a:t>η οποία ωστόσο μπορεί να υποβληθεί από δικηγόρο της επιλογής του χρεώστη κατόπιν σχετικής εξουσιοδότησης του τελευταίου με σχετική ενημέρωση της Υπηρεσίας Αφερεγγυότητας </a:t>
            </a:r>
            <a:r>
              <a:rPr lang="el-GR" dirty="0">
                <a:latin typeface="Arial" panose="020B0604020202020204" pitchFamily="34" charset="0"/>
                <a:ea typeface="Times New Roman" panose="02020603050405020304" pitchFamily="18" charset="0"/>
              </a:rPr>
              <a:t>(</a:t>
            </a:r>
            <a:r>
              <a:rPr lang="el-GR" b="1" dirty="0">
                <a:latin typeface="Arial" panose="020B0604020202020204" pitchFamily="34" charset="0"/>
                <a:ea typeface="Times New Roman" panose="02020603050405020304" pitchFamily="18" charset="0"/>
              </a:rPr>
              <a:t>παράγραφος (1) (β)</a:t>
            </a:r>
            <a:r>
              <a:rPr lang="el-GR" dirty="0">
                <a:latin typeface="Arial" panose="020B0604020202020204" pitchFamily="34" charset="0"/>
                <a:ea typeface="Times New Roman" panose="02020603050405020304" pitchFamily="18" charset="0"/>
              </a:rPr>
              <a:t>).</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 </a:t>
            </a:r>
            <a:endParaRPr lang="en-GB" sz="1100" dirty="0">
              <a:latin typeface="Times New Roman" panose="02020603050405020304" pitchFamily="18" charset="0"/>
              <a:ea typeface="Times New Roman" panose="02020603050405020304" pitchFamily="18" charset="0"/>
            </a:endParaRPr>
          </a:p>
          <a:p>
            <a:pPr algn="just">
              <a:lnSpc>
                <a:spcPct val="150000"/>
              </a:lnSpc>
            </a:pPr>
            <a:r>
              <a:rPr lang="el-GR" dirty="0">
                <a:latin typeface="Arial" panose="020B0604020202020204" pitchFamily="34" charset="0"/>
                <a:ea typeface="Times New Roman" panose="02020603050405020304" pitchFamily="18" charset="0"/>
                <a:cs typeface="Arial" panose="020B0604020202020204" pitchFamily="34" charset="0"/>
              </a:rPr>
              <a:t>Οι λόγοι για τους οποίους μπορεί να υποβληθεί </a:t>
            </a:r>
            <a:r>
              <a:rPr lang="el-GR" b="1" dirty="0">
                <a:latin typeface="Arial" panose="020B0604020202020204" pitchFamily="34" charset="0"/>
                <a:ea typeface="Times New Roman" panose="02020603050405020304" pitchFamily="18" charset="0"/>
                <a:cs typeface="Arial" panose="020B0604020202020204" pitchFamily="34" charset="0"/>
              </a:rPr>
              <a:t>ένσταση πιστωτή</a:t>
            </a:r>
            <a:r>
              <a:rPr lang="el-GR" dirty="0">
                <a:latin typeface="Arial" panose="020B0604020202020204" pitchFamily="34" charset="0"/>
                <a:ea typeface="Times New Roman" panose="02020603050405020304" pitchFamily="18" charset="0"/>
                <a:cs typeface="Arial" panose="020B0604020202020204" pitchFamily="34" charset="0"/>
              </a:rPr>
              <a:t> στο να τεθεί σε ισχύ Προσωπικό Σχέδιο Αποπληρωμής καθορίζονται στο </a:t>
            </a:r>
            <a:r>
              <a:rPr lang="el-GR" b="1" dirty="0">
                <a:latin typeface="Arial" panose="020B0604020202020204" pitchFamily="34" charset="0"/>
                <a:ea typeface="Times New Roman" panose="02020603050405020304" pitchFamily="18" charset="0"/>
                <a:cs typeface="Arial" panose="020B0604020202020204" pitchFamily="34" charset="0"/>
              </a:rPr>
              <a:t>Άρθρο 65</a:t>
            </a:r>
            <a:r>
              <a:rPr lang="el-GR" dirty="0">
                <a:latin typeface="Arial" panose="020B0604020202020204" pitchFamily="34" charset="0"/>
                <a:ea typeface="Times New Roman" panose="02020603050405020304" pitchFamily="18" charset="0"/>
                <a:cs typeface="Arial" panose="020B0604020202020204" pitchFamily="34" charset="0"/>
              </a:rPr>
              <a:t> και οι ενστάσεις των πιστωτών, σύμφωνα με το </a:t>
            </a:r>
            <a:r>
              <a:rPr lang="el-GR" b="1" dirty="0">
                <a:latin typeface="Arial" panose="020B0604020202020204" pitchFamily="34" charset="0"/>
                <a:ea typeface="Times New Roman" panose="02020603050405020304" pitchFamily="18" charset="0"/>
                <a:cs typeface="Arial" panose="020B0604020202020204" pitchFamily="34" charset="0"/>
              </a:rPr>
              <a:t>Άρθρο 59</a:t>
            </a:r>
            <a:r>
              <a:rPr lang="el-GR" dirty="0">
                <a:latin typeface="Arial" panose="020B0604020202020204" pitchFamily="34" charset="0"/>
                <a:ea typeface="Times New Roman" panose="02020603050405020304" pitchFamily="18" charset="0"/>
                <a:cs typeface="Arial" panose="020B0604020202020204" pitchFamily="34" charset="0"/>
              </a:rPr>
              <a:t>, εκδικάζονται από το Δικαστήριο, το οποίο αν αποδεχθεί την ένσταση πιστωτή απορρίπτει την αίτηση επικύρωσης του Προσωπικού Σχεδίου Αποπληρωμής με αποτέλεσμα την παύση ισχύος και του προστατευτικού διατάγματος. (βλ. απόφαση Επαρχ. </a:t>
            </a:r>
            <a:r>
              <a:rPr lang="el-GR" dirty="0" err="1">
                <a:latin typeface="Arial" panose="020B0604020202020204" pitchFamily="34" charset="0"/>
                <a:ea typeface="Times New Roman" panose="02020603050405020304" pitchFamily="18" charset="0"/>
                <a:cs typeface="Arial" panose="020B0604020202020204" pitchFamily="34" charset="0"/>
              </a:rPr>
              <a:t>Δικαστ</a:t>
            </a:r>
            <a:r>
              <a:rPr lang="el-GR" dirty="0">
                <a:latin typeface="Arial" panose="020B0604020202020204" pitchFamily="34" charset="0"/>
                <a:ea typeface="Times New Roman" panose="02020603050405020304" pitchFamily="18" charset="0"/>
                <a:cs typeface="Arial" panose="020B0604020202020204" pitchFamily="34" charset="0"/>
              </a:rPr>
              <a:t>. Πάφου, </a:t>
            </a:r>
            <a:r>
              <a:rPr lang="el-GR" b="1" dirty="0" err="1">
                <a:latin typeface="Arial" panose="020B0604020202020204" pitchFamily="34" charset="0"/>
                <a:ea typeface="Times New Roman" panose="02020603050405020304" pitchFamily="18" charset="0"/>
                <a:cs typeface="Arial" panose="020B0604020202020204" pitchFamily="34" charset="0"/>
              </a:rPr>
              <a:t>Αρ</a:t>
            </a:r>
            <a:r>
              <a:rPr lang="el-GR" b="1" dirty="0">
                <a:latin typeface="Arial" panose="020B0604020202020204" pitchFamily="34" charset="0"/>
                <a:ea typeface="Times New Roman" panose="02020603050405020304" pitchFamily="18" charset="0"/>
                <a:cs typeface="Arial" panose="020B0604020202020204" pitchFamily="34" charset="0"/>
              </a:rPr>
              <a:t>. Αιτ. ΠΣΑ: 28/20, Αναφορικά με τον Μιχαλάκη </a:t>
            </a:r>
            <a:r>
              <a:rPr lang="el-GR" b="1" dirty="0" err="1">
                <a:latin typeface="Arial" panose="020B0604020202020204" pitchFamily="34" charset="0"/>
                <a:ea typeface="Times New Roman" panose="02020603050405020304" pitchFamily="18" charset="0"/>
                <a:cs typeface="Arial" panose="020B0604020202020204" pitchFamily="34" charset="0"/>
              </a:rPr>
              <a:t>Ζαμπά</a:t>
            </a:r>
            <a:r>
              <a:rPr lang="el-GR" dirty="0">
                <a:latin typeface="Arial" panose="020B0604020202020204" pitchFamily="34" charset="0"/>
                <a:ea typeface="Times New Roman" panose="02020603050405020304" pitchFamily="18" charset="0"/>
                <a:cs typeface="Arial" panose="020B0604020202020204" pitchFamily="34" charset="0"/>
              </a:rPr>
              <a:t>, 26/5/2022, όπου αποφασίστηκε ότι το προτεινόμενο ΠΣΑ, που άλλωστε δεν είχε εγκριθεί, δεν είναι βιώσιμο και δεν καταδεικνύεται εύλογη προοπτική ότι ο χρεώστης θα καταστεί φερέγγυος σε περίοδο 5 ετών, συνεπώς απορρίπτεται).</a:t>
            </a:r>
            <a:endParaRPr lang="en-GB"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20581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94A634-0E83-40F0-8CD3-E980F5702AE4}"/>
              </a:ext>
            </a:extLst>
          </p:cNvPr>
          <p:cNvSpPr/>
          <p:nvPr/>
        </p:nvSpPr>
        <p:spPr>
          <a:xfrm>
            <a:off x="258417" y="397565"/>
            <a:ext cx="11648661" cy="6274731"/>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Στο </a:t>
            </a:r>
            <a:r>
              <a:rPr lang="el-GR" b="1" dirty="0">
                <a:latin typeface="Arial" panose="020B0604020202020204" pitchFamily="34" charset="0"/>
                <a:ea typeface="Times New Roman" panose="02020603050405020304" pitchFamily="18" charset="0"/>
              </a:rPr>
              <a:t>Άρθρο 65</a:t>
            </a:r>
            <a:r>
              <a:rPr lang="el-GR" dirty="0">
                <a:latin typeface="Arial" panose="020B0604020202020204" pitchFamily="34" charset="0"/>
                <a:ea typeface="Times New Roman" panose="02020603050405020304" pitchFamily="18" charset="0"/>
              </a:rPr>
              <a:t> ως </a:t>
            </a:r>
            <a:r>
              <a:rPr lang="el-GR" b="1" dirty="0">
                <a:latin typeface="Arial" panose="020B0604020202020204" pitchFamily="34" charset="0"/>
                <a:ea typeface="Times New Roman" panose="02020603050405020304" pitchFamily="18" charset="0"/>
              </a:rPr>
              <a:t>λόγοι ένστασης του πιστωτή</a:t>
            </a:r>
            <a:r>
              <a:rPr lang="el-GR" dirty="0">
                <a:latin typeface="Arial" panose="020B0604020202020204" pitchFamily="34" charset="0"/>
                <a:ea typeface="Times New Roman" panose="02020603050405020304" pitchFamily="18" charset="0"/>
              </a:rPr>
              <a:t> καθορίζονται οι ακόλουθοι:</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Ο χρεώστης με την συμπεριφορά του κατά τα 2 έτη που προηγούνται της έκδοσης προστατευτικού διατάγματος διευθέτησε τις οικονομικές του υποθέσεις με τρόπο ώστε να γίνει επιλέξιμος για την υποβολή αίτησης για Προσωπικό Σχέδιο Αποπληρωμής. </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Δεν υπήρξε συμμόρφωση με τις διαδικαστικές απαιτήσεις του Νόμου. </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Υπάρχει ουσιαστική ανακρίβεια ή παράλειψη στην Κατάσταση Προσωπικών Οικονομικών Στοιχείων που παραβλάπτει ουσιωδώς τα συμφέροντα του πιστωτή.</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Ο χρεώστης δεν πληρούσε τα κριτήρια επιλεξιμότητας. </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Ο χρεώστης διέπραξε αδίκημα δυνάμει του Νόμου που προκαλεί ουσιαστική βλάβη στον πιστωτή. </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Ο χρεώστης είχε συναλλαγή, κατά τα 3 έτη που προηγούνται της αίτησης για έκδοση προστατευτικού διατάγματος, χωρίς αξιόλογη αντιπαροχή που συνέβαλε ουσιαστικά στην ανικανότητα του να αποπληρώσει τα χρέη του.</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Ο χρεώστης έδειξε δόλια προτίμηση σε πρόσωπο, κατά τα 3 έτη που προηγούνται της αίτησης για έκδοση προστατευτικού διατάγματος, με αποτέλεσμα την ουσιαστική μείωση του διαθέσιμου ποσού για την  πληρωμή των χρεών του.</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404332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586FAA0-1115-4F0F-9455-790DC162DD33}"/>
              </a:ext>
            </a:extLst>
          </p:cNvPr>
          <p:cNvSpPr/>
          <p:nvPr/>
        </p:nvSpPr>
        <p:spPr>
          <a:xfrm>
            <a:off x="554635" y="894522"/>
            <a:ext cx="11054269" cy="5028236"/>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Σύμφωνα με το </a:t>
            </a:r>
            <a:r>
              <a:rPr lang="el-GR" b="1" dirty="0">
                <a:latin typeface="Arial" panose="020B0604020202020204" pitchFamily="34" charset="0"/>
                <a:ea typeface="Times New Roman" panose="02020603050405020304" pitchFamily="18" charset="0"/>
              </a:rPr>
              <a:t>Άρθρο 60,</a:t>
            </a:r>
            <a:r>
              <a:rPr lang="el-GR" dirty="0">
                <a:latin typeface="Arial" panose="020B0604020202020204" pitchFamily="34" charset="0"/>
                <a:ea typeface="Times New Roman" panose="02020603050405020304" pitchFamily="18" charset="0"/>
              </a:rPr>
              <a:t> αν δεν καταχωρηθεί ένσταση ή αν η καταχωρηθείσα ένσταση ενώπιον του Δικαστηρίου έχει απορριφθεί, </a:t>
            </a:r>
            <a:r>
              <a:rPr lang="el-GR" b="1" dirty="0">
                <a:latin typeface="Arial" panose="020B0604020202020204" pitchFamily="34" charset="0"/>
                <a:ea typeface="Times New Roman" panose="02020603050405020304" pitchFamily="18" charset="0"/>
              </a:rPr>
              <a:t>το Δικαστήριο εξετάζει</a:t>
            </a:r>
            <a:r>
              <a:rPr lang="el-GR" dirty="0">
                <a:latin typeface="Arial" panose="020B0604020202020204" pitchFamily="34" charset="0"/>
                <a:ea typeface="Times New Roman" panose="02020603050405020304" pitchFamily="18" charset="0"/>
              </a:rPr>
              <a:t> κατά πόσο θα επικυρώσει ή όχι το Προσωπικό Σχέδιο Αποπληρωμής, με βάση τις προϋποθέσεις που καθορίζονται στην παράγραφο 2 του Άρθρου και υπό το φως των προνοουμένων στις παραγράφους 3-4.  Η απόφαση του Δικαστηρίου, επικυρωτική ή όχι, κοινοποιείται από τον Πρωτοκολλητή του Δικαστηρίου στην Υπηρεσία Αφερεγγυότητας, στον Σύμβουλο Αφερεγγυότητας και στον χρεώστη, με την παραλαβή δε της κοινοποίησης έγκρισης του Σχεδίου, η Υπηρεσία Αφερεγγυότητας καταχωρεί το Προσωπικό Σχέδιο Αποπληρωμής στο σχετικό Μητρώο. </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 </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Στο </a:t>
            </a:r>
            <a:r>
              <a:rPr lang="el-GR" b="1" dirty="0">
                <a:latin typeface="Arial" panose="020B0604020202020204" pitchFamily="34" charset="0"/>
                <a:ea typeface="Times New Roman" panose="02020603050405020304" pitchFamily="18" charset="0"/>
              </a:rPr>
              <a:t>Άρθρο 61</a:t>
            </a:r>
            <a:r>
              <a:rPr lang="el-GR" dirty="0">
                <a:latin typeface="Arial" panose="020B0604020202020204" pitchFamily="34" charset="0"/>
                <a:ea typeface="Times New Roman" panose="02020603050405020304" pitchFamily="18" charset="0"/>
              </a:rPr>
              <a:t> ορίζονται τα </a:t>
            </a:r>
            <a:r>
              <a:rPr lang="el-GR" b="1" dirty="0">
                <a:latin typeface="Arial" panose="020B0604020202020204" pitchFamily="34" charset="0"/>
                <a:ea typeface="Times New Roman" panose="02020603050405020304" pitchFamily="18" charset="0"/>
              </a:rPr>
              <a:t>αποτελέσματα του Προσωπικού Σχεδίου Αποπληρωμής</a:t>
            </a:r>
            <a:r>
              <a:rPr lang="el-GR" dirty="0">
                <a:latin typeface="Arial" panose="020B0604020202020204" pitchFamily="34" charset="0"/>
                <a:ea typeface="Times New Roman" panose="02020603050405020304" pitchFamily="18" charset="0"/>
              </a:rPr>
              <a:t>, το οποίο με την επικύρωση του από το Δικαστήριο τίθεται σε ισχύ και διατηρείται σύμφωνα με τους όρους του είτε μέχρι την ολοκλήρωση του είτε μέχρι τον τερματισμό του, δεσμεύοντας τόσο τον χρεώστη όσο και τον καθορισμένο πιστωτή κάθε καθορισμένου χρέους.</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4559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D02C98C-9D49-496D-8009-4AB013E3544C}"/>
              </a:ext>
            </a:extLst>
          </p:cNvPr>
          <p:cNvSpPr/>
          <p:nvPr/>
        </p:nvSpPr>
        <p:spPr>
          <a:xfrm>
            <a:off x="367747" y="427383"/>
            <a:ext cx="11420061" cy="5859233"/>
          </a:xfrm>
          <a:prstGeom prst="rect">
            <a:avLst/>
          </a:prstGeom>
        </p:spPr>
        <p:txBody>
          <a:bodyPr wrap="square">
            <a:spAutoFit/>
          </a:bodyPr>
          <a:lstStyle/>
          <a:p>
            <a:pPr algn="just">
              <a:lnSpc>
                <a:spcPct val="150000"/>
              </a:lnSpc>
              <a:spcAft>
                <a:spcPts val="0"/>
              </a:spcAft>
            </a:pPr>
            <a:r>
              <a:rPr lang="el-GR" b="1" dirty="0">
                <a:latin typeface="Arial" panose="020B0604020202020204" pitchFamily="34" charset="0"/>
                <a:ea typeface="Times New Roman" panose="02020603050405020304" pitchFamily="18" charset="0"/>
              </a:rPr>
              <a:t>Ειδικότερα ο καθορισμένος πιστωτής δεν μπορεί:</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b="1" dirty="0">
                <a:latin typeface="Arial" panose="020B0604020202020204" pitchFamily="34" charset="0"/>
                <a:ea typeface="Times New Roman" panose="02020603050405020304" pitchFamily="18" charset="0"/>
              </a:rPr>
              <a:t> </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να κινήσει και να προωθήσει οποιεσδήποτε νομικές ή δικαστικές διαδικασίες εναντίον του χρεώστη </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να προβεί σε οποιεσδήποτε ενέργειες εξασφάλισης ή ανάκτησης του χρέους</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να λάβει μέτρα εκτέλεσης ή επιβολής δικαστικής απόφασης ή διατάγματος Δικαστηρίου κατά του χρεώστη</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να προβεί σε ενέργειες άσκησης των δικαιωμάτων του από την εξασφάλιση που κατέχει</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να προβεί σε οποιεσδήποτε ενέργειες ανάκτησης αγαθών που βρίσκονται στην κατοχή ή υπό τον έλεγχο του χρεώστη, εκτός εάν η κυριότητα των αγαθών ανήκει στον πιστωτή</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να επικοινωνήσει με τον χρεώστη αναφορικά με την αποπληρωμή καθορισμένου χρέους εκτός και εάν η αποπληρωμή γίνεται μετά από αίτημα του χρεώστη και </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να τερματίσει ή να τροποποιήσει συμφωνία που τυχόν έχει με τον χρεώστη, περιλαμβανομένης συμφωνίας εξασφάλισης, η οποία συνάπτεται μόνο για τον λόγο ότι ο χρεώστης είναι αφερέγγυος ή ότι βρίσκεται σε ισχύ Προσωπικό Σχέδιο Αποπληρωμής είτε να απαιτήσει επίσπευση της αποπληρωμής του χρέους δυνάμει της εν λόγω συμφωνίας.</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6715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C47F1AC-FCAB-613A-A04A-58912FC789E0}"/>
              </a:ext>
            </a:extLst>
          </p:cNvPr>
          <p:cNvSpPr txBox="1"/>
          <p:nvPr/>
        </p:nvSpPr>
        <p:spPr>
          <a:xfrm>
            <a:off x="1232452" y="824948"/>
            <a:ext cx="9611139" cy="5616922"/>
          </a:xfrm>
          <a:prstGeom prst="rect">
            <a:avLst/>
          </a:prstGeom>
          <a:noFill/>
        </p:spPr>
        <p:txBody>
          <a:bodyPr wrap="square">
            <a:spAutoFit/>
          </a:bodyPr>
          <a:lstStyle/>
          <a:p>
            <a:pPr algn="just"/>
            <a:r>
              <a:rPr lang="el-GR" sz="2000" b="1" dirty="0">
                <a:effectLst/>
                <a:latin typeface="Arial" panose="020B0604020202020204" pitchFamily="34" charset="0"/>
                <a:ea typeface="Times New Roman" panose="02020603050405020304" pitchFamily="18" charset="0"/>
              </a:rPr>
              <a:t>Ο ΠΕΡΙ ΑΦΕΡΕΓΓΥΟΤΗΤΑΣ ΦΥΣΙΚΩΝ ΠΡΟΣΩΠΩΝ  (ΠΡΟΣΩΠΙΚΑ ΣΧΕΔΙΑ ΑΠΟΠΛΗΡΩΜΗΣ ΚΑΙ ΔΙΑΤΑΓΜΑ ΑΠΑΛΛΑΓΗΣ ΟΦΕΙΛΩΝ) ΝΟΜΟΣ (Ν. 65(</a:t>
            </a:r>
            <a:r>
              <a:rPr lang="en-US" sz="2000" b="1" dirty="0">
                <a:effectLst/>
                <a:latin typeface="Arial" panose="020B0604020202020204" pitchFamily="34" charset="0"/>
                <a:ea typeface="Times New Roman" panose="02020603050405020304" pitchFamily="18" charset="0"/>
              </a:rPr>
              <a:t>I</a:t>
            </a:r>
            <a:r>
              <a:rPr lang="el-GR" sz="2000" b="1" dirty="0">
                <a:effectLst/>
                <a:latin typeface="Arial" panose="020B0604020202020204" pitchFamily="34" charset="0"/>
                <a:ea typeface="Times New Roman" panose="02020603050405020304" pitchFamily="18" charset="0"/>
              </a:rPr>
              <a:t>)/2015, όπως τροποποιήθηκε με Ν. 36(Ι)/2018), Ν. </a:t>
            </a:r>
            <a:r>
              <a:rPr lang="el-GR" sz="2000" b="1" dirty="0">
                <a:latin typeface="Arial" panose="020B0604020202020204" pitchFamily="34" charset="0"/>
                <a:ea typeface="Times New Roman" panose="02020603050405020304" pitchFamily="18" charset="0"/>
              </a:rPr>
              <a:t>85</a:t>
            </a:r>
            <a:r>
              <a:rPr lang="el-GR" sz="2000" b="1" dirty="0">
                <a:effectLst/>
                <a:latin typeface="Arial" panose="020B0604020202020204" pitchFamily="34" charset="0"/>
                <a:ea typeface="Times New Roman" panose="02020603050405020304" pitchFamily="18" charset="0"/>
              </a:rPr>
              <a:t>(Ι)/2018) και Ν. </a:t>
            </a:r>
            <a:r>
              <a:rPr lang="el-GR" sz="2000" b="1" dirty="0">
                <a:latin typeface="Arial" panose="020B0604020202020204" pitchFamily="34" charset="0"/>
                <a:ea typeface="Times New Roman" panose="02020603050405020304" pitchFamily="18" charset="0"/>
              </a:rPr>
              <a:t>100</a:t>
            </a:r>
            <a:r>
              <a:rPr lang="el-GR" sz="2000" b="1" dirty="0">
                <a:effectLst/>
                <a:latin typeface="Arial" panose="020B0604020202020204" pitchFamily="34" charset="0"/>
                <a:ea typeface="Times New Roman" panose="02020603050405020304" pitchFamily="18" charset="0"/>
              </a:rPr>
              <a:t>(Ι)/2020)) </a:t>
            </a:r>
            <a:endParaRPr lang="en-GB" sz="2000" dirty="0">
              <a:effectLst/>
              <a:latin typeface="Times New Roman" panose="02020603050405020304" pitchFamily="18" charset="0"/>
              <a:ea typeface="Times New Roman" panose="02020603050405020304" pitchFamily="18" charset="0"/>
            </a:endParaRPr>
          </a:p>
          <a:p>
            <a:pPr algn="just"/>
            <a:endParaRPr lang="el-GR" sz="1800" dirty="0">
              <a:effectLst/>
              <a:latin typeface="Arial" panose="020B0604020202020204" pitchFamily="34" charset="0"/>
              <a:ea typeface="Times New Roman" panose="02020603050405020304" pitchFamily="18" charset="0"/>
            </a:endParaRPr>
          </a:p>
          <a:p>
            <a:pPr algn="just">
              <a:lnSpc>
                <a:spcPct val="150000"/>
              </a:lnSpc>
            </a:pPr>
            <a:r>
              <a:rPr lang="el-GR" dirty="0">
                <a:effectLst/>
                <a:latin typeface="Arial" panose="020B0604020202020204" pitchFamily="34" charset="0"/>
                <a:ea typeface="Times New Roman" panose="02020603050405020304" pitchFamily="18" charset="0"/>
                <a:cs typeface="Arial" panose="020B0604020202020204" pitchFamily="34" charset="0"/>
              </a:rPr>
              <a:t>Το </a:t>
            </a:r>
            <a:r>
              <a:rPr lang="el-GR" b="1" dirty="0">
                <a:effectLst/>
                <a:latin typeface="Arial" panose="020B0604020202020204" pitchFamily="34" charset="0"/>
                <a:ea typeface="Times New Roman" panose="02020603050405020304" pitchFamily="18" charset="0"/>
                <a:cs typeface="Arial" panose="020B0604020202020204" pitchFamily="34" charset="0"/>
              </a:rPr>
              <a:t>Πρώτο Μέρος (Άρθρα 2-3)</a:t>
            </a:r>
            <a:r>
              <a:rPr lang="el-GR" dirty="0">
                <a:effectLst/>
                <a:latin typeface="Arial" panose="020B0604020202020204" pitchFamily="34" charset="0"/>
                <a:ea typeface="Times New Roman" panose="02020603050405020304" pitchFamily="18" charset="0"/>
                <a:cs typeface="Arial" panose="020B0604020202020204" pitchFamily="34" charset="0"/>
              </a:rPr>
              <a:t> περιλαμβάνει την Ερμηνεία και Γενικές Διατάξεις.</a:t>
            </a:r>
          </a:p>
          <a:p>
            <a:pPr algn="just">
              <a:lnSpc>
                <a:spcPct val="150000"/>
              </a:lnSpc>
            </a:pPr>
            <a:r>
              <a:rPr lang="el-GR" dirty="0">
                <a:effectLst/>
                <a:latin typeface="Arial" panose="020B0604020202020204" pitchFamily="34" charset="0"/>
                <a:ea typeface="Times New Roman" panose="02020603050405020304" pitchFamily="18" charset="0"/>
                <a:cs typeface="Arial" panose="020B0604020202020204" pitchFamily="34" charset="0"/>
              </a:rPr>
              <a:t>Σύμφωνα με το </a:t>
            </a:r>
            <a:r>
              <a:rPr lang="el-GR" b="1" dirty="0">
                <a:effectLst/>
                <a:latin typeface="Arial" panose="020B0604020202020204" pitchFamily="34" charset="0"/>
                <a:ea typeface="Times New Roman" panose="02020603050405020304" pitchFamily="18" charset="0"/>
                <a:cs typeface="Arial" panose="020B0604020202020204" pitchFamily="34" charset="0"/>
              </a:rPr>
              <a:t>Άρθρο 3</a:t>
            </a:r>
            <a:r>
              <a:rPr lang="el-GR" dirty="0">
                <a:effectLst/>
                <a:latin typeface="Arial" panose="020B0604020202020204" pitchFamily="34" charset="0"/>
                <a:ea typeface="Times New Roman" panose="02020603050405020304" pitchFamily="18" charset="0"/>
                <a:cs typeface="Arial" panose="020B0604020202020204" pitchFamily="34" charset="0"/>
              </a:rPr>
              <a:t>, η δικαιοδοσία που παραχωρείται στο Δικαστήριο θα ασκείται σύμφωνα με τις διατάξεις του περί Δικαστηρίων Νόμου και αίτηση στο Δικαστήριο υποβάλλεται στον Πρωτοκολλητή του κατά </a:t>
            </a:r>
            <a:r>
              <a:rPr lang="el-GR" dirty="0" err="1">
                <a:effectLst/>
                <a:latin typeface="Arial" panose="020B0604020202020204" pitchFamily="34" charset="0"/>
                <a:ea typeface="Times New Roman" panose="02020603050405020304" pitchFamily="18" charset="0"/>
                <a:cs typeface="Arial" panose="020B0604020202020204" pitchFamily="34" charset="0"/>
              </a:rPr>
              <a:t>τόπον</a:t>
            </a:r>
            <a:r>
              <a:rPr lang="el-GR" dirty="0">
                <a:effectLst/>
                <a:latin typeface="Arial" panose="020B0604020202020204" pitchFamily="34" charset="0"/>
                <a:ea typeface="Times New Roman" panose="02020603050405020304" pitchFamily="18" charset="0"/>
                <a:cs typeface="Arial" panose="020B0604020202020204" pitchFamily="34" charset="0"/>
              </a:rPr>
              <a:t> αρμόδιου Δικαστηρίου.</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r>
              <a:rPr lang="el-GR" dirty="0">
                <a:effectLst/>
                <a:latin typeface="Arial" panose="020B0604020202020204" pitchFamily="34" charset="0"/>
                <a:ea typeface="Times New Roman" panose="02020603050405020304" pitchFamily="18" charset="0"/>
                <a:cs typeface="Arial" panose="020B0604020202020204" pitchFamily="34" charset="0"/>
              </a:rPr>
              <a:t> Το </a:t>
            </a:r>
            <a:r>
              <a:rPr lang="el-GR" b="1" dirty="0">
                <a:effectLst/>
                <a:latin typeface="Arial" panose="020B0604020202020204" pitchFamily="34" charset="0"/>
                <a:ea typeface="Times New Roman" panose="02020603050405020304" pitchFamily="18" charset="0"/>
                <a:cs typeface="Arial" panose="020B0604020202020204" pitchFamily="34" charset="0"/>
              </a:rPr>
              <a:t>Δεύτερο Μέρος (Άρθρα 4 - 9)</a:t>
            </a:r>
            <a:r>
              <a:rPr lang="el-GR" dirty="0">
                <a:effectLst/>
                <a:latin typeface="Arial" panose="020B0604020202020204" pitchFamily="34" charset="0"/>
                <a:ea typeface="Times New Roman" panose="02020603050405020304" pitchFamily="18" charset="0"/>
                <a:cs typeface="Arial" panose="020B0604020202020204" pitchFamily="34" charset="0"/>
              </a:rPr>
              <a:t> αφορά τις Αρμοδιότητες και Λειτουργίες της Υπηρεσίας Αφερεγγυότητας.</a:t>
            </a:r>
          </a:p>
          <a:p>
            <a:pPr algn="just">
              <a:lnSpc>
                <a:spcPct val="150000"/>
              </a:lnSpc>
            </a:pPr>
            <a:r>
              <a:rPr lang="el-GR" dirty="0">
                <a:effectLst/>
                <a:latin typeface="Arial" panose="020B0604020202020204" pitchFamily="34" charset="0"/>
                <a:ea typeface="Times New Roman" panose="02020603050405020304" pitchFamily="18" charset="0"/>
                <a:cs typeface="Arial" panose="020B0604020202020204" pitchFamily="34" charset="0"/>
              </a:rPr>
              <a:t>Το </a:t>
            </a:r>
            <a:r>
              <a:rPr lang="el-GR" b="1" dirty="0">
                <a:effectLst/>
                <a:latin typeface="Arial" panose="020B0604020202020204" pitchFamily="34" charset="0"/>
                <a:ea typeface="Times New Roman" panose="02020603050405020304" pitchFamily="18" charset="0"/>
                <a:cs typeface="Arial" panose="020B0604020202020204" pitchFamily="34" charset="0"/>
              </a:rPr>
              <a:t>Τρίτο Μέρος</a:t>
            </a:r>
            <a:r>
              <a:rPr lang="el-GR" dirty="0">
                <a:effectLst/>
                <a:latin typeface="Arial" panose="020B0604020202020204" pitchFamily="34" charset="0"/>
                <a:ea typeface="Times New Roman" panose="02020603050405020304" pitchFamily="18" charset="0"/>
                <a:cs typeface="Arial" panose="020B0604020202020204" pitchFamily="34" charset="0"/>
              </a:rPr>
              <a:t>, που τιτλοφορείται Διακανονισμοί Αφερεγγυότητας, αποτελείται από δύο Κεφάλαια. </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r>
              <a:rPr lang="el-GR" dirty="0">
                <a:effectLst/>
                <a:latin typeface="Arial" panose="020B0604020202020204" pitchFamily="34" charset="0"/>
                <a:ea typeface="Times New Roman" panose="02020603050405020304" pitchFamily="18" charset="0"/>
                <a:cs typeface="Arial" panose="020B0604020202020204" pitchFamily="34" charset="0"/>
              </a:rPr>
              <a:t> Το  </a:t>
            </a:r>
            <a:r>
              <a:rPr lang="el-GR" b="1" dirty="0">
                <a:effectLst/>
                <a:latin typeface="Arial" panose="020B0604020202020204" pitchFamily="34" charset="0"/>
                <a:ea typeface="Times New Roman" panose="02020603050405020304" pitchFamily="18" charset="0"/>
                <a:cs typeface="Arial" panose="020B0604020202020204" pitchFamily="34" charset="0"/>
              </a:rPr>
              <a:t>Κεφάλαιο 1 (Άρθρα 10 - 22)</a:t>
            </a:r>
            <a:r>
              <a:rPr lang="el-GR" dirty="0">
                <a:effectLst/>
                <a:latin typeface="Arial" panose="020B0604020202020204" pitchFamily="34" charset="0"/>
                <a:ea typeface="Times New Roman" panose="02020603050405020304" pitchFamily="18" charset="0"/>
                <a:cs typeface="Arial" panose="020B0604020202020204" pitchFamily="34" charset="0"/>
              </a:rPr>
              <a:t> αφορά το Διάταγμα Απαλλαγής Οφειλών. </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l-GR" sz="1800" dirty="0">
                <a:effectLst/>
                <a:latin typeface="Arial" panose="020B060402020202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2709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CBDEE1B-D5BE-4ED3-8704-01D0A8BB2C05}"/>
              </a:ext>
            </a:extLst>
          </p:cNvPr>
          <p:cNvSpPr/>
          <p:nvPr/>
        </p:nvSpPr>
        <p:spPr>
          <a:xfrm>
            <a:off x="721454" y="864703"/>
            <a:ext cx="10609156" cy="5028236"/>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Σύμφωνα, επίσης, με το </a:t>
            </a:r>
            <a:r>
              <a:rPr lang="el-GR" b="1" dirty="0">
                <a:latin typeface="Arial" panose="020B0604020202020204" pitchFamily="34" charset="0"/>
                <a:ea typeface="Times New Roman" panose="02020603050405020304" pitchFamily="18" charset="0"/>
              </a:rPr>
              <a:t>Άρθρο 61,</a:t>
            </a:r>
            <a:r>
              <a:rPr lang="el-GR" dirty="0">
                <a:latin typeface="Arial" panose="020B0604020202020204" pitchFamily="34" charset="0"/>
                <a:ea typeface="Times New Roman" panose="02020603050405020304" pitchFamily="18" charset="0"/>
              </a:rPr>
              <a:t> </a:t>
            </a:r>
            <a:r>
              <a:rPr lang="el-GR" b="1" u="sng" dirty="0">
                <a:latin typeface="Arial" panose="020B0604020202020204" pitchFamily="34" charset="0"/>
                <a:ea typeface="Times New Roman" panose="02020603050405020304" pitchFamily="18" charset="0"/>
              </a:rPr>
              <a:t>κατά την διάρκεια ισχύος Προσωπικού Σχεδίου Αποπληρωμής, πιστωτής δεν δικαιούται να προβεί σε ενέργειες δυνάμει του περί Πτώχευσης Νόμου για την κήρυξη του χρεώστη σε πτώχευση αναφορικά με καθορισμένο χρέος, τυχόν δε καταχωρηθείσα τέτοια αίτηση κήρυξης σε πτώχευση απορρίπτεται.</a:t>
            </a:r>
            <a:r>
              <a:rPr lang="el-GR" u="sng" dirty="0">
                <a:latin typeface="Arial" panose="020B0604020202020204" pitchFamily="34" charset="0"/>
                <a:ea typeface="Times New Roman" panose="02020603050405020304" pitchFamily="18" charset="0"/>
              </a:rPr>
              <a:t> </a:t>
            </a:r>
          </a:p>
          <a:p>
            <a:pPr algn="just">
              <a:lnSpc>
                <a:spcPct val="150000"/>
              </a:lnSpc>
              <a:spcAft>
                <a:spcPts val="0"/>
              </a:spcAft>
            </a:pPr>
            <a:endParaRPr lang="el-GR" dirty="0">
              <a:latin typeface="Arial" panose="020B0604020202020204" pitchFamily="34"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Κατά την διάρκεια ισχύος του Προσωπικού Σχεδίου Αποπληρωμής, </a:t>
            </a:r>
            <a:r>
              <a:rPr lang="el-GR" b="1" dirty="0">
                <a:latin typeface="Arial" panose="020B0604020202020204" pitchFamily="34" charset="0"/>
                <a:ea typeface="Times New Roman" panose="02020603050405020304" pitchFamily="18" charset="0"/>
              </a:rPr>
              <a:t>της ίδιας μεταχείρισης με τον χρεώστη τυγχάνει και ο συνοφειλέτης αυτού σε σχέση με καθορισμένο χρέος</a:t>
            </a:r>
            <a:r>
              <a:rPr lang="el-GR" dirty="0">
                <a:latin typeface="Arial" panose="020B0604020202020204" pitchFamily="34" charset="0"/>
                <a:ea typeface="Times New Roman" panose="02020603050405020304" pitchFamily="18" charset="0"/>
              </a:rPr>
              <a:t>. Επίσης, η περίοδος κατά την οποία ισχύει Προσωπικό Σχέδιο Αποπληρωμής δεν υπολογίζεται στον χρόνο παραγραφής, όπως καθορίζεται στον σχετικό περί Παραγραφής Αγώγιμων Δικαιωμάτων Νόμο. Η δε περίοδος ισχύος δικαστικής απόφασης εναντίον χρεώστη για καθορισμένο χρέος (βλ. Δ. 40 θ. 8 των περί Πολιτικής Δικονομίας Θεσμών) επεκτείνεται κατά τον χρόνο ισχύος του Προσωπικού Σχεδίου Αποπληρωμής. </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319216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4AB1EF6-F507-431A-B792-5EA992EA58D5}"/>
              </a:ext>
            </a:extLst>
          </p:cNvPr>
          <p:cNvSpPr/>
          <p:nvPr/>
        </p:nvSpPr>
        <p:spPr>
          <a:xfrm>
            <a:off x="479685" y="269823"/>
            <a:ext cx="11167672" cy="6274731"/>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Ως προς την εφαρμογή και τις προϋποθέσεις Προσωπικού Σχεδίου Αποπληρωμής, στο </a:t>
            </a:r>
            <a:r>
              <a:rPr lang="el-GR" b="1" dirty="0">
                <a:latin typeface="Arial" panose="020B0604020202020204" pitchFamily="34" charset="0"/>
                <a:ea typeface="Times New Roman" panose="02020603050405020304" pitchFamily="18" charset="0"/>
              </a:rPr>
              <a:t>Άρθρο 62</a:t>
            </a:r>
            <a:r>
              <a:rPr lang="el-GR" dirty="0">
                <a:latin typeface="Arial" panose="020B0604020202020204" pitchFamily="34" charset="0"/>
                <a:ea typeface="Times New Roman" panose="02020603050405020304" pitchFamily="18" charset="0"/>
              </a:rPr>
              <a:t> ορίζεται ότι οι σχετικοί χρεώστες και πιστωτές οφείλουν να συμμορφώνονται με τις υποχρεώσεις τους σύμφωνα με τους όρους του Σχεδίου. Εκτός και αν προβλέπεται διαφορετικά στο Σχέδιο, οι πληρωμές βάσει αυτού θα γίνονται από τον χρεώστη μέσω του Συμβούλου Αφερεγγυότητας, ο οποίος επιβλέπει την εφαρμογή του Σχεδίου και προβαίνει στις απαραίτητες ενέργειες αν απαιτείται να γίνει τροποποίηση του Σχεδίου. </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 </a:t>
            </a:r>
          </a:p>
          <a:p>
            <a:pPr algn="just">
              <a:lnSpc>
                <a:spcPct val="150000"/>
              </a:lnSpc>
              <a:spcAft>
                <a:spcPts val="0"/>
              </a:spcAft>
            </a:pPr>
            <a:r>
              <a:rPr lang="el-GR" dirty="0">
                <a:latin typeface="Arial" panose="020B0604020202020204" pitchFamily="34" charset="0"/>
                <a:ea typeface="Times New Roman" panose="02020603050405020304" pitchFamily="18" charset="0"/>
              </a:rPr>
              <a:t>Ως </a:t>
            </a:r>
            <a:r>
              <a:rPr lang="el-GR" b="1" dirty="0">
                <a:latin typeface="Arial" panose="020B0604020202020204" pitchFamily="34" charset="0"/>
                <a:ea typeface="Times New Roman" panose="02020603050405020304" pitchFamily="18" charset="0"/>
              </a:rPr>
              <a:t>γενικά καθήκοντα και υποχρεώσεις του χρεώστη</a:t>
            </a:r>
            <a:r>
              <a:rPr lang="el-GR" dirty="0">
                <a:latin typeface="Arial" panose="020B0604020202020204" pitchFamily="34" charset="0"/>
                <a:ea typeface="Times New Roman" panose="02020603050405020304" pitchFamily="18" charset="0"/>
              </a:rPr>
              <a:t>, σύμφωνα με το </a:t>
            </a:r>
            <a:r>
              <a:rPr lang="el-GR" b="1" dirty="0">
                <a:latin typeface="Arial" panose="020B0604020202020204" pitchFamily="34" charset="0"/>
                <a:ea typeface="Times New Roman" panose="02020603050405020304" pitchFamily="18" charset="0"/>
              </a:rPr>
              <a:t>Άρθρο 63,</a:t>
            </a:r>
            <a:r>
              <a:rPr lang="el-GR" dirty="0">
                <a:latin typeface="Arial" panose="020B0604020202020204" pitchFamily="34" charset="0"/>
                <a:ea typeface="Times New Roman" panose="02020603050405020304" pitchFamily="18" charset="0"/>
              </a:rPr>
              <a:t> καθορίζονται τόσο η υποχρέωση του χρεώστη να ενεργεί με καλή πίστη όσο και στη συνεργασία του με το Σύμβουλο Αφερεγγυότητας να προβαίνει σε πλήρη αποκάλυψη όλων των περιουσιακών στοιχείων, εισοδημάτων και υποχρεώσεων καθώς και άλλης κατάστασης που πιθανόν να επηρεάσει την ικανότητα του να καταβάλει πληρωμές στους πιστωτές του. Μετά την συμμετοχή του ως μέρος σε Προσωπικό Σχέδιο Αποπληρωμής, ο χρεώστης δεν λαμβάνει, είτε μόνος του είτε μαζί με οποιοδήποτε άλλο πρόσωπο, πίστωση που ξεπερνά το ποσό των €650, από ένα ή περισσότερα πρόσωπα χωρίς να τους πληροφορήσει για την κατάσταση του. Δεν μπορεί, επίσης, να μεταβιβάζει, ενοικιάζει, επιβαρύνει ή να διαθέτει οποιοδήποτε δικαίωμα του σε περιουσία, εκτός όπως προνοείται στο Σχέδιο. </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075871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DBBC13A-E719-48DA-B6E7-9F075BB0B969}"/>
              </a:ext>
            </a:extLst>
          </p:cNvPr>
          <p:cNvSpPr/>
          <p:nvPr/>
        </p:nvSpPr>
        <p:spPr>
          <a:xfrm>
            <a:off x="359764" y="449704"/>
            <a:ext cx="11467474" cy="5957144"/>
          </a:xfrm>
          <a:prstGeom prst="rect">
            <a:avLst/>
          </a:prstGeom>
        </p:spPr>
        <p:txBody>
          <a:bodyPr wrap="square">
            <a:spAutoFit/>
          </a:bodyPr>
          <a:lstStyle/>
          <a:p>
            <a:pPr algn="just">
              <a:lnSpc>
                <a:spcPct val="150000"/>
              </a:lnSpc>
              <a:spcAft>
                <a:spcPts val="0"/>
              </a:spcAft>
            </a:pPr>
            <a:r>
              <a:rPr lang="el-GR" sz="1600" dirty="0">
                <a:latin typeface="Arial" panose="020B0604020202020204" pitchFamily="34" charset="0"/>
                <a:ea typeface="Times New Roman" panose="02020603050405020304" pitchFamily="18" charset="0"/>
              </a:rPr>
              <a:t>Σύμφωνα με το </a:t>
            </a:r>
            <a:r>
              <a:rPr lang="el-GR" sz="1600" b="1" dirty="0">
                <a:latin typeface="Arial" panose="020B0604020202020204" pitchFamily="34" charset="0"/>
                <a:ea typeface="Times New Roman" panose="02020603050405020304" pitchFamily="18" charset="0"/>
              </a:rPr>
              <a:t>Άρθρο 64,</a:t>
            </a:r>
            <a:r>
              <a:rPr lang="el-GR" sz="1600" dirty="0">
                <a:latin typeface="Arial" panose="020B0604020202020204" pitchFamily="34" charset="0"/>
                <a:ea typeface="Times New Roman" panose="02020603050405020304" pitchFamily="18" charset="0"/>
              </a:rPr>
              <a:t> ο Σύμβουλος Αφερεγγυότητας κατόπιν δικής του πρωτοβουλίας ή κατόπιν αίτησης του χρεώστη ή καθορισμένου πιστωτή, προτείνει </a:t>
            </a:r>
            <a:r>
              <a:rPr lang="el-GR" sz="1600" b="1" dirty="0">
                <a:latin typeface="Arial" panose="020B0604020202020204" pitchFamily="34" charset="0"/>
                <a:ea typeface="Times New Roman" panose="02020603050405020304" pitchFamily="18" charset="0"/>
              </a:rPr>
              <a:t>τροποποίηση του Προσωπικού Σχεδίου Αποπληρωμής</a:t>
            </a:r>
            <a:r>
              <a:rPr lang="el-GR" sz="1600" dirty="0">
                <a:latin typeface="Arial" panose="020B0604020202020204" pitchFamily="34" charset="0"/>
                <a:ea typeface="Times New Roman" panose="02020603050405020304" pitchFamily="18" charset="0"/>
              </a:rPr>
              <a:t>, </a:t>
            </a:r>
            <a:r>
              <a:rPr lang="el-GR" sz="1600" b="1" dirty="0">
                <a:latin typeface="Arial" panose="020B0604020202020204" pitchFamily="34" charset="0"/>
                <a:ea typeface="Times New Roman" panose="02020603050405020304" pitchFamily="18" charset="0"/>
              </a:rPr>
              <a:t>όταν φαίνεται ότι υπάρχει ουσιαστική αλλαγή στην οικονομική κατάσταση του χρεώστη</a:t>
            </a:r>
            <a:r>
              <a:rPr lang="el-GR" sz="1600" dirty="0">
                <a:latin typeface="Arial" panose="020B0604020202020204" pitchFamily="34" charset="0"/>
                <a:ea typeface="Times New Roman" panose="02020603050405020304" pitchFamily="18" charset="0"/>
              </a:rPr>
              <a:t> (δηλαδή, σύμφωνα με την παράγραφο 12 του Άρθρου, αλλαγή στην κατάσταση του χρεώστη, η οποία επηρεάζει ουσιαστικά την ικανότητα του να καταβάλλει πληρωμές ή να συμμορφωθεί με τις υποχρεώσεις του βάσει του Σχεδίου και περιλαμβάνει αύξηση ή μείωση των περιουσιακών στοιχείων, υποχρεώσεων ή εισοδήματος του χρεώστη) και εύλογη προοπτική, για σκοπούς αντιμετώπισης της κατάστασης, ότι η τροποποίηση θα εγκριθεί. Η αίτηση του χρεώστη ή του καθορισμένου πιστωτή για τροποποίηση του Σχεδίου υποβάλλεται γραπτώς και συνοδεύεται από πληροφορίες ή αποδεικτικά στοιχεία για την ουσιαστική αλλαγή της οικονομικής κατάστασης του χρεώστη καθώς και από τη γραπτή συγκατάθεση του αιτητή, για τη διεξαγωγή έρευνας από τον Σύμβουλο Αφερεγγυότητας και την αποκάλυψη από αυτόν προσωπικών δεδομένων του αιτητή στο βαθμό που χρειάζεται για τους σκοπούς της έρευνας. Εντός 21 ημερών από τη λήψη τέτοιου αιτήματος, ο Σύμβουλος Αφερεγγυότητας αποφασίζει την πορεία που θα ακολουθήσει σύμφωνα με την παράγραφο 4 του Άρθρου και όταν ικανοποιηθεί ότι συντρέχουν οι προϋποθέσεις, προβαίνει στη διαμόρφωση πρότασης για τροποποίηση, ως προνοείται στην παράγραφο 6 του Άρθρου. Κατά τη διεξαγωγή συνέλευσης πιστωτών ακολουθείται η διαδικασία της παραγράφου 7 και σε περίπτωση που κατά τη διεξαγωγή ψηφοφορίας των πιστωτών δεν εγκριθεί η πρόταση τροποποίησης ή αν το αρμόδιο Δικαστήριο αποδεχθεί ένσταση πιστωτή για την εφαρμογή της τροποποίησης του Σχεδίου, το αρχικό Προσωπικό Σχέδιο Αποπληρωμής θα συνεχίσει να εφαρμόζεται.</a:t>
            </a:r>
            <a:endParaRPr lang="en-GB"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33468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DD2EA52-C84F-4496-AB33-0E203F178057}"/>
              </a:ext>
            </a:extLst>
          </p:cNvPr>
          <p:cNvSpPr/>
          <p:nvPr/>
        </p:nvSpPr>
        <p:spPr>
          <a:xfrm>
            <a:off x="164892" y="269822"/>
            <a:ext cx="11872210" cy="6325321"/>
          </a:xfrm>
          <a:prstGeom prst="rect">
            <a:avLst/>
          </a:prstGeom>
        </p:spPr>
        <p:txBody>
          <a:bodyPr wrap="square">
            <a:spAutoFit/>
          </a:bodyPr>
          <a:lstStyle/>
          <a:p>
            <a:pPr algn="just">
              <a:lnSpc>
                <a:spcPct val="150000"/>
              </a:lnSpc>
              <a:spcAft>
                <a:spcPts val="0"/>
              </a:spcAft>
            </a:pPr>
            <a:r>
              <a:rPr lang="el-GR" sz="1600" dirty="0">
                <a:latin typeface="Arial" panose="020B0604020202020204" pitchFamily="34" charset="0"/>
                <a:ea typeface="Times New Roman" panose="02020603050405020304" pitchFamily="18" charset="0"/>
                <a:cs typeface="Arial" panose="020B0604020202020204" pitchFamily="34" charset="0"/>
              </a:rPr>
              <a:t>Στο </a:t>
            </a:r>
            <a:r>
              <a:rPr lang="el-GR" sz="1600" b="1" dirty="0">
                <a:latin typeface="Arial" panose="020B0604020202020204" pitchFamily="34" charset="0"/>
                <a:ea typeface="Times New Roman" panose="02020603050405020304" pitchFamily="18" charset="0"/>
                <a:cs typeface="Arial" panose="020B0604020202020204" pitchFamily="34" charset="0"/>
              </a:rPr>
              <a:t>Άρθρο 66</a:t>
            </a:r>
            <a:r>
              <a:rPr lang="el-GR" sz="1600" dirty="0">
                <a:latin typeface="Arial" panose="020B0604020202020204" pitchFamily="34" charset="0"/>
                <a:ea typeface="Times New Roman" panose="02020603050405020304" pitchFamily="18" charset="0"/>
                <a:cs typeface="Arial" panose="020B0604020202020204" pitchFamily="34" charset="0"/>
              </a:rPr>
              <a:t>, προβλέπεται η δυνατότητα υποβολής αίτησης στο Δικαστήριο εκ μέρους πιστωτή ή του Συμβούλου Αφερεγγυότητας, σε περίπτωση που θεωρηθεί ότι χρεώστης, που αποτελεί μέρος ισχύοντος Προσωπικού Σχεδίου Αποπληρωμής, έχει κάνει </a:t>
            </a:r>
            <a:r>
              <a:rPr lang="el-GR" sz="1600" b="1" dirty="0">
                <a:latin typeface="Arial" panose="020B0604020202020204" pitchFamily="34" charset="0"/>
                <a:ea typeface="Times New Roman" panose="02020603050405020304" pitchFamily="18" charset="0"/>
                <a:cs typeface="Arial" panose="020B0604020202020204" pitchFamily="34" charset="0"/>
              </a:rPr>
              <a:t>υπέρμετρες εισφορές σε σχετική σύνταξη</a:t>
            </a:r>
            <a:r>
              <a:rPr lang="el-GR" sz="1600" dirty="0">
                <a:latin typeface="Arial" panose="020B0604020202020204" pitchFamily="34" charset="0"/>
                <a:ea typeface="Times New Roman" panose="02020603050405020304" pitchFamily="18" charset="0"/>
                <a:cs typeface="Arial" panose="020B0604020202020204" pitchFamily="34" charset="0"/>
              </a:rPr>
              <a:t>, προς έκδοση διατάγματος του Δικαστηρίου κατά τα οριζόμενα στις παραγράφους 2-5 του Άρθρου.</a:t>
            </a:r>
            <a:endParaRPr lang="en-GB" sz="1600"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Aft>
                <a:spcPts val="0"/>
              </a:spcAft>
            </a:pPr>
            <a:r>
              <a:rPr lang="el-GR" sz="1600" dirty="0">
                <a:latin typeface="Arial" panose="020B0604020202020204" pitchFamily="34" charset="0"/>
                <a:ea typeface="Times New Roman" panose="02020603050405020304" pitchFamily="18" charset="0"/>
                <a:cs typeface="Arial" panose="020B0604020202020204" pitchFamily="34" charset="0"/>
              </a:rPr>
              <a:t> </a:t>
            </a:r>
          </a:p>
          <a:p>
            <a:pPr algn="just">
              <a:lnSpc>
                <a:spcPct val="150000"/>
              </a:lnSpc>
              <a:spcAft>
                <a:spcPts val="0"/>
              </a:spcAft>
            </a:pPr>
            <a:r>
              <a:rPr lang="el-GR" sz="1600" dirty="0">
                <a:latin typeface="Arial" panose="020B0604020202020204" pitchFamily="34" charset="0"/>
                <a:ea typeface="Times New Roman" panose="02020603050405020304" pitchFamily="18" charset="0"/>
                <a:cs typeface="Arial" panose="020B0604020202020204" pitchFamily="34" charset="0"/>
              </a:rPr>
              <a:t>Το </a:t>
            </a:r>
            <a:r>
              <a:rPr lang="el-GR" sz="1600" b="1" dirty="0">
                <a:latin typeface="Arial" panose="020B0604020202020204" pitchFamily="34" charset="0"/>
                <a:ea typeface="Times New Roman" panose="02020603050405020304" pitchFamily="18" charset="0"/>
                <a:cs typeface="Arial" panose="020B0604020202020204" pitchFamily="34" charset="0"/>
              </a:rPr>
              <a:t>Άρθρο 67</a:t>
            </a:r>
            <a:r>
              <a:rPr lang="el-GR" sz="1600" dirty="0">
                <a:latin typeface="Arial" panose="020B0604020202020204" pitchFamily="34" charset="0"/>
                <a:ea typeface="Times New Roman" panose="02020603050405020304" pitchFamily="18" charset="0"/>
                <a:cs typeface="Arial" panose="020B0604020202020204" pitchFamily="34" charset="0"/>
              </a:rPr>
              <a:t> πραγματεύεται τη </a:t>
            </a:r>
            <a:r>
              <a:rPr lang="el-GR" sz="1600" b="1" dirty="0">
                <a:latin typeface="Arial" panose="020B0604020202020204" pitchFamily="34" charset="0"/>
                <a:ea typeface="Times New Roman" panose="02020603050405020304" pitchFamily="18" charset="0"/>
                <a:cs typeface="Arial" panose="020B0604020202020204" pitchFamily="34" charset="0"/>
              </a:rPr>
              <a:t>μεταχείριση εγγυητών στο πλαίσιο διαδικασίας και εφαρμογής του Προσωπικού Σχεδίου Αποπληρωμής</a:t>
            </a:r>
            <a:r>
              <a:rPr lang="el-GR" sz="1600" dirty="0">
                <a:latin typeface="Arial" panose="020B0604020202020204" pitchFamily="34" charset="0"/>
                <a:ea typeface="Times New Roman" panose="02020603050405020304" pitchFamily="18" charset="0"/>
                <a:cs typeface="Arial" panose="020B0604020202020204" pitchFamily="34" charset="0"/>
              </a:rPr>
              <a:t>. Παρεμβάλλεται σ’ αυτό το σημείο ότι, όπως ορίζεται στο Άρθρο 2, </a:t>
            </a:r>
            <a:r>
              <a:rPr lang="el-GR" sz="1600" b="1" dirty="0">
                <a:latin typeface="Arial" panose="020B0604020202020204" pitchFamily="34" charset="0"/>
                <a:ea typeface="Times New Roman" panose="02020603050405020304" pitchFamily="18" charset="0"/>
                <a:cs typeface="Arial" panose="020B0604020202020204" pitchFamily="34" charset="0"/>
              </a:rPr>
              <a:t>εγγυητής</a:t>
            </a:r>
            <a:r>
              <a:rPr lang="el-GR" sz="1600" dirty="0">
                <a:latin typeface="Arial" panose="020B0604020202020204" pitchFamily="34" charset="0"/>
                <a:ea typeface="Times New Roman" panose="02020603050405020304" pitchFamily="18" charset="0"/>
                <a:cs typeface="Arial" panose="020B0604020202020204" pitchFamily="34" charset="0"/>
              </a:rPr>
              <a:t> σημαίνει φυσικό πρόσωπο το οποίο παρέχει εγγύηση και </a:t>
            </a:r>
            <a:r>
              <a:rPr lang="el-GR" sz="1600" b="1" dirty="0">
                <a:latin typeface="Arial" panose="020B0604020202020204" pitchFamily="34" charset="0"/>
                <a:ea typeface="Times New Roman" panose="02020603050405020304" pitchFamily="18" charset="0"/>
                <a:cs typeface="Arial" panose="020B0604020202020204" pitchFamily="34" charset="0"/>
              </a:rPr>
              <a:t>εγγύηση</a:t>
            </a:r>
            <a:r>
              <a:rPr lang="el-GR" sz="1600" dirty="0">
                <a:latin typeface="Arial" panose="020B0604020202020204" pitchFamily="34" charset="0"/>
                <a:ea typeface="Times New Roman" panose="02020603050405020304" pitchFamily="18" charset="0"/>
                <a:cs typeface="Arial" panose="020B0604020202020204" pitchFamily="34" charset="0"/>
              </a:rPr>
              <a:t> σημαίνει σύμβαση εγγύησης κατά την έννοια των διατάξεων του περί Συμβάσεων Νόμου, η οποία δόθηκε από φυσικό πρόσωπο. Πιο συγκεκριμένα, </a:t>
            </a:r>
            <a:r>
              <a:rPr lang="el-GR" sz="1600" b="1" dirty="0">
                <a:latin typeface="Arial" panose="020B0604020202020204" pitchFamily="34" charset="0"/>
                <a:ea typeface="Times New Roman" panose="02020603050405020304" pitchFamily="18" charset="0"/>
                <a:cs typeface="Arial" panose="020B0604020202020204" pitchFamily="34" charset="0"/>
              </a:rPr>
              <a:t>το Άρθρο 67 εφαρμόζεται για τον εγγυητή καθορισμένου χρεώστη σε σχέση με εγγυήσεις για χρέη που καλύπτονται από Προσωπικό Σχέδιο Αποπληρωμής</a:t>
            </a:r>
            <a:r>
              <a:rPr lang="el-GR" sz="1600" dirty="0">
                <a:latin typeface="Arial" panose="020B0604020202020204" pitchFamily="34" charset="0"/>
                <a:ea typeface="Times New Roman" panose="02020603050405020304" pitchFamily="18" charset="0"/>
                <a:cs typeface="Arial" panose="020B0604020202020204" pitchFamily="34" charset="0"/>
              </a:rPr>
              <a:t>, ανεξάρτητα από τις διατάξεις του περί Συμβάσεων Νόμου και του περί Προστασίας Ορισμένης Κατηγορίας Εγγυητών Νόμου. Σύμφωνα με την </a:t>
            </a:r>
            <a:r>
              <a:rPr lang="el-GR" sz="1600" b="1" dirty="0">
                <a:latin typeface="Arial" panose="020B0604020202020204" pitchFamily="34" charset="0"/>
                <a:ea typeface="Times New Roman" panose="02020603050405020304" pitchFamily="18" charset="0"/>
                <a:cs typeface="Arial" panose="020B0604020202020204" pitchFamily="34" charset="0"/>
              </a:rPr>
              <a:t>παράγραφο 3</a:t>
            </a:r>
            <a:r>
              <a:rPr lang="el-GR" sz="1600" dirty="0">
                <a:latin typeface="Arial" panose="020B0604020202020204" pitchFamily="34" charset="0"/>
                <a:ea typeface="Times New Roman" panose="02020603050405020304" pitchFamily="18" charset="0"/>
                <a:cs typeface="Arial" panose="020B0604020202020204" pitchFamily="34" charset="0"/>
              </a:rPr>
              <a:t>, ο καθορισμένος πιστωτής (για να δικαιούται να λάβει δικαστικά ή νομικά ή άλλα μέτρα εναντίον εκάστου των εγγυητών) ενημερώνει τους εγγυητές για την επαλήθευση χρέους και την αποδοχή ή απόρριψη της από τον Σύμβουλο Αφερεγγυότητας δυνάμει του Άρθρου 43, χωρίς αυτό να αποτελεί ειδοποίηση για καταβολή πληρωμών εκ μέρους του εγγυητή ή να επηρεάζεται το δικαίωμα οποιουδήποτε εγγυητή να προσφύγει στο Δικαστήριο εντός 15 ημερών από την ημερομηνία της απόφασης του Συμβούλου, για επικύρωση ή ακύρωση ή διαφοροποίηση της απόφασης αυτής ως προς την επαλήθευση του χρέους, ως προνοείται στις παραγράφους 9-10 του Άρθρου 43.  </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945582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9DDA100-44DB-44FD-8A43-AF7D7E2E5659}"/>
              </a:ext>
            </a:extLst>
          </p:cNvPr>
          <p:cNvSpPr/>
          <p:nvPr/>
        </p:nvSpPr>
        <p:spPr>
          <a:xfrm>
            <a:off x="764497" y="839448"/>
            <a:ext cx="10568067" cy="5171608"/>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Όπως προνοείται στις </a:t>
            </a:r>
            <a:r>
              <a:rPr lang="el-GR" b="1" dirty="0">
                <a:latin typeface="Arial" panose="020B0604020202020204" pitchFamily="34" charset="0"/>
                <a:ea typeface="Times New Roman" panose="02020603050405020304" pitchFamily="18" charset="0"/>
              </a:rPr>
              <a:t>παραγράφους 4-6 του Άρθρου 67</a:t>
            </a:r>
            <a:r>
              <a:rPr lang="el-GR" dirty="0">
                <a:latin typeface="Arial" panose="020B0604020202020204" pitchFamily="34" charset="0"/>
                <a:ea typeface="Times New Roman" panose="02020603050405020304" pitchFamily="18" charset="0"/>
              </a:rPr>
              <a:t>, ο εγγυητής που κατονομάζεται στην επαλήθευση χρέους ευθύνεται για το ποσό που προκύπτει όταν η αγοραία αξία της περιουσίας που αποτελεί εξασφάλιση είναι χαμηλότερη από το οφειλόμενο χρέος του χρεώστη προς τον συγκεκριμένο εξασφαλισμένο πιστωτή κατά την επαλήθευση του χρέους (που αποτελεί και το μέγιστο ποσό των πληρωμών προς τον εξασφαλισμένο πιστωτή εκ μέρους του εγγυητή και του χρεώστη από κοινού για το εξασφαλισμένο χρέος σύμφωνα με την </a:t>
            </a:r>
            <a:r>
              <a:rPr lang="el-GR" b="1" dirty="0">
                <a:latin typeface="Arial" panose="020B0604020202020204" pitchFamily="34" charset="0"/>
                <a:ea typeface="Times New Roman" panose="02020603050405020304" pitchFamily="18" charset="0"/>
              </a:rPr>
              <a:t>παράγραφο 10</a:t>
            </a:r>
            <a:r>
              <a:rPr lang="el-GR" dirty="0">
                <a:latin typeface="Arial" panose="020B0604020202020204" pitchFamily="34" charset="0"/>
                <a:ea typeface="Times New Roman" panose="02020603050405020304" pitchFamily="18" charset="0"/>
              </a:rPr>
              <a:t>), ο δε εξασφαλισμένος πιστωτής δεν μπορεί να λάβει δικαστικά ή νομικά ή άλλα μέτρα εναντίον του εγγυητή για ποσό μεγαλύτερο από το ποσό της διαφοράς μεταξύ της αγοραίας αξίας της εν λόγω περιουσίας και του οφειλόμενου χρέους. Σε αντίθετη περίπτωση, όταν δηλαδή η αγοραία αξία της υπό αναφορά περιουσίας ισούται ή είναι μεγαλύτερη από την αξία του οφειλόμενου χρέους, ο εξασφαλισμένος πιστωτής δεν μπορεί να λάβει δικαστικά ή νομικά ή άλλα μέτρα εναντίον του εγγυητή βάσει της εγγύησης του όταν τεθεί σε ισχύ Προσωπικό Σχέδιο Αποπληρωμής. </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112843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3FF4824-1989-4433-8EC4-B63C6D5FE661}"/>
              </a:ext>
            </a:extLst>
          </p:cNvPr>
          <p:cNvSpPr/>
          <p:nvPr/>
        </p:nvSpPr>
        <p:spPr>
          <a:xfrm>
            <a:off x="284813" y="239843"/>
            <a:ext cx="11467475" cy="6274731"/>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Όταν προκύπτει ευθύνη του εγγυητή ως πιο πάνω αναφέρθηκε, το ποσό της διαφοράς μεταξύ της αγοραίας αξίας της περιουσίας που αποτελεί εξασφάλιση και του ποσού του οφειλόμενου χρέους κατατάσσεται ως ανεξασφάλιστο χρέος, για το οποίο ο σχετικός πιστωτής λαμβάνει τυχόν πληρωμές ως ανεξασφάλιστος πιστωτής κατ’ αναλογίαν (</a:t>
            </a:r>
            <a:r>
              <a:rPr lang="en-US" dirty="0">
                <a:latin typeface="Arial" panose="020B0604020202020204" pitchFamily="34" charset="0"/>
                <a:ea typeface="Times New Roman" panose="02020603050405020304" pitchFamily="18" charset="0"/>
              </a:rPr>
              <a:t>pari passu</a:t>
            </a:r>
            <a:r>
              <a:rPr lang="el-GR" dirty="0">
                <a:latin typeface="Arial" panose="020B0604020202020204" pitchFamily="34" charset="0"/>
                <a:ea typeface="Times New Roman" panose="02020603050405020304" pitchFamily="18" charset="0"/>
              </a:rPr>
              <a:t>) με άλλους ανεξασφάλιστους πιστωτές. Σε περίπτωση που η περιουσία αυτή διατεθεί στο πλαίσιο του Σχεδίου και το καθαρό ποσό της διάθεσης της είναι μεγαλύτερο από το ποσό της αγοραίας αξίας της, τότε ο εξασφαλισμένος πιστωτής δικαιούται να λάβει δικαστικά ή νομικά ή άλλα μέτρα εναντίον του εγγυητή, μόνο αναφορικά με το ποσό της διαφοράς μεταξύ του καθαρού ποσού που προέκυψε από τη διάθεση της περιουσίας και του οφειλόμενου χρέους, το οποίο επίσης κατατάσσεται ως ανεξασφάλιστο χρέος. Αν ο εγγυητής κατέβαλε οποιεσδήποτε πληρωμές για το ποσό της διαφοράς μεταξύ της αγοραίας εκτιμημένης αξίας της περιουσίας πριν τη διάθεση της και του οφειλόμενου χρέους και το καθαρό ποσό από τη διάθεση της περιουσίας είναι μεγαλύτερο από την αγοραία εκτιμημένη αξία της, τότε ο πιστωτής οφείλει να επιστρέψει στον εγγυητή οποιοδήποτε ποσό που κατέβαλε ο τελευταίος, το οποίο υπερβαίνει την διαφορά μεταξύ του καθαρού ποσού της διάθεσης της περιουσίας και του οφειλόμενου χρέους. Τυχόν καταμερισμός από τον πιστωτή των υποχρεώσεων των εγγυητών που περιλαμβάνονται στην επαλήθευση χρέους γίνεται με βάση τις αρχές της ίσης μεταχείρισης, της διαφάνειας και της επιείκειας (</a:t>
            </a:r>
            <a:r>
              <a:rPr lang="el-GR" b="1" dirty="0">
                <a:latin typeface="Arial" panose="020B0604020202020204" pitchFamily="34" charset="0"/>
                <a:ea typeface="Times New Roman" panose="02020603050405020304" pitchFamily="18" charset="0"/>
              </a:rPr>
              <a:t>παράγραφος 7</a:t>
            </a:r>
            <a:r>
              <a:rPr lang="el-GR" dirty="0">
                <a:latin typeface="Arial" panose="020B060402020202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297507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19F50F3-533F-4D65-82B6-44E61FBB8B3C}"/>
              </a:ext>
            </a:extLst>
          </p:cNvPr>
          <p:cNvSpPr/>
          <p:nvPr/>
        </p:nvSpPr>
        <p:spPr>
          <a:xfrm>
            <a:off x="877078" y="662473"/>
            <a:ext cx="10300996" cy="5442516"/>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cs typeface="Arial" panose="020B0604020202020204" pitchFamily="34" charset="0"/>
              </a:rPr>
              <a:t>Ως προβλέπεται στην </a:t>
            </a:r>
            <a:r>
              <a:rPr lang="el-GR" b="1" dirty="0">
                <a:latin typeface="Arial" panose="020B0604020202020204" pitchFamily="34" charset="0"/>
                <a:ea typeface="Times New Roman" panose="02020603050405020304" pitchFamily="18" charset="0"/>
                <a:cs typeface="Arial" panose="020B0604020202020204" pitchFamily="34" charset="0"/>
              </a:rPr>
              <a:t>παράγραφο 9 </a:t>
            </a:r>
            <a:r>
              <a:rPr lang="el-GR" dirty="0">
                <a:latin typeface="Arial" panose="020B0604020202020204" pitchFamily="34" charset="0"/>
                <a:ea typeface="Times New Roman" panose="02020603050405020304" pitchFamily="18" charset="0"/>
                <a:cs typeface="Arial" panose="020B0604020202020204" pitchFamily="34" charset="0"/>
              </a:rPr>
              <a:t>(όπως τροποποιήθηκε με τον Ν. 85(Ι)/2018), </a:t>
            </a:r>
            <a:r>
              <a:rPr lang="el-GR" dirty="0">
                <a:latin typeface="Arial" panose="020B0604020202020204" pitchFamily="34" charset="0"/>
                <a:cs typeface="Arial" panose="020B0604020202020204" pitchFamily="34" charset="0"/>
              </a:rPr>
              <a:t>σε σχέση με Προσωπικά Σχέδια Αποπληρωμής προς τον σκοπό αναδιάρθρωσης χρεών για τα οποία συνάφθηκαν συμβάσεις εγγύησης μέχρι τις 13.7.2018 (έναρξη ισχύος του </a:t>
            </a:r>
            <a:r>
              <a:rPr lang="el-GR" dirty="0">
                <a:latin typeface="Arial" panose="020B0604020202020204" pitchFamily="34" charset="0"/>
                <a:ea typeface="Times New Roman" panose="02020603050405020304" pitchFamily="18" charset="0"/>
                <a:cs typeface="Arial" panose="020B0604020202020204" pitchFamily="34" charset="0"/>
              </a:rPr>
              <a:t>Ν. 85(Ι)/2018)</a:t>
            </a:r>
            <a:r>
              <a:rPr lang="el-GR" dirty="0">
                <a:latin typeface="Arial" panose="020B0604020202020204" pitchFamily="34" charset="0"/>
                <a:cs typeface="Arial" panose="020B0604020202020204" pitchFamily="34" charset="0"/>
              </a:rPr>
              <a:t>,</a:t>
            </a:r>
            <a:r>
              <a:rPr lang="el-GR" dirty="0">
                <a:latin typeface="Arial" panose="020B0604020202020204" pitchFamily="34" charset="0"/>
                <a:ea typeface="Times New Roman" panose="02020603050405020304" pitchFamily="18" charset="0"/>
                <a:cs typeface="Arial" panose="020B0604020202020204" pitchFamily="34" charset="0"/>
              </a:rPr>
              <a:t> κάθε εγγυητής μπορεί, σύμφωνα με την </a:t>
            </a:r>
            <a:r>
              <a:rPr lang="el-GR" b="1" dirty="0">
                <a:latin typeface="Arial" panose="020B0604020202020204" pitchFamily="34" charset="0"/>
                <a:ea typeface="Times New Roman" panose="02020603050405020304" pitchFamily="18" charset="0"/>
                <a:cs typeface="Arial" panose="020B0604020202020204" pitchFamily="34" charset="0"/>
              </a:rPr>
              <a:t>παράγραφο 8</a:t>
            </a:r>
            <a:r>
              <a:rPr lang="el-GR" dirty="0">
                <a:latin typeface="Arial" panose="020B0604020202020204" pitchFamily="34" charset="0"/>
                <a:ea typeface="Times New Roman" panose="02020603050405020304" pitchFamily="18" charset="0"/>
                <a:cs typeface="Arial" panose="020B0604020202020204" pitchFamily="34" charset="0"/>
              </a:rPr>
              <a:t>, να καταβάλει μηνιαίως ποσά σχετικά με την ευθύνη του βάσει της εγγύησης αλλά δεν θα καταβάλει ποσό που ξεπερνά ό,τι απομένει μετά από την αφαίρεση από το μηνιαίο του εισόδημα των λογικών εξόδων διαβίωσης και των μηνιαίων δόσεων που υποχρεούται ο ίδιος να καταβάλει για τις δικές του υποχρεώσεις κατά την έναρξη ισχύος του Προσωπικού Σχεδίου Αποπληρωμής. Η συνολική χρονική διάρκεια των μηνιαίων δόσεων θα είναι ως καθορίστηκε στην αρχική σύμβαση μεταξύ καθορισμένου χρεώστη και πιστωτή, εκτός διαφορετικής συμφωνίας. Ο πιστωτής δεν εκποιεί την κύρια κατοικία εγγυητή (ακόμα και αν υπάρχει εξασφάλιση συνεπεία εγγραφής δικαστικής απόφασης εκδοθείσας για την ευθύνη του εγγυητή συνεπεία των υποχρεώσεων του χρεώστη), εκτός και αν υπάρχει υποθήκη στην κύρια κατοικία του εγγυητή υπέρ του πιστωτή για το καθορισμένο χρέος.</a:t>
            </a:r>
            <a:endParaRPr lang="en-GB"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079312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BE5B54B-6240-4071-A134-38A90AEC9CCA}"/>
              </a:ext>
            </a:extLst>
          </p:cNvPr>
          <p:cNvSpPr/>
          <p:nvPr/>
        </p:nvSpPr>
        <p:spPr>
          <a:xfrm>
            <a:off x="671804" y="494522"/>
            <a:ext cx="10898155" cy="5929152"/>
          </a:xfrm>
          <a:prstGeom prst="rect">
            <a:avLst/>
          </a:prstGeom>
        </p:spPr>
        <p:txBody>
          <a:bodyPr wrap="square">
            <a:spAutoFit/>
          </a:bodyPr>
          <a:lstStyle/>
          <a:p>
            <a:pPr algn="just">
              <a:lnSpc>
                <a:spcPct val="150000"/>
              </a:lnSpc>
              <a:spcAft>
                <a:spcPts val="0"/>
              </a:spcAft>
            </a:pPr>
            <a:r>
              <a:rPr lang="el-GR" sz="1600" dirty="0">
                <a:latin typeface="Arial" panose="020B0604020202020204" pitchFamily="34" charset="0"/>
                <a:ea typeface="Times New Roman" panose="02020603050405020304" pitchFamily="18" charset="0"/>
              </a:rPr>
              <a:t>Σύμφωνα με την </a:t>
            </a:r>
            <a:r>
              <a:rPr lang="el-GR" sz="1600" b="1" dirty="0">
                <a:latin typeface="Arial" panose="020B0604020202020204" pitchFamily="34" charset="0"/>
                <a:ea typeface="Times New Roman" panose="02020603050405020304" pitchFamily="18" charset="0"/>
              </a:rPr>
              <a:t>παράγραφο 11</a:t>
            </a:r>
            <a:r>
              <a:rPr lang="el-GR" sz="1600" dirty="0">
                <a:latin typeface="Arial" panose="020B0604020202020204" pitchFamily="34" charset="0"/>
                <a:ea typeface="Times New Roman" panose="02020603050405020304" pitchFamily="18" charset="0"/>
              </a:rPr>
              <a:t>, </a:t>
            </a:r>
            <a:r>
              <a:rPr lang="el-GR" sz="1600" u="sng" dirty="0">
                <a:latin typeface="Arial" panose="020B0604020202020204" pitchFamily="34" charset="0"/>
                <a:ea typeface="Times New Roman" panose="02020603050405020304" pitchFamily="18" charset="0"/>
              </a:rPr>
              <a:t>καμία </a:t>
            </a:r>
            <a:r>
              <a:rPr lang="el-GR" sz="1600" b="1" u="sng" dirty="0">
                <a:latin typeface="Arial" panose="020B0604020202020204" pitchFamily="34" charset="0"/>
                <a:ea typeface="Times New Roman" panose="02020603050405020304" pitchFamily="18" charset="0"/>
              </a:rPr>
              <a:t>αγωγή σχετικά με εγγύηση καθορισμένου χρέους δεν εγείρεται από καθορισμένο πιστωτή εναντίον εγγυητή μετά από 2 έτη</a:t>
            </a:r>
            <a:r>
              <a:rPr lang="el-GR" sz="1600" u="sng" dirty="0">
                <a:latin typeface="Arial" panose="020B0604020202020204" pitchFamily="34" charset="0"/>
                <a:ea typeface="Times New Roman" panose="02020603050405020304" pitchFamily="18" charset="0"/>
              </a:rPr>
              <a:t> από την θέση σε ισχύ του Προσωπικού Σχεδίου Αποπληρωμής.</a:t>
            </a:r>
            <a:r>
              <a:rPr lang="el-GR" sz="1600" dirty="0">
                <a:latin typeface="Arial" panose="020B0604020202020204" pitchFamily="34" charset="0"/>
                <a:ea typeface="Times New Roman" panose="02020603050405020304" pitchFamily="18" charset="0"/>
              </a:rPr>
              <a:t> Όπως προνοείται στην </a:t>
            </a:r>
            <a:r>
              <a:rPr lang="el-GR" sz="1600" b="1" dirty="0">
                <a:latin typeface="Arial" panose="020B0604020202020204" pitchFamily="34" charset="0"/>
                <a:ea typeface="Times New Roman" panose="02020603050405020304" pitchFamily="18" charset="0"/>
              </a:rPr>
              <a:t>παράγραφο 12</a:t>
            </a:r>
            <a:r>
              <a:rPr lang="el-GR" sz="1600" dirty="0">
                <a:latin typeface="Arial" panose="020B0604020202020204" pitchFamily="34" charset="0"/>
                <a:ea typeface="Times New Roman" panose="02020603050405020304" pitchFamily="18" charset="0"/>
              </a:rPr>
              <a:t>, εγγυητής που κατέβαλε το ποσό που προκύπτει δυνάμει της παραγράφου 10 σε πιστωτή, καθίσταται ανεξασφάλιστος πιστωτής με όλα τα σχετικά δικαιώματα έναντι του χρεώστη. Σύμφωνα με την </a:t>
            </a:r>
            <a:r>
              <a:rPr lang="el-GR" sz="1600" b="1" dirty="0">
                <a:latin typeface="Arial" panose="020B0604020202020204" pitchFamily="34" charset="0"/>
                <a:ea typeface="Times New Roman" panose="02020603050405020304" pitchFamily="18" charset="0"/>
              </a:rPr>
              <a:t>παράγραφο 13</a:t>
            </a:r>
            <a:r>
              <a:rPr lang="el-GR" sz="1600" dirty="0">
                <a:latin typeface="Arial" panose="020B0604020202020204" pitchFamily="34" charset="0"/>
                <a:ea typeface="Times New Roman" panose="02020603050405020304" pitchFamily="18" charset="0"/>
              </a:rPr>
              <a:t>, </a:t>
            </a:r>
            <a:r>
              <a:rPr lang="el-GR" sz="1600" u="sng" dirty="0">
                <a:latin typeface="Arial" panose="020B0604020202020204" pitchFamily="34" charset="0"/>
                <a:ea typeface="Times New Roman" panose="02020603050405020304" pitchFamily="18" charset="0"/>
              </a:rPr>
              <a:t>καμία αγωγή </a:t>
            </a:r>
            <a:r>
              <a:rPr lang="el-GR" sz="1600" b="1" u="sng" dirty="0">
                <a:latin typeface="Arial" panose="020B0604020202020204" pitchFamily="34" charset="0"/>
                <a:ea typeface="Times New Roman" panose="02020603050405020304" pitchFamily="18" charset="0"/>
              </a:rPr>
              <a:t>από εγγυητή εναντίον του χρεώστη ή άλλου συνεγγυητή σε σχέση με καθορισμένο χρέος δεν εγείρεται μετά από 3 έτη από την πληρωμή</a:t>
            </a:r>
            <a:r>
              <a:rPr lang="el-GR" sz="1600" u="sng" dirty="0">
                <a:latin typeface="Arial" panose="020B0604020202020204" pitchFamily="34" charset="0"/>
                <a:ea typeface="Times New Roman" panose="02020603050405020304" pitchFamily="18" charset="0"/>
              </a:rPr>
              <a:t> του εγγυητή προς τον πιστωτή. </a:t>
            </a:r>
            <a:r>
              <a:rPr lang="el-GR" sz="1600" dirty="0">
                <a:latin typeface="Arial" panose="020B0604020202020204" pitchFamily="34" charset="0"/>
                <a:ea typeface="Times New Roman" panose="02020603050405020304" pitchFamily="18" charset="0"/>
              </a:rPr>
              <a:t>Ο εγγυητής τηρείται ενήμερος από τον Σύμβουλο Αφερεγγυότητας για τη δυνατότητα του χρεώστη να αποπληρώνει τα χρέη του (</a:t>
            </a:r>
            <a:r>
              <a:rPr lang="el-GR" sz="1600" b="1" dirty="0">
                <a:latin typeface="Arial" panose="020B0604020202020204" pitchFamily="34" charset="0"/>
                <a:ea typeface="Times New Roman" panose="02020603050405020304" pitchFamily="18" charset="0"/>
              </a:rPr>
              <a:t>παράγραφος 14</a:t>
            </a:r>
            <a:r>
              <a:rPr lang="el-GR" sz="1600" dirty="0">
                <a:latin typeface="Arial" panose="020B0604020202020204" pitchFamily="34" charset="0"/>
                <a:ea typeface="Times New Roman" panose="02020603050405020304" pitchFamily="18" charset="0"/>
              </a:rPr>
              <a:t>). Σε περίπτωση που ο χρεώστης παραλείπει να προβεί σε πληρωμές δυνάμει Προσωπικού Σχεδίου Αποπληρωμής ή αν αυτό τερματιστεί πρόωρα, καθορισμένος πιστωτής δεν μπορεί να λάβει δικαστικά ή νομικά ή άλλα μέτρα εναντίον του εγγυητή για εξασφαλισμένο χρέος (</a:t>
            </a:r>
            <a:r>
              <a:rPr lang="el-GR" sz="1600" b="1" dirty="0">
                <a:latin typeface="Arial" panose="020B0604020202020204" pitchFamily="34" charset="0"/>
                <a:ea typeface="Times New Roman" panose="02020603050405020304" pitchFamily="18" charset="0"/>
              </a:rPr>
              <a:t>παράγραφος 15</a:t>
            </a:r>
            <a:r>
              <a:rPr lang="el-GR" sz="1600" dirty="0">
                <a:latin typeface="Arial" panose="020B0604020202020204" pitchFamily="34" charset="0"/>
                <a:ea typeface="Times New Roman" panose="02020603050405020304" pitchFamily="18" charset="0"/>
              </a:rPr>
              <a:t>), ο δε εγγυητής θα είναι υπεύθυνος για το ποσό της διαφοράς μεταξύ της αγοραίας αξίας της περιουσίας που αποτελεί εξασφάλιση και του οφειλόμενου χρέους του χρεώστη, όταν η αξία της περιουσίας είναι χαμηλότερη του χρέους προς εξασφαλισμένο πιστωτή ή για το συνολικό χρέος προς ανεξασφάλιστο πιστωτή, μη συμπεριλαμβανομένων ποσών που καθορίζονται στην </a:t>
            </a:r>
            <a:r>
              <a:rPr lang="el-GR" sz="1600" b="1" dirty="0">
                <a:latin typeface="Arial" panose="020B0604020202020204" pitchFamily="34" charset="0"/>
                <a:ea typeface="Times New Roman" panose="02020603050405020304" pitchFamily="18" charset="0"/>
              </a:rPr>
              <a:t>παράγραφο 16</a:t>
            </a:r>
            <a:r>
              <a:rPr lang="el-GR" sz="1600" dirty="0">
                <a:latin typeface="Arial" panose="020B0604020202020204" pitchFamily="34" charset="0"/>
                <a:ea typeface="Times New Roman" panose="02020603050405020304" pitchFamily="18" charset="0"/>
              </a:rPr>
              <a:t>.  </a:t>
            </a:r>
            <a:r>
              <a:rPr lang="el-GR" sz="1600" b="1" u="sng" dirty="0">
                <a:latin typeface="Arial" panose="020B0604020202020204" pitchFamily="34" charset="0"/>
                <a:ea typeface="Times New Roman" panose="02020603050405020304" pitchFamily="18" charset="0"/>
              </a:rPr>
              <a:t>Αν το Προσωπικό Σχέδιο Αποπληρωμής δεν τεθεί σε ισχύ, οι πρόνοιες του παρόντος Άρθρου για τους εγγυητές δεν ισχύουν </a:t>
            </a:r>
            <a:r>
              <a:rPr lang="el-GR" sz="1600" b="1" dirty="0">
                <a:latin typeface="Arial" panose="020B0604020202020204" pitchFamily="34" charset="0"/>
                <a:ea typeface="Times New Roman" panose="02020603050405020304" pitchFamily="18" charset="0"/>
              </a:rPr>
              <a:t>(παράγραφος 17)</a:t>
            </a:r>
            <a:r>
              <a:rPr lang="el-GR" sz="1600" dirty="0">
                <a:latin typeface="Arial" panose="020B0604020202020204" pitchFamily="34" charset="0"/>
                <a:ea typeface="Times New Roman" panose="02020603050405020304" pitchFamily="18" charset="0"/>
              </a:rPr>
              <a:t>. Εγγυητής καθορισμένου χρέους καλείται στις συγκαλούμενες συνελεύσεις πιστωτών, όπου μπορεί να υποβάλει τις παρατηρήσεις του για το προτεινόμενο Σχέδιο (</a:t>
            </a:r>
            <a:r>
              <a:rPr lang="el-GR" sz="1600" b="1" dirty="0">
                <a:latin typeface="Arial" panose="020B0604020202020204" pitchFamily="34" charset="0"/>
                <a:ea typeface="Times New Roman" panose="02020603050405020304" pitchFamily="18" charset="0"/>
              </a:rPr>
              <a:t>παράγραφος 18</a:t>
            </a:r>
            <a:r>
              <a:rPr lang="el-GR" sz="1600" dirty="0">
                <a:latin typeface="Arial" panose="020B0604020202020204" pitchFamily="34" charset="0"/>
                <a:ea typeface="Times New Roman" panose="02020603050405020304" pitchFamily="18" charset="0"/>
              </a:rPr>
              <a:t>).</a:t>
            </a:r>
            <a:endParaRPr lang="en-GB"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517341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C4AD170-7373-4919-B38A-F4887CE2BA73}"/>
              </a:ext>
            </a:extLst>
          </p:cNvPr>
          <p:cNvSpPr/>
          <p:nvPr/>
        </p:nvSpPr>
        <p:spPr>
          <a:xfrm>
            <a:off x="634483" y="363895"/>
            <a:ext cx="10952914" cy="6118470"/>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Σύμφωνα με την </a:t>
            </a:r>
            <a:r>
              <a:rPr lang="el-GR" b="1" dirty="0">
                <a:latin typeface="Arial" panose="020B0604020202020204" pitchFamily="34" charset="0"/>
                <a:ea typeface="Times New Roman" panose="02020603050405020304" pitchFamily="18" charset="0"/>
              </a:rPr>
              <a:t>παράγραφο 20</a:t>
            </a:r>
            <a:r>
              <a:rPr lang="el-GR" dirty="0">
                <a:latin typeface="Arial" panose="020B0604020202020204" pitchFamily="34" charset="0"/>
                <a:ea typeface="Times New Roman" panose="02020603050405020304" pitchFamily="18" charset="0"/>
              </a:rPr>
              <a:t>, αναφορικά με χρέη που καλύπτονται από Προσωπικό Σχέδιο Αποπληρωμής και μέχρι τις 7/5/2015 αποτελούσαν δάνεια που θεωρούνται μη εξυπηρετούμενες χορηγήσεις δυνάμει της σχετικής οδηγίας της Κεντρικής Τράπεζας της Κύπρου αλλά όχι για χρέη για τα οποία συνήφθησαν συμβάσεις εγγύησης μετά τις 7/5/2015, </a:t>
            </a:r>
            <a:r>
              <a:rPr lang="el-GR" u="sng" dirty="0">
                <a:latin typeface="Arial" panose="020B0604020202020204" pitchFamily="34" charset="0"/>
                <a:ea typeface="Times New Roman" panose="02020603050405020304" pitchFamily="18" charset="0"/>
              </a:rPr>
              <a:t>πιστωτής δεν μπορεί να λάβει δικαστικά ή νομικά μέτρα εναντίον εγγυητή, ούτε να εκποιήσει την κύρια κατοικία εγγυητή, όταν ισχύουν </a:t>
            </a:r>
            <a:r>
              <a:rPr lang="el-GR" b="1" u="sng" dirty="0">
                <a:latin typeface="Arial" panose="020B0604020202020204" pitchFamily="34" charset="0"/>
                <a:ea typeface="Times New Roman" panose="02020603050405020304" pitchFamily="18" charset="0"/>
              </a:rPr>
              <a:t>σωρευτικά</a:t>
            </a:r>
            <a:r>
              <a:rPr lang="el-GR" u="sng" dirty="0">
                <a:latin typeface="Arial" panose="020B0604020202020204" pitchFamily="34" charset="0"/>
                <a:ea typeface="Times New Roman" panose="02020603050405020304" pitchFamily="18" charset="0"/>
              </a:rPr>
              <a:t> τα ακόλουθα: </a:t>
            </a:r>
            <a:endParaRPr lang="en-GB" sz="1100" u="sng" dirty="0">
              <a:latin typeface="Times New Roman" panose="02020603050405020304" pitchFamily="18" charset="0"/>
              <a:ea typeface="Times New Roman" panose="02020603050405020304" pitchFamily="18" charset="0"/>
            </a:endParaRPr>
          </a:p>
          <a:p>
            <a:pPr algn="just">
              <a:lnSpc>
                <a:spcPct val="150000"/>
              </a:lnSpc>
              <a:spcAft>
                <a:spcPts val="0"/>
              </a:spcAft>
            </a:pP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το ισοζύγιο μεταξύ του ενεργητικού και παθητικού της προσωπικής και επαγγελματικής περιουσίας του εγγυητή, εξαιρουμένης της κύριας κατοικίας του, σύμφωνα με την κεφαλαιουχική του κατάσταση δυνάμει του περί Βεβαιώσεως και Εισπράξεως Φόρων Νόμου, δεν υπερβαίνει το ποσό των €750.000 και</a:t>
            </a:r>
            <a:endParaRPr lang="el-GR"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ο εγγυητής είτε κατά τον χρόνο σύναψης της σύμβασης εγγύησης είχε ή ανέλαβε ευθύνη για χρέος μέχρι €250.000 για το οποίο υπόκειται σε εξασφάλιση η κύρια κατοικία του καθορισμένου χρεώστη είτε κατά τις 7/5/2015 ευθύνεται για υπόλοιπο χρέους που δεν υπερβαίνει το ποσό των €250.000 για το οποίο υπόκειται σε εξασφάλιση η κύρια κατοικία του καθορισμένου χρεώστη. </a:t>
            </a:r>
            <a:endParaRPr lang="en-GB" dirty="0"/>
          </a:p>
        </p:txBody>
      </p:sp>
    </p:spTree>
    <p:extLst>
      <p:ext uri="{BB962C8B-B14F-4D97-AF65-F5344CB8AC3E}">
        <p14:creationId xmlns:p14="http://schemas.microsoft.com/office/powerpoint/2010/main" val="6112933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F10389-5430-47F8-A620-09C07D34A35A}"/>
              </a:ext>
            </a:extLst>
          </p:cNvPr>
          <p:cNvSpPr/>
          <p:nvPr/>
        </p:nvSpPr>
        <p:spPr>
          <a:xfrm>
            <a:off x="820271" y="941295"/>
            <a:ext cx="10488705" cy="4503797"/>
          </a:xfrm>
          <a:prstGeom prst="rect">
            <a:avLst/>
          </a:prstGeom>
        </p:spPr>
        <p:txBody>
          <a:bodyPr wrap="square">
            <a:spAutoFit/>
          </a:bodyPr>
          <a:lstStyle/>
          <a:p>
            <a:pPr algn="just">
              <a:lnSpc>
                <a:spcPct val="150000"/>
              </a:lnSpc>
              <a:spcAft>
                <a:spcPts val="800"/>
              </a:spcAft>
            </a:pPr>
            <a:r>
              <a:rPr lang="el-GR" b="1" kern="100" dirty="0">
                <a:latin typeface="Arial" panose="020B0604020202020204" pitchFamily="34" charset="0"/>
                <a:ea typeface="Calibri" panose="020F0502020204030204" pitchFamily="34" charset="0"/>
                <a:cs typeface="Times New Roman" panose="02020603050405020304" pitchFamily="18" charset="0"/>
              </a:rPr>
              <a:t>ΚΥΠΡΙΑΚΗ ΕΤΑΙΡΕΙΑ ΔΙΑΧΕΙΡΙΣΗΣ ΠΕΡΙΟΥΣΙΑΚΩΝ ΣΤΟΙΧΕΙΩΝ ΛΤΔ ν. ΕΙΡΗΝΗ ΚΑΟΥΣΛΙΔΗ κ.α., Αγωγή αρ. 901/2021, 4/12/2023, απόφαση Επαρχ. </a:t>
            </a:r>
            <a:r>
              <a:rPr lang="el-GR" b="1" kern="100" dirty="0" err="1">
                <a:latin typeface="Arial" panose="020B0604020202020204" pitchFamily="34" charset="0"/>
                <a:ea typeface="Calibri" panose="020F0502020204030204" pitchFamily="34" charset="0"/>
                <a:cs typeface="Times New Roman" panose="02020603050405020304" pitchFamily="18" charset="0"/>
              </a:rPr>
              <a:t>Δικαστ</a:t>
            </a:r>
            <a:r>
              <a:rPr lang="el-GR" b="1" kern="100" dirty="0">
                <a:latin typeface="Arial" panose="020B0604020202020204" pitchFamily="34" charset="0"/>
                <a:ea typeface="Calibri" panose="020F0502020204030204" pitchFamily="34" charset="0"/>
                <a:cs typeface="Times New Roman" panose="02020603050405020304" pitchFamily="18" charset="0"/>
              </a:rPr>
              <a:t>. Πάφου</a:t>
            </a:r>
            <a:endParaRPr lang="en-GB" sz="1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el-GR" kern="1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kern="100" dirty="0">
                <a:latin typeface="Arial" panose="020B0604020202020204" pitchFamily="34" charset="0"/>
                <a:ea typeface="Calibri" panose="020F0502020204030204" pitchFamily="34" charset="0"/>
                <a:cs typeface="Times New Roman" panose="02020603050405020304" pitchFamily="18" charset="0"/>
              </a:rPr>
              <a:t>Το ζήτημα που ανέκυψε στο πλαίσιο της κλήσης της Ενάγουσας για οδηγίες: «κατά πόσο, όταν εκδίδεται ΠΣΑ για τον πρωτοφειλέτη χρέους με βάση τον Ν.65(Ι)/2015, το οποίο ισχύει και πληρώνεται κανονικά από τον πρωτοφειλέτη, μπορεί να προωθηθεί αγωγή για την ανάκτηση του ίδιου χρέους εναντίον των εγγυητών (εναγομένων στην αγωγή αυτή), ή εάν η νομική προστασία επεκτείνεται και στους εγγυητές.»</a:t>
            </a:r>
            <a:r>
              <a:rPr lang="el-GR" sz="1600" kern="100" dirty="0">
                <a:latin typeface="Calibri" panose="020F0502020204030204" pitchFamily="34" charset="0"/>
                <a:ea typeface="Calibri" panose="020F0502020204030204" pitchFamily="34" charset="0"/>
                <a:cs typeface="Times New Roman" panose="02020603050405020304" pitchFamily="18" charset="0"/>
              </a:rPr>
              <a:t> </a:t>
            </a:r>
            <a:r>
              <a:rPr lang="el-GR" u="sng" kern="100" dirty="0">
                <a:latin typeface="Arial" panose="020B0604020202020204" pitchFamily="34" charset="0"/>
                <a:ea typeface="Calibri" panose="020F0502020204030204" pitchFamily="34" charset="0"/>
                <a:cs typeface="Arial" panose="020B0604020202020204" pitchFamily="34" charset="0"/>
              </a:rPr>
              <a:t>Γίνεται εκτενής αναφορά στην ευθύνη των εγγυητών βάσει του Ν. 65(Ι)/2015</a:t>
            </a:r>
          </a:p>
          <a:p>
            <a:pPr algn="just">
              <a:lnSpc>
                <a:spcPct val="150000"/>
              </a:lnSpc>
              <a:spcAft>
                <a:spcPts val="800"/>
              </a:spcAft>
            </a:pPr>
            <a:r>
              <a:rPr lang="el-GR" kern="100" dirty="0">
                <a:latin typeface="Arial" panose="020B0604020202020204" pitchFamily="34" charset="0"/>
                <a:ea typeface="Calibri" panose="020F0502020204030204" pitchFamily="34" charset="0"/>
                <a:cs typeface="Times New Roman" panose="02020603050405020304" pitchFamily="18" charset="0"/>
              </a:rPr>
              <a:t>Αποτέλεσμα: Οι προδικαστικές ενστάσεις των Εναγομένων απορρίφθηκαν και η αγωγή παρέμεινε για οδηγίες</a:t>
            </a:r>
          </a:p>
        </p:txBody>
      </p:sp>
    </p:spTree>
    <p:extLst>
      <p:ext uri="{BB962C8B-B14F-4D97-AF65-F5344CB8AC3E}">
        <p14:creationId xmlns:p14="http://schemas.microsoft.com/office/powerpoint/2010/main" val="1759597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1BA9309-AF21-E31E-1973-7D44FD62FDD0}"/>
              </a:ext>
            </a:extLst>
          </p:cNvPr>
          <p:cNvSpPr txBox="1"/>
          <p:nvPr/>
        </p:nvSpPr>
        <p:spPr>
          <a:xfrm>
            <a:off x="1610139" y="785191"/>
            <a:ext cx="9345408" cy="5428346"/>
          </a:xfrm>
          <a:prstGeom prst="rect">
            <a:avLst/>
          </a:prstGeom>
          <a:noFill/>
        </p:spPr>
        <p:txBody>
          <a:bodyPr wrap="square">
            <a:spAutoFit/>
          </a:bodyPr>
          <a:lstStyle/>
          <a:p>
            <a:pPr algn="just"/>
            <a:r>
              <a:rPr lang="el-GR" sz="2000" b="1" dirty="0">
                <a:effectLst/>
                <a:latin typeface="Arial" panose="020B0604020202020204" pitchFamily="34" charset="0"/>
                <a:ea typeface="Times New Roman" panose="02020603050405020304" pitchFamily="18" charset="0"/>
              </a:rPr>
              <a:t>Ο ΠΕΡΙ ΑΦΕΡΕΓΓΥΟΤΗΤΑΣ ΦΥΣΙΚΩΝ ΠΡΟΣΩΠΩΝ  (ΠΡΟΣΩΠΙΚΑ ΣΧΕΔΙΑ ΑΠΟΠΛΗΡΩΜΗΣ ΚΑΙ ΔΙΑΤΑΓΜΑ ΑΠΑΛΛΑΓΗΣ ΟΦΕΙΛΩΝ) ΝΟΜΟΣ (Ν. 65(</a:t>
            </a:r>
            <a:r>
              <a:rPr lang="en-US" sz="2000" b="1" dirty="0">
                <a:effectLst/>
                <a:latin typeface="Arial" panose="020B0604020202020204" pitchFamily="34" charset="0"/>
                <a:ea typeface="Times New Roman" panose="02020603050405020304" pitchFamily="18" charset="0"/>
              </a:rPr>
              <a:t>I</a:t>
            </a:r>
            <a:r>
              <a:rPr lang="el-GR" sz="2000" b="1" dirty="0">
                <a:effectLst/>
                <a:latin typeface="Arial" panose="020B0604020202020204" pitchFamily="34" charset="0"/>
                <a:ea typeface="Times New Roman" panose="02020603050405020304" pitchFamily="18" charset="0"/>
              </a:rPr>
              <a:t>)/2015, όπως τροποποιήθηκε με Ν. 36(Ι)/2018), Ν. </a:t>
            </a:r>
            <a:r>
              <a:rPr lang="el-GR" sz="2000" b="1" dirty="0">
                <a:latin typeface="Arial" panose="020B0604020202020204" pitchFamily="34" charset="0"/>
                <a:ea typeface="Times New Roman" panose="02020603050405020304" pitchFamily="18" charset="0"/>
              </a:rPr>
              <a:t>85</a:t>
            </a:r>
            <a:r>
              <a:rPr lang="el-GR" sz="2000" b="1" dirty="0">
                <a:effectLst/>
                <a:latin typeface="Arial" panose="020B0604020202020204" pitchFamily="34" charset="0"/>
                <a:ea typeface="Times New Roman" panose="02020603050405020304" pitchFamily="18" charset="0"/>
              </a:rPr>
              <a:t>(Ι)/2018) και Ν. </a:t>
            </a:r>
            <a:r>
              <a:rPr lang="el-GR" sz="2000" b="1" dirty="0">
                <a:latin typeface="Arial" panose="020B0604020202020204" pitchFamily="34" charset="0"/>
                <a:ea typeface="Times New Roman" panose="02020603050405020304" pitchFamily="18" charset="0"/>
              </a:rPr>
              <a:t>100</a:t>
            </a:r>
            <a:r>
              <a:rPr lang="el-GR" sz="2000" b="1" dirty="0">
                <a:effectLst/>
                <a:latin typeface="Arial" panose="020B0604020202020204" pitchFamily="34" charset="0"/>
                <a:ea typeface="Times New Roman" panose="02020603050405020304" pitchFamily="18" charset="0"/>
              </a:rPr>
              <a:t>(Ι)/2020)) </a:t>
            </a:r>
            <a:endParaRPr lang="en-GB" sz="2000" dirty="0">
              <a:effectLst/>
              <a:latin typeface="Times New Roman" panose="02020603050405020304" pitchFamily="18" charset="0"/>
              <a:ea typeface="Times New Roman" panose="02020603050405020304" pitchFamily="18" charset="0"/>
            </a:endParaRPr>
          </a:p>
          <a:p>
            <a:pPr algn="just">
              <a:lnSpc>
                <a:spcPct val="150000"/>
              </a:lnSpc>
            </a:pPr>
            <a:endParaRPr lang="el-GR" sz="1800" dirty="0">
              <a:effectLst/>
              <a:latin typeface="Arial" panose="020B0604020202020204" pitchFamily="34" charset="0"/>
              <a:ea typeface="Times New Roman" panose="02020603050405020304" pitchFamily="18" charset="0"/>
            </a:endParaRPr>
          </a:p>
          <a:p>
            <a:pPr algn="just">
              <a:lnSpc>
                <a:spcPct val="150000"/>
              </a:lnSpc>
            </a:pPr>
            <a:r>
              <a:rPr lang="el-GR" sz="1800" dirty="0">
                <a:effectLst/>
                <a:latin typeface="Arial" panose="020B0604020202020204" pitchFamily="34" charset="0"/>
                <a:ea typeface="Times New Roman" panose="02020603050405020304" pitchFamily="18" charset="0"/>
              </a:rPr>
              <a:t>Το </a:t>
            </a:r>
            <a:r>
              <a:rPr lang="el-GR" sz="1800" b="1" dirty="0">
                <a:effectLst/>
                <a:latin typeface="Arial" panose="020B0604020202020204" pitchFamily="34" charset="0"/>
                <a:ea typeface="Times New Roman" panose="02020603050405020304" pitchFamily="18" charset="0"/>
              </a:rPr>
              <a:t>Κεφάλαιο 2</a:t>
            </a:r>
            <a:r>
              <a:rPr lang="el-GR" sz="1800" dirty="0">
                <a:effectLst/>
                <a:latin typeface="Arial" panose="020B0604020202020204" pitchFamily="34" charset="0"/>
                <a:ea typeface="Times New Roman" panose="02020603050405020304" pitchFamily="18" charset="0"/>
              </a:rPr>
              <a:t> </a:t>
            </a:r>
            <a:r>
              <a:rPr lang="el-GR" sz="1800" b="1" dirty="0">
                <a:effectLst/>
                <a:latin typeface="Arial" panose="020B0604020202020204" pitchFamily="34" charset="0"/>
                <a:ea typeface="Times New Roman" panose="02020603050405020304" pitchFamily="18" charset="0"/>
              </a:rPr>
              <a:t>(Άρθρα 23 - 78) </a:t>
            </a:r>
            <a:r>
              <a:rPr lang="el-GR" sz="1800" dirty="0">
                <a:effectLst/>
                <a:latin typeface="Arial" panose="020B0604020202020204" pitchFamily="34" charset="0"/>
                <a:ea typeface="Times New Roman" panose="02020603050405020304" pitchFamily="18" charset="0"/>
              </a:rPr>
              <a:t>που τιτλοφορείται Προσωπικά Σχέδια Αποπληρωμής, διαχωρίζεται σε τέσσερα μέρη – Τίτλους. </a:t>
            </a:r>
            <a:endParaRPr lang="en-GB" sz="1100" dirty="0">
              <a:effectLst/>
              <a:latin typeface="Times New Roman" panose="02020603050405020304" pitchFamily="18" charset="0"/>
              <a:ea typeface="Times New Roman" panose="02020603050405020304" pitchFamily="18" charset="0"/>
            </a:endParaRPr>
          </a:p>
          <a:p>
            <a:pPr algn="just">
              <a:lnSpc>
                <a:spcPct val="150000"/>
              </a:lnSpc>
            </a:pPr>
            <a:r>
              <a:rPr lang="el-GR" sz="1800" dirty="0">
                <a:effectLst/>
                <a:latin typeface="Arial" panose="020B060402020202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pPr algn="just">
              <a:lnSpc>
                <a:spcPct val="150000"/>
              </a:lnSpc>
            </a:pPr>
            <a:r>
              <a:rPr lang="el-GR" sz="1800" dirty="0">
                <a:effectLst/>
                <a:latin typeface="Arial" panose="020B0604020202020204" pitchFamily="34" charset="0"/>
                <a:ea typeface="Times New Roman" panose="02020603050405020304" pitchFamily="18" charset="0"/>
              </a:rPr>
              <a:t>Ο  </a:t>
            </a:r>
            <a:r>
              <a:rPr lang="el-GR" sz="1800" b="1" dirty="0">
                <a:effectLst/>
                <a:latin typeface="Arial" panose="020B0604020202020204" pitchFamily="34" charset="0"/>
                <a:ea typeface="Times New Roman" panose="02020603050405020304" pitchFamily="18" charset="0"/>
              </a:rPr>
              <a:t>Τίτλος </a:t>
            </a:r>
            <a:r>
              <a:rPr lang="en-US" sz="1800" b="1" dirty="0">
                <a:effectLst/>
                <a:latin typeface="Arial" panose="020B0604020202020204" pitchFamily="34" charset="0"/>
                <a:ea typeface="Times New Roman" panose="02020603050405020304" pitchFamily="18" charset="0"/>
              </a:rPr>
              <a:t>I</a:t>
            </a:r>
            <a:r>
              <a:rPr lang="el-GR" sz="1800" b="1" dirty="0">
                <a:effectLst/>
                <a:latin typeface="Arial" panose="020B0604020202020204" pitchFamily="34" charset="0"/>
                <a:ea typeface="Times New Roman" panose="02020603050405020304" pitchFamily="18" charset="0"/>
              </a:rPr>
              <a:t>, </a:t>
            </a:r>
            <a:r>
              <a:rPr lang="el-GR" sz="1800" dirty="0">
                <a:effectLst/>
                <a:latin typeface="Arial" panose="020B0604020202020204" pitchFamily="34" charset="0"/>
                <a:ea typeface="Times New Roman" panose="02020603050405020304" pitchFamily="18" charset="0"/>
              </a:rPr>
              <a:t>που τιτλοφορείται </a:t>
            </a:r>
            <a:r>
              <a:rPr lang="el-GR" sz="1800" b="1" dirty="0">
                <a:effectLst/>
                <a:latin typeface="Arial" panose="020B0604020202020204" pitchFamily="34" charset="0"/>
                <a:ea typeface="Times New Roman" panose="02020603050405020304" pitchFamily="18" charset="0"/>
              </a:rPr>
              <a:t>Διορισμός Συμβούλου Αφερεγγυότητας,</a:t>
            </a:r>
            <a:r>
              <a:rPr lang="el-GR" sz="1800" dirty="0">
                <a:effectLst/>
                <a:latin typeface="Arial" panose="020B0604020202020204" pitchFamily="34" charset="0"/>
                <a:ea typeface="Times New Roman" panose="02020603050405020304" pitchFamily="18" charset="0"/>
              </a:rPr>
              <a:t> αποτελείται από τα Άρθρα 23 - 32. Ο </a:t>
            </a:r>
            <a:r>
              <a:rPr lang="el-GR" sz="1800" b="1" dirty="0">
                <a:effectLst/>
                <a:latin typeface="Arial" panose="020B0604020202020204" pitchFamily="34" charset="0"/>
                <a:ea typeface="Times New Roman" panose="02020603050405020304" pitchFamily="18" charset="0"/>
              </a:rPr>
              <a:t>Τίτλος </a:t>
            </a:r>
            <a:r>
              <a:rPr lang="en-US" sz="1800" b="1" dirty="0">
                <a:effectLst/>
                <a:latin typeface="Arial" panose="020B0604020202020204" pitchFamily="34" charset="0"/>
                <a:ea typeface="Times New Roman" panose="02020603050405020304" pitchFamily="18" charset="0"/>
              </a:rPr>
              <a:t>II</a:t>
            </a:r>
            <a:r>
              <a:rPr lang="el-GR" sz="1800" b="1" dirty="0">
                <a:effectLst/>
                <a:latin typeface="Arial" panose="020B0604020202020204" pitchFamily="34" charset="0"/>
                <a:ea typeface="Times New Roman" panose="02020603050405020304" pitchFamily="18" charset="0"/>
              </a:rPr>
              <a:t>, </a:t>
            </a:r>
            <a:r>
              <a:rPr lang="el-GR" sz="1800" dirty="0">
                <a:effectLst/>
                <a:latin typeface="Arial" panose="020B0604020202020204" pitchFamily="34" charset="0"/>
                <a:ea typeface="Times New Roman" panose="02020603050405020304" pitchFamily="18" charset="0"/>
              </a:rPr>
              <a:t>που τιτλοφορείται </a:t>
            </a:r>
            <a:r>
              <a:rPr lang="el-GR" sz="1800" b="1" u="sng" dirty="0">
                <a:effectLst/>
                <a:latin typeface="Arial" panose="020B0604020202020204" pitchFamily="34" charset="0"/>
                <a:ea typeface="Times New Roman" panose="02020603050405020304" pitchFamily="18" charset="0"/>
              </a:rPr>
              <a:t>Συναινετικά Προσωπικά Σχέδια Αποπληρωμής</a:t>
            </a:r>
            <a:r>
              <a:rPr lang="el-GR" sz="1800" b="1" dirty="0">
                <a:effectLst/>
                <a:latin typeface="Arial" panose="020B0604020202020204" pitchFamily="34" charset="0"/>
                <a:ea typeface="Times New Roman" panose="02020603050405020304" pitchFamily="18" charset="0"/>
              </a:rPr>
              <a:t>,</a:t>
            </a:r>
            <a:r>
              <a:rPr lang="el-GR" sz="1800" dirty="0">
                <a:effectLst/>
                <a:latin typeface="Arial" panose="020B0604020202020204" pitchFamily="34" charset="0"/>
                <a:ea typeface="Times New Roman" panose="02020603050405020304" pitchFamily="18" charset="0"/>
              </a:rPr>
              <a:t> αποτελείται από τα Άρθρα 33 - 71. Ο </a:t>
            </a:r>
            <a:r>
              <a:rPr lang="el-GR" sz="1800" b="1" dirty="0">
                <a:effectLst/>
                <a:latin typeface="Arial" panose="020B0604020202020204" pitchFamily="34" charset="0"/>
                <a:ea typeface="Times New Roman" panose="02020603050405020304" pitchFamily="18" charset="0"/>
              </a:rPr>
              <a:t>Τίτλος ΙΙΙ, </a:t>
            </a:r>
            <a:r>
              <a:rPr lang="el-GR" sz="1800" dirty="0">
                <a:effectLst/>
                <a:latin typeface="Arial" panose="020B0604020202020204" pitchFamily="34" charset="0"/>
                <a:ea typeface="Times New Roman" panose="02020603050405020304" pitchFamily="18" charset="0"/>
              </a:rPr>
              <a:t>που τιτλοφορείται </a:t>
            </a:r>
            <a:r>
              <a:rPr lang="el-GR" sz="1800" b="1" u="sng" dirty="0">
                <a:effectLst/>
                <a:latin typeface="Arial" panose="020B0604020202020204" pitchFamily="34" charset="0"/>
                <a:ea typeface="Times New Roman" panose="02020603050405020304" pitchFamily="18" charset="0"/>
              </a:rPr>
              <a:t>Μη Συναινετικά Προσωπικά Σχέδια Αποπληρωμής,</a:t>
            </a:r>
            <a:r>
              <a:rPr lang="el-GR" sz="1800" dirty="0">
                <a:effectLst/>
                <a:latin typeface="Arial" panose="020B0604020202020204" pitchFamily="34" charset="0"/>
                <a:ea typeface="Times New Roman" panose="02020603050405020304" pitchFamily="18" charset="0"/>
              </a:rPr>
              <a:t> αποτελείται από τα Άρθρα 72 - 77. Ο </a:t>
            </a:r>
            <a:r>
              <a:rPr lang="el-GR" sz="1800" b="1" dirty="0">
                <a:effectLst/>
                <a:latin typeface="Arial" panose="020B0604020202020204" pitchFamily="34" charset="0"/>
                <a:ea typeface="Times New Roman" panose="02020603050405020304" pitchFamily="18" charset="0"/>
              </a:rPr>
              <a:t>Τίτλος Ι</a:t>
            </a:r>
            <a:r>
              <a:rPr lang="en-US" sz="1800" b="1" dirty="0">
                <a:effectLst/>
                <a:latin typeface="Arial" panose="020B0604020202020204" pitchFamily="34" charset="0"/>
                <a:ea typeface="Times New Roman" panose="02020603050405020304" pitchFamily="18" charset="0"/>
              </a:rPr>
              <a:t>V</a:t>
            </a:r>
            <a:r>
              <a:rPr lang="el-GR" sz="1800" b="1" dirty="0">
                <a:effectLst/>
                <a:latin typeface="Arial" panose="020B0604020202020204" pitchFamily="34" charset="0"/>
                <a:ea typeface="Times New Roman" panose="02020603050405020304" pitchFamily="18" charset="0"/>
              </a:rPr>
              <a:t>, </a:t>
            </a:r>
            <a:r>
              <a:rPr lang="el-GR" sz="1800" dirty="0">
                <a:effectLst/>
                <a:latin typeface="Arial" panose="020B0604020202020204" pitchFamily="34" charset="0"/>
                <a:ea typeface="Times New Roman" panose="02020603050405020304" pitchFamily="18" charset="0"/>
              </a:rPr>
              <a:t>που τιτλοφορείται </a:t>
            </a:r>
            <a:r>
              <a:rPr lang="el-GR" sz="1800" b="1" u="sng" dirty="0">
                <a:effectLst/>
                <a:latin typeface="Arial" panose="020B0604020202020204" pitchFamily="34" charset="0"/>
                <a:ea typeface="Times New Roman" panose="02020603050405020304" pitchFamily="18" charset="0"/>
              </a:rPr>
              <a:t>Συντονισμένα Σχέδια Αποπληρωμής για Φυσικά Πρόσωπα και Πολύ Μικρές Επιχειρήσεις</a:t>
            </a:r>
            <a:r>
              <a:rPr lang="el-GR" sz="1800" u="sng" dirty="0">
                <a:effectLst/>
                <a:latin typeface="Arial" panose="020B0604020202020204" pitchFamily="34" charset="0"/>
                <a:ea typeface="Times New Roman" panose="02020603050405020304" pitchFamily="18" charset="0"/>
              </a:rPr>
              <a:t>,</a:t>
            </a:r>
            <a:r>
              <a:rPr lang="el-GR" sz="1800" dirty="0">
                <a:effectLst/>
                <a:latin typeface="Arial" panose="020B0604020202020204" pitchFamily="34" charset="0"/>
                <a:ea typeface="Times New Roman" panose="02020603050405020304" pitchFamily="18" charset="0"/>
              </a:rPr>
              <a:t> αποτελείται από το Άρθρο 78</a:t>
            </a:r>
            <a:r>
              <a:rPr lang="el-GR" dirty="0">
                <a:latin typeface="Arial" panose="020B0604020202020204" pitchFamily="34" charset="0"/>
                <a:ea typeface="Times New Roman" panose="02020603050405020304" pitchFamily="18" charset="0"/>
              </a:rPr>
              <a:t>.</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883499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62E4790-99B5-48CB-9E4B-F9F071A07A22}"/>
              </a:ext>
            </a:extLst>
          </p:cNvPr>
          <p:cNvSpPr/>
          <p:nvPr/>
        </p:nvSpPr>
        <p:spPr>
          <a:xfrm>
            <a:off x="578497" y="269823"/>
            <a:ext cx="10993909" cy="6273512"/>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Τα </a:t>
            </a:r>
            <a:r>
              <a:rPr lang="el-GR" b="1" dirty="0">
                <a:latin typeface="Arial" panose="020B0604020202020204" pitchFamily="34" charset="0"/>
                <a:ea typeface="Times New Roman" panose="02020603050405020304" pitchFamily="18" charset="0"/>
              </a:rPr>
              <a:t>Άρθρα 68 – 70</a:t>
            </a:r>
            <a:r>
              <a:rPr lang="el-GR" dirty="0">
                <a:latin typeface="Arial" panose="020B0604020202020204" pitchFamily="34" charset="0"/>
                <a:ea typeface="Times New Roman" panose="02020603050405020304" pitchFamily="18" charset="0"/>
              </a:rPr>
              <a:t> αφορούν τον </a:t>
            </a:r>
            <a:r>
              <a:rPr lang="el-GR" b="1" dirty="0">
                <a:latin typeface="Arial" panose="020B0604020202020204" pitchFamily="34" charset="0"/>
                <a:ea typeface="Times New Roman" panose="02020603050405020304" pitchFamily="18" charset="0"/>
              </a:rPr>
              <a:t>τερματισμό του Προσωπικού Σχεδίου Αποπληρωμής</a:t>
            </a:r>
            <a:r>
              <a:rPr lang="el-GR" dirty="0">
                <a:latin typeface="Arial" panose="020B0604020202020204" pitchFamily="34" charset="0"/>
                <a:ea typeface="Times New Roman" panose="02020603050405020304" pitchFamily="18" charset="0"/>
              </a:rPr>
              <a:t>. Ειδικότερα, σύμφωνα με το </a:t>
            </a:r>
            <a:r>
              <a:rPr lang="el-GR" b="1" dirty="0">
                <a:latin typeface="Arial" panose="020B0604020202020204" pitchFamily="34" charset="0"/>
                <a:ea typeface="Times New Roman" panose="02020603050405020304" pitchFamily="18" charset="0"/>
              </a:rPr>
              <a:t>Άρθρο 68,</a:t>
            </a:r>
            <a:r>
              <a:rPr lang="el-GR" dirty="0">
                <a:latin typeface="Arial" panose="020B0604020202020204" pitchFamily="34" charset="0"/>
                <a:ea typeface="Times New Roman" panose="02020603050405020304" pitchFamily="18" charset="0"/>
              </a:rPr>
              <a:t> </a:t>
            </a:r>
            <a:r>
              <a:rPr lang="el-GR" u="sng" dirty="0">
                <a:latin typeface="Arial" panose="020B0604020202020204" pitchFamily="34" charset="0"/>
                <a:ea typeface="Times New Roman" panose="02020603050405020304" pitchFamily="18" charset="0"/>
              </a:rPr>
              <a:t>καθορισμένος πιστωτής ή Σύμβουλος Αφερεγγυότητας μπορεί, καθ’ οιονδήποτε χρόνο που το Σχέδιο βρίσκεται σε ισχύ, να αιτηθεί </a:t>
            </a:r>
            <a:r>
              <a:rPr lang="el-GR" b="1" u="sng" dirty="0">
                <a:latin typeface="Arial" panose="020B0604020202020204" pitchFamily="34" charset="0"/>
                <a:ea typeface="Times New Roman" panose="02020603050405020304" pitchFamily="18" charset="0"/>
              </a:rPr>
              <a:t>από το Δικαστήριο</a:t>
            </a:r>
            <a:r>
              <a:rPr lang="el-GR" u="sng" dirty="0">
                <a:latin typeface="Arial" panose="020B0604020202020204" pitchFamily="34" charset="0"/>
                <a:ea typeface="Times New Roman" panose="02020603050405020304" pitchFamily="18" charset="0"/>
              </a:rPr>
              <a:t> τον τερματισμό του για τους λόγους που προνοούνται στην παράγραφο 1 του Άρθρου και συναρτώνται κυρίως με παραλείψεις του χρεώστη να ενεργήσει ως προνοείται στο Σχέδιο.</a:t>
            </a:r>
            <a:r>
              <a:rPr lang="el-GR" dirty="0">
                <a:latin typeface="Arial" panose="020B0604020202020204" pitchFamily="34" charset="0"/>
                <a:ea typeface="Times New Roman" panose="02020603050405020304" pitchFamily="18" charset="0"/>
              </a:rPr>
              <a:t> Κατά την ακρόαση της αίτησης το Δικαστήριο μπορεί να την απορρίψει ή να τερματίσει το Σχέδιο ή να διατάξει τον Σύμβουλο Αφερεγγυότητας να ετοιμάσει πρόταση για την τροποποίηση του Σχεδίου. Η απόφαση του Δικαστηρίου κοινοποιείται από τον Πρωτοκολλητή στην Υπηρεσία Αφερεγγυότητας, η οποία ειδοποιεί σχετικά τον χρεώστη, τον Σύμβουλο Αφερεγγυότητας και τους καθορισμένους πιστωτές, σε περίπτωση δε τερματισμού του Σχεδίου καταγράφει το γεγονός του τερματισμού στο Μητρώο Προσωπικών Σχεδίων Αποπληρωμής. </a:t>
            </a:r>
          </a:p>
          <a:p>
            <a:pPr algn="just">
              <a:lnSpc>
                <a:spcPct val="150000"/>
              </a:lnSpc>
            </a:pPr>
            <a:r>
              <a:rPr lang="el-GR" dirty="0">
                <a:latin typeface="Arial" panose="020B0604020202020204" pitchFamily="34" charset="0"/>
                <a:cs typeface="Arial" panose="020B0604020202020204" pitchFamily="34" charset="0"/>
              </a:rPr>
              <a:t>Σύμφωνα με το </a:t>
            </a:r>
            <a:r>
              <a:rPr lang="el-GR" b="1" dirty="0">
                <a:latin typeface="Arial" panose="020B0604020202020204" pitchFamily="34" charset="0"/>
                <a:cs typeface="Arial" panose="020B0604020202020204" pitchFamily="34" charset="0"/>
              </a:rPr>
              <a:t>Άρθρο 69</a:t>
            </a:r>
            <a:r>
              <a:rPr lang="el-GR" dirty="0">
                <a:latin typeface="Arial" panose="020B0604020202020204" pitchFamily="34" charset="0"/>
                <a:cs typeface="Arial" panose="020B0604020202020204" pitchFamily="34" charset="0"/>
              </a:rPr>
              <a:t>, όταν ο χρεώστης καθυστερήσει τις πληρωμές του βάσει του Σχεδίου για περίοδο 6 μηνών, όπως καθορίζεται στην παράγραφο 2 του Άρθρου, το Προσωπικό Σχέδιο Αποπληρωμής τεκμαίρεται ότι έχει αποτύχει και τερματίζεται όταν ο Σύμβουλος Αφερεγγυότητας ενημερώνει την Υπηρεσία Αφερεγγυότητας και τον χρεώστη για το γεγονός αυτό, η δε αθέτηση εκπλήρωσης υποχρέωσης πληρωμής καταγράφεται από την Υπηρεσία Αφερεγγυότητας στο Μητρώο Προσωπικών Σχεδίων Αποπληρωμής.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48018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05C4553-2AAE-427D-893C-5F9DD5CCBFED}"/>
              </a:ext>
            </a:extLst>
          </p:cNvPr>
          <p:cNvSpPr/>
          <p:nvPr/>
        </p:nvSpPr>
        <p:spPr>
          <a:xfrm>
            <a:off x="1362269" y="1315616"/>
            <a:ext cx="9545218" cy="2950744"/>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Όπως προνοείται στο </a:t>
            </a:r>
            <a:r>
              <a:rPr lang="el-GR" b="1" dirty="0">
                <a:latin typeface="Arial" panose="020B0604020202020204" pitchFamily="34" charset="0"/>
                <a:ea typeface="Times New Roman" panose="02020603050405020304" pitchFamily="18" charset="0"/>
              </a:rPr>
              <a:t>Άρθρο 70,</a:t>
            </a:r>
            <a:r>
              <a:rPr lang="el-GR" dirty="0">
                <a:latin typeface="Arial" panose="020B0604020202020204" pitchFamily="34" charset="0"/>
                <a:ea typeface="Times New Roman" panose="02020603050405020304" pitchFamily="18" charset="0"/>
              </a:rPr>
              <a:t> αποτελεί </a:t>
            </a:r>
            <a:r>
              <a:rPr lang="el-GR" b="1" dirty="0">
                <a:latin typeface="Arial" panose="020B0604020202020204" pitchFamily="34" charset="0"/>
                <a:ea typeface="Times New Roman" panose="02020603050405020304" pitchFamily="18" charset="0"/>
              </a:rPr>
              <a:t>συνέπεια του πρόωρου τερματισμού του Σχεδίου</a:t>
            </a:r>
            <a:r>
              <a:rPr lang="el-GR" dirty="0">
                <a:latin typeface="Arial" panose="020B0604020202020204" pitchFamily="34" charset="0"/>
                <a:ea typeface="Times New Roman" panose="02020603050405020304" pitchFamily="18" charset="0"/>
              </a:rPr>
              <a:t> σύμφωνα με τα Άρθρα 68-69, ότι ο χρεώστης θα είναι υπεύθυνος για το ποσό του χρέους, όπως αυτό ήταν αμέσως πριν επικυρωθεί από το Δικαστήριο το Προσωπικό Σχέδιο Αποπληρωμής, χωρίς ωστόσο να συμπεριλαμβάνονται αφενός τόκος υπερημερίας για την περίοδο μεταξύ της έναρξης της ισχύος του και του προώρου τερματισμού του και αφετέρου οποιαδήποτε ποσά που αποπληρώθηκαν από τον χρεώστη, εκτός και αν είτε οι όροι του Σχεδίου προνοούν διαφορετικά είτε το Δικαστήριο έχει διατάξει διαφορετικά. </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848456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F84565-D6BE-4E35-9BDE-7FF1E3A2CE3A}"/>
              </a:ext>
            </a:extLst>
          </p:cNvPr>
          <p:cNvSpPr/>
          <p:nvPr/>
        </p:nvSpPr>
        <p:spPr>
          <a:xfrm>
            <a:off x="979714" y="737118"/>
            <a:ext cx="10127996" cy="5621015"/>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Το </a:t>
            </a:r>
            <a:r>
              <a:rPr lang="el-GR" b="1" dirty="0">
                <a:latin typeface="Arial" panose="020B0604020202020204" pitchFamily="34" charset="0"/>
                <a:ea typeface="Times New Roman" panose="02020603050405020304" pitchFamily="18" charset="0"/>
              </a:rPr>
              <a:t>Άρθρο 71</a:t>
            </a:r>
            <a:r>
              <a:rPr lang="el-GR" dirty="0">
                <a:latin typeface="Arial" panose="020B0604020202020204" pitchFamily="34" charset="0"/>
                <a:ea typeface="Times New Roman" panose="02020603050405020304" pitchFamily="18" charset="0"/>
              </a:rPr>
              <a:t> αφορά την </a:t>
            </a:r>
            <a:r>
              <a:rPr lang="el-GR" b="1" dirty="0">
                <a:latin typeface="Arial" panose="020B0604020202020204" pitchFamily="34" charset="0"/>
                <a:ea typeface="Times New Roman" panose="02020603050405020304" pitchFamily="18" charset="0"/>
              </a:rPr>
              <a:t>επιτυχή ολοκλήρωση του Προσωπικού Σχεδίου Αποπληρωμής</a:t>
            </a:r>
            <a:r>
              <a:rPr lang="el-GR" dirty="0">
                <a:latin typeface="Arial" panose="020B0604020202020204" pitchFamily="34" charset="0"/>
                <a:ea typeface="Times New Roman" panose="02020603050405020304" pitchFamily="18" charset="0"/>
              </a:rPr>
              <a:t>, οπότε κατά τη λήξη του και μετά τη συμμόρφωση του χρεώστη με τις υποχρεώσεις του σύμφωνα με το Σχέδιο, ο Σύμβουλος Αφερεγγυότητας ειδοποιεί τον χρεώστη και τους καθορισμένους πιστωτές που συμπεριλαμβάνονται στο Σχέδιο καθώς και την Υπηρεσία Αφερεγγυότητας, η οποία υποχρεούται να καταχωρήσει την επιτυχή ολοκλήρωση του Σχεδίου στο σχετικό Μητρώο και εντός τριών μηνών να διαγράψει από αυτό κάθε πληροφορία που το αφορά. </a:t>
            </a:r>
            <a:r>
              <a:rPr lang="el-GR" b="1" dirty="0">
                <a:latin typeface="Arial" panose="020B0604020202020204" pitchFamily="34" charset="0"/>
                <a:ea typeface="Times New Roman" panose="02020603050405020304" pitchFamily="18" charset="0"/>
              </a:rPr>
              <a:t>Με την συμμόρφωση του στις υποχρεώσεις του και υπό την επιφύλαξη των Άρθρων 46(2) και 48(3) και (5), ο χρεώστης απαλλάσσεται αναφορικά με οποιοδήποτε ανεξασφάλιστο καθορισμένο χρέος</a:t>
            </a:r>
            <a:r>
              <a:rPr lang="el-GR" dirty="0">
                <a:latin typeface="Arial" panose="020B0604020202020204" pitchFamily="34" charset="0"/>
                <a:ea typeface="Times New Roman" panose="02020603050405020304" pitchFamily="18" charset="0"/>
              </a:rPr>
              <a:t> που καλύπτεται από το Προσωπικό Σχέδιο Αποπληρωμής, </a:t>
            </a:r>
            <a:r>
              <a:rPr lang="el-GR" b="1" dirty="0">
                <a:latin typeface="Arial" panose="020B0604020202020204" pitchFamily="34" charset="0"/>
                <a:ea typeface="Times New Roman" panose="02020603050405020304" pitchFamily="18" charset="0"/>
              </a:rPr>
              <a:t>χωρίς ωστόσο να απαλλάσσεται από εξασφαλισμένα χρέη</a:t>
            </a:r>
            <a:r>
              <a:rPr lang="el-GR" dirty="0">
                <a:latin typeface="Arial" panose="020B0604020202020204" pitchFamily="34" charset="0"/>
                <a:ea typeface="Times New Roman" panose="02020603050405020304" pitchFamily="18" charset="0"/>
              </a:rPr>
              <a:t>, εκτός εάν προνοείται κάτι τέτοιο στο Σχέδιο και σε περίπτωση που δεν προβλέπεται απαλλαγή, ο χρεώστης συνεχίζει να καταβάλλει πληρωμές αναφορικά με το εξασφαλισμένο χρέος όπως καθορίζεται στο Σχέδιο ή, αν δεν υπάρχει αντίθετη πρόβλεψη, σύμφωνα με την αρχική συμφωνία με τον πιστωτή. </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019040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A81470-9916-4E26-B45B-52CC0B329D10}"/>
              </a:ext>
            </a:extLst>
          </p:cNvPr>
          <p:cNvSpPr/>
          <p:nvPr/>
        </p:nvSpPr>
        <p:spPr>
          <a:xfrm>
            <a:off x="923109" y="714103"/>
            <a:ext cx="10354491" cy="4190891"/>
          </a:xfrm>
          <a:prstGeom prst="rect">
            <a:avLst/>
          </a:prstGeom>
        </p:spPr>
        <p:txBody>
          <a:bodyPr wrap="square">
            <a:spAutoFit/>
          </a:bodyPr>
          <a:lstStyle/>
          <a:p>
            <a:pPr algn="just">
              <a:lnSpc>
                <a:spcPct val="150000"/>
              </a:lnSpc>
              <a:spcAft>
                <a:spcPts val="800"/>
              </a:spcAft>
            </a:pPr>
            <a:r>
              <a:rPr lang="el-GR" b="1" dirty="0">
                <a:latin typeface="Arial" panose="020B0604020202020204" pitchFamily="34" charset="0"/>
                <a:cs typeface="Arial" panose="020B0604020202020204" pitchFamily="34" charset="0"/>
              </a:rPr>
              <a:t>Αποφάσεις Επαρχιακού Δικαστηρίου Λευκωσίας</a:t>
            </a:r>
          </a:p>
          <a:p>
            <a:pPr algn="just">
              <a:lnSpc>
                <a:spcPct val="150000"/>
              </a:lnSpc>
              <a:spcAft>
                <a:spcPts val="800"/>
              </a:spcAft>
            </a:pPr>
            <a:endParaRPr lang="el-GR" b="1" dirty="0">
              <a:latin typeface="Arial" panose="020B0604020202020204" pitchFamily="34" charset="0"/>
              <a:cs typeface="Arial" panose="020B0604020202020204" pitchFamily="34" charset="0"/>
            </a:endParaRPr>
          </a:p>
          <a:p>
            <a:pPr algn="just">
              <a:lnSpc>
                <a:spcPct val="150000"/>
              </a:lnSpc>
              <a:spcAft>
                <a:spcPts val="800"/>
              </a:spcAft>
            </a:pPr>
            <a:r>
              <a:rPr lang="el-GR" b="1" dirty="0">
                <a:latin typeface="Arial" panose="020B0604020202020204" pitchFamily="34" charset="0"/>
                <a:cs typeface="Arial" panose="020B0604020202020204" pitchFamily="34" charset="0"/>
              </a:rPr>
              <a:t>Αίτηση της Hellenic Bank </a:t>
            </a:r>
            <a:r>
              <a:rPr lang="el-GR" b="1" dirty="0" err="1">
                <a:latin typeface="Arial" panose="020B0604020202020204" pitchFamily="34" charset="0"/>
                <a:cs typeface="Arial" panose="020B0604020202020204" pitchFamily="34" charset="0"/>
              </a:rPr>
              <a:t>Public</a:t>
            </a:r>
            <a:r>
              <a:rPr lang="el-GR" b="1" dirty="0">
                <a:latin typeface="Arial" panose="020B0604020202020204" pitchFamily="34" charset="0"/>
                <a:cs typeface="Arial" panose="020B0604020202020204" pitchFamily="34" charset="0"/>
              </a:rPr>
              <a:t> </a:t>
            </a:r>
            <a:r>
              <a:rPr lang="el-GR" b="1" dirty="0" err="1">
                <a:latin typeface="Arial" panose="020B0604020202020204" pitchFamily="34" charset="0"/>
                <a:cs typeface="Arial" panose="020B0604020202020204" pitchFamily="34" charset="0"/>
              </a:rPr>
              <a:t>Company</a:t>
            </a:r>
            <a:r>
              <a:rPr lang="el-GR" b="1" dirty="0">
                <a:latin typeface="Arial" panose="020B0604020202020204" pitchFamily="34" charset="0"/>
                <a:cs typeface="Arial" panose="020B0604020202020204" pitchFamily="34" charset="0"/>
              </a:rPr>
              <a:t> </a:t>
            </a:r>
            <a:r>
              <a:rPr lang="el-GR" b="1" dirty="0" err="1">
                <a:latin typeface="Arial" panose="020B0604020202020204" pitchFamily="34" charset="0"/>
                <a:cs typeface="Arial" panose="020B0604020202020204" pitchFamily="34" charset="0"/>
              </a:rPr>
              <a:t>Ltd</a:t>
            </a:r>
            <a:r>
              <a:rPr lang="el-GR" b="1" dirty="0">
                <a:latin typeface="Arial" panose="020B0604020202020204" pitchFamily="34" charset="0"/>
                <a:cs typeface="Arial" panose="020B0604020202020204" pitchFamily="34" charset="0"/>
              </a:rPr>
              <a:t>, Αρ. Αίτησης ΠΣΑ: 5/2018, 28/8/2023</a:t>
            </a:r>
            <a:r>
              <a:rPr lang="el-GR" dirty="0">
                <a:latin typeface="Arial" panose="020B0604020202020204" pitchFamily="34" charset="0"/>
                <a:cs typeface="Arial" panose="020B0604020202020204" pitchFamily="34" charset="0"/>
              </a:rPr>
              <a:t>, για τερματισμό του Προσωπικού Σχεδίου Αποπληρωμής της </a:t>
            </a:r>
            <a:r>
              <a:rPr lang="el-GR" dirty="0" err="1">
                <a:latin typeface="Arial" panose="020B0604020202020204" pitchFamily="34" charset="0"/>
                <a:cs typeface="Arial" panose="020B0604020202020204" pitchFamily="34" charset="0"/>
              </a:rPr>
              <a:t>Χρεώστιδας</a:t>
            </a:r>
            <a:r>
              <a:rPr lang="el-GR" dirty="0">
                <a:latin typeface="Arial" panose="020B0604020202020204" pitchFamily="34" charset="0"/>
                <a:cs typeface="Arial" panose="020B0604020202020204" pitchFamily="34" charset="0"/>
              </a:rPr>
              <a:t> απορρίφθηκε, καθότι το ΠΣΑ είχε εκπνεύσει και τερματιστεί εκ των πραγμάτων. </a:t>
            </a:r>
          </a:p>
          <a:p>
            <a:pPr algn="just">
              <a:lnSpc>
                <a:spcPct val="150000"/>
              </a:lnSpc>
              <a:spcAft>
                <a:spcPts val="800"/>
              </a:spcAft>
            </a:pPr>
            <a:endParaRPr lang="el-GR" dirty="0">
              <a:latin typeface="Arial" panose="020B0604020202020204" pitchFamily="34" charset="0"/>
              <a:cs typeface="Arial" panose="020B0604020202020204" pitchFamily="34" charset="0"/>
            </a:endParaRPr>
          </a:p>
          <a:p>
            <a:pPr algn="just">
              <a:lnSpc>
                <a:spcPct val="150000"/>
              </a:lnSpc>
              <a:spcAft>
                <a:spcPts val="800"/>
              </a:spcAft>
            </a:pPr>
            <a:r>
              <a:rPr lang="el-GR" b="1" dirty="0" err="1">
                <a:latin typeface="Arial" panose="020B0604020202020204" pitchFamily="34" charset="0"/>
                <a:cs typeface="Arial" panose="020B0604020202020204" pitchFamily="34" charset="0"/>
              </a:rPr>
              <a:t>Συνεκδικαζόμενες</a:t>
            </a:r>
            <a:r>
              <a:rPr lang="el-GR" b="1" dirty="0">
                <a:latin typeface="Arial" panose="020B0604020202020204" pitchFamily="34" charset="0"/>
                <a:cs typeface="Arial" panose="020B0604020202020204" pitchFamily="34" charset="0"/>
              </a:rPr>
              <a:t> </a:t>
            </a:r>
            <a:r>
              <a:rPr lang="el-GR" b="1" dirty="0" err="1">
                <a:latin typeface="Arial" panose="020B0604020202020204" pitchFamily="34" charset="0"/>
                <a:cs typeface="Arial" panose="020B0604020202020204" pitchFamily="34" charset="0"/>
              </a:rPr>
              <a:t>Aιτήσεις</a:t>
            </a:r>
            <a:r>
              <a:rPr lang="el-GR" b="1" dirty="0">
                <a:latin typeface="Arial" panose="020B0604020202020204" pitchFamily="34" charset="0"/>
                <a:cs typeface="Arial" panose="020B0604020202020204" pitchFamily="34" charset="0"/>
              </a:rPr>
              <a:t> Π.Σ.A 2/23 και 5/23, 15/11/2023</a:t>
            </a:r>
            <a:r>
              <a:rPr lang="el-GR" dirty="0">
                <a:latin typeface="Arial" panose="020B0604020202020204" pitchFamily="34" charset="0"/>
                <a:cs typeface="Arial" panose="020B0604020202020204" pitchFamily="34" charset="0"/>
              </a:rPr>
              <a:t>, Απόφαση στις αιτήσεις για καθορισμό του χρέους, δυνάμει του άρθρου 43Α του περί Αφερεγγυότητας Φυσικών Προσώπων Νόμου του 2015</a:t>
            </a:r>
            <a:endParaRPr lang="en-GB" kern="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370872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287DA62-3879-4722-AAA3-50A6AB15C31C}"/>
              </a:ext>
            </a:extLst>
          </p:cNvPr>
          <p:cNvSpPr/>
          <p:nvPr/>
        </p:nvSpPr>
        <p:spPr>
          <a:xfrm>
            <a:off x="3069770" y="1931437"/>
            <a:ext cx="6074229" cy="1569660"/>
          </a:xfrm>
          <a:prstGeom prst="rect">
            <a:avLst/>
          </a:prstGeom>
        </p:spPr>
        <p:txBody>
          <a:bodyPr wrap="square">
            <a:spAutoFit/>
          </a:bodyPr>
          <a:lstStyle/>
          <a:p>
            <a:pPr algn="ctr">
              <a:spcAft>
                <a:spcPts val="0"/>
              </a:spcAft>
            </a:pPr>
            <a:r>
              <a:rPr lang="el-GR" sz="2400" b="1" dirty="0">
                <a:latin typeface="Arial" panose="020B0604020202020204" pitchFamily="34" charset="0"/>
                <a:ea typeface="Times New Roman" panose="02020603050405020304" pitchFamily="18" charset="0"/>
              </a:rPr>
              <a:t>ΤΙΤΛΟΣ ΙΙΙ </a:t>
            </a:r>
            <a:endParaRPr lang="en-GB" sz="2400" dirty="0">
              <a:latin typeface="Times New Roman" panose="02020603050405020304" pitchFamily="18" charset="0"/>
              <a:ea typeface="Times New Roman" panose="02020603050405020304" pitchFamily="18" charset="0"/>
            </a:endParaRPr>
          </a:p>
          <a:p>
            <a:pPr algn="ctr">
              <a:spcAft>
                <a:spcPts val="0"/>
              </a:spcAft>
            </a:pPr>
            <a:r>
              <a:rPr lang="el-GR" sz="2400" b="1" dirty="0">
                <a:latin typeface="Arial" panose="020B0604020202020204" pitchFamily="34" charset="0"/>
                <a:ea typeface="Times New Roman" panose="02020603050405020304" pitchFamily="18" charset="0"/>
              </a:rPr>
              <a:t> </a:t>
            </a:r>
            <a:endParaRPr lang="en-GB" sz="2400" dirty="0">
              <a:latin typeface="Times New Roman" panose="02020603050405020304" pitchFamily="18" charset="0"/>
              <a:ea typeface="Times New Roman" panose="02020603050405020304" pitchFamily="18" charset="0"/>
            </a:endParaRPr>
          </a:p>
          <a:p>
            <a:pPr algn="ctr">
              <a:spcAft>
                <a:spcPts val="0"/>
              </a:spcAft>
            </a:pPr>
            <a:r>
              <a:rPr lang="el-GR" sz="2400" b="1" dirty="0">
                <a:latin typeface="Arial" panose="020B0604020202020204" pitchFamily="34" charset="0"/>
                <a:ea typeface="Times New Roman" panose="02020603050405020304" pitchFamily="18" charset="0"/>
              </a:rPr>
              <a:t>ΜΗ ΣΥΝΑΙΝΕΤΙΚΑ ΠΡΟΣΩΠΙΚΑ ΣΧΕΔΙΑ ΑΠΟΠΛΗΡΩΜΗΣ  (Άρθρα 72 - 77)</a:t>
            </a:r>
            <a:endParaRPr lang="en-GB"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106218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4E4D992-B776-4D35-9F60-7E26FDA1962B}"/>
              </a:ext>
            </a:extLst>
          </p:cNvPr>
          <p:cNvSpPr/>
          <p:nvPr/>
        </p:nvSpPr>
        <p:spPr>
          <a:xfrm>
            <a:off x="1454046" y="869431"/>
            <a:ext cx="9608694" cy="5011565"/>
          </a:xfrm>
          <a:prstGeom prst="rect">
            <a:avLst/>
          </a:prstGeom>
        </p:spPr>
        <p:txBody>
          <a:bodyPr wrap="square">
            <a:spAutoFit/>
          </a:bodyPr>
          <a:lstStyle/>
          <a:p>
            <a:pPr algn="just">
              <a:lnSpc>
                <a:spcPct val="150000"/>
              </a:lnSpc>
              <a:spcAft>
                <a:spcPts val="0"/>
              </a:spcAft>
            </a:pPr>
            <a:r>
              <a:rPr lang="el-GR" sz="2400" dirty="0">
                <a:latin typeface="Arial" panose="020B0604020202020204" pitchFamily="34" charset="0"/>
                <a:ea typeface="Times New Roman" panose="02020603050405020304" pitchFamily="18" charset="0"/>
              </a:rPr>
              <a:t>Σύμφωνα με το </a:t>
            </a:r>
            <a:r>
              <a:rPr lang="el-GR" sz="2400" b="1" dirty="0">
                <a:latin typeface="Arial" panose="020B0604020202020204" pitchFamily="34" charset="0"/>
                <a:ea typeface="Times New Roman" panose="02020603050405020304" pitchFamily="18" charset="0"/>
              </a:rPr>
              <a:t>Άρθρο 72,</a:t>
            </a:r>
            <a:r>
              <a:rPr lang="el-GR" sz="2400" dirty="0">
                <a:latin typeface="Arial" panose="020B0604020202020204" pitchFamily="34" charset="0"/>
                <a:ea typeface="Times New Roman" panose="02020603050405020304" pitchFamily="18" charset="0"/>
              </a:rPr>
              <a:t> σε περίπτωση που Προσωπικό Σχέδιο Αποπληρωμής απορρίφθηκε από τη συνέλευση πιστωτών και υπό τις προϋποθέσεις που προνοούνται στην </a:t>
            </a:r>
            <a:r>
              <a:rPr lang="el-GR" sz="2400" b="1" dirty="0">
                <a:latin typeface="Arial" panose="020B0604020202020204" pitchFamily="34" charset="0"/>
                <a:ea typeface="Times New Roman" panose="02020603050405020304" pitchFamily="18" charset="0"/>
              </a:rPr>
              <a:t>παράγραφο 1 του Άρθρου</a:t>
            </a:r>
            <a:r>
              <a:rPr lang="el-GR" sz="2400" dirty="0">
                <a:latin typeface="Arial" panose="020B0604020202020204" pitchFamily="34" charset="0"/>
                <a:ea typeface="Times New Roman" panose="02020603050405020304" pitchFamily="18" charset="0"/>
              </a:rPr>
              <a:t>, ο χρεώστης μπορεί, νοουμένου ότι βρίσκεται σε ισχύ προστατευτικό διάταγμα εκδοθέν σύμφωνα με το Άρθρο 75, να αιτηθεί μονομερώς, καλή τη πίστει, </a:t>
            </a:r>
            <a:r>
              <a:rPr lang="el-GR" sz="2400" b="1" dirty="0">
                <a:latin typeface="Arial" panose="020B0604020202020204" pitchFamily="34" charset="0"/>
                <a:ea typeface="Times New Roman" panose="02020603050405020304" pitchFamily="18" charset="0"/>
              </a:rPr>
              <a:t>από το Δικαστήριο την έκδοση διατάγματος, με το οποίο να επιβάλλεται σε όλους τους πιστωτές το Προσωπικό Σχέδιο Αποπληρωμής</a:t>
            </a:r>
            <a:r>
              <a:rPr lang="el-GR" sz="2400" dirty="0">
                <a:latin typeface="Arial" panose="020B0604020202020204" pitchFamily="34" charset="0"/>
                <a:ea typeface="Times New Roman" panose="02020603050405020304" pitchFamily="18" charset="0"/>
              </a:rPr>
              <a:t>, το οποίο έχουν απορρίψει στην συνέλευση τους.</a:t>
            </a:r>
            <a:endParaRPr lang="en-GB"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33733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D5494B9-E170-4865-94F6-4C0C41B17B2E}"/>
              </a:ext>
            </a:extLst>
          </p:cNvPr>
          <p:cNvSpPr/>
          <p:nvPr/>
        </p:nvSpPr>
        <p:spPr>
          <a:xfrm>
            <a:off x="242596" y="279918"/>
            <a:ext cx="11551299" cy="6113148"/>
          </a:xfrm>
          <a:prstGeom prst="rect">
            <a:avLst/>
          </a:prstGeom>
        </p:spPr>
        <p:txBody>
          <a:bodyPr wrap="square">
            <a:spAutoFit/>
          </a:bodyPr>
          <a:lstStyle/>
          <a:p>
            <a:pPr algn="just">
              <a:lnSpc>
                <a:spcPct val="150000"/>
              </a:lnSpc>
              <a:spcAft>
                <a:spcPts val="0"/>
              </a:spcAft>
            </a:pPr>
            <a:r>
              <a:rPr lang="el-GR" b="1" dirty="0">
                <a:latin typeface="Arial" panose="020B0604020202020204" pitchFamily="34" charset="0"/>
                <a:ea typeface="Times New Roman" panose="02020603050405020304" pitchFamily="18" charset="0"/>
              </a:rPr>
              <a:t>Οι απαιτούμενες προϋποθέσεις </a:t>
            </a:r>
            <a:r>
              <a:rPr lang="el-GR" b="1" u="sng" dirty="0">
                <a:latin typeface="Arial" panose="020B0604020202020204" pitchFamily="34" charset="0"/>
                <a:ea typeface="Times New Roman" panose="02020603050405020304" pitchFamily="18" charset="0"/>
              </a:rPr>
              <a:t>είναι σωρευτικά</a:t>
            </a:r>
            <a:r>
              <a:rPr lang="el-GR" dirty="0">
                <a:latin typeface="Arial" panose="020B0604020202020204" pitchFamily="34" charset="0"/>
                <a:ea typeface="Times New Roman" panose="02020603050405020304" pitchFamily="18" charset="0"/>
              </a:rPr>
              <a:t>:  (</a:t>
            </a:r>
            <a:r>
              <a:rPr lang="el-GR" dirty="0">
                <a:solidFill>
                  <a:srgbClr val="FF0000"/>
                </a:solidFill>
                <a:latin typeface="Arial" panose="020B0604020202020204" pitchFamily="34" charset="0"/>
                <a:ea typeface="Times New Roman" panose="02020603050405020304" pitchFamily="18" charset="0"/>
              </a:rPr>
              <a:t>τροποποίηση με Ν.85(Ι) του 2018</a:t>
            </a:r>
            <a:r>
              <a:rPr lang="el-GR" dirty="0">
                <a:latin typeface="Arial" panose="020B0604020202020204" pitchFamily="34" charset="0"/>
                <a:ea typeface="Times New Roman" panose="02020603050405020304" pitchFamily="18" charset="0"/>
              </a:rPr>
              <a:t>)</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Τουλάχιστον ένας από τους πιστωτές του χρεώστη είναι εξασφαλισμένος πιστωτής με εξασφάλιση επί της κύριας κατοικίας του χρεώστη που βρίσκεται στη Δημοκρατία και η αγοραία αξία της δεν υπερβαίνει το ποσό των </a:t>
            </a:r>
            <a:r>
              <a:rPr lang="el-GR" dirty="0">
                <a:solidFill>
                  <a:srgbClr val="FF0000"/>
                </a:solidFill>
                <a:latin typeface="Arial" panose="020B0604020202020204" pitchFamily="34" charset="0"/>
                <a:ea typeface="Times New Roman" panose="02020603050405020304" pitchFamily="18" charset="0"/>
              </a:rPr>
              <a:t>€350.000</a:t>
            </a:r>
            <a:r>
              <a:rPr lang="el-GR" dirty="0">
                <a:latin typeface="Arial" panose="020B0604020202020204" pitchFamily="34" charset="0"/>
                <a:ea typeface="Times New Roman" panose="02020603050405020304" pitchFamily="18" charset="0"/>
              </a:rPr>
              <a:t>. </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Η συνολική αξία των περιουσιακών στοιχείων του χρεώστη, εξαιρουμένης της κύριας κατοικίας του, δεν υπερβαίνει το ποσό των </a:t>
            </a:r>
            <a:r>
              <a:rPr lang="el-GR" dirty="0">
                <a:solidFill>
                  <a:srgbClr val="FF0000"/>
                </a:solidFill>
                <a:latin typeface="Arial" panose="020B0604020202020204" pitchFamily="34" charset="0"/>
                <a:ea typeface="Times New Roman" panose="02020603050405020304" pitchFamily="18" charset="0"/>
              </a:rPr>
              <a:t>€500.000</a:t>
            </a:r>
            <a:r>
              <a:rPr lang="el-GR" dirty="0">
                <a:latin typeface="Arial" panose="020B0604020202020204" pitchFamily="34" charset="0"/>
                <a:ea typeface="Times New Roman" panose="02020603050405020304" pitchFamily="18" charset="0"/>
              </a:rPr>
              <a:t>. </a:t>
            </a:r>
            <a:endParaRPr lang="en-GB" sz="11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Ο χρεώστης  αδυνατεί να αποπληρώσει τα χρέη του λόγω χειροτέρευσης της οικονομικής του κατάστασης συνεπεία γεγονότων εκτός του ελέγχου του που επεσυνέβησαν από το 2009 και μετέπειτα και πριν από την αίτηση για έκδοση προστατευτικού διατάγματος, τα οποία οδήγησαν σε ουσιαστική μείωση του εισοδήματος του κατά τουλάχιστον 25% ή περισσότερο. Σύμφωνα με </a:t>
            </a:r>
            <a:r>
              <a:rPr lang="el-GR" b="1" dirty="0">
                <a:latin typeface="Arial" panose="020B0604020202020204" pitchFamily="34" charset="0"/>
                <a:ea typeface="Times New Roman" panose="02020603050405020304" pitchFamily="18" charset="0"/>
              </a:rPr>
              <a:t>την παράγραφο 2</a:t>
            </a:r>
            <a:r>
              <a:rPr lang="el-GR" b="1" baseline="30000" dirty="0">
                <a:latin typeface="Arial" panose="020B0604020202020204" pitchFamily="34" charset="0"/>
                <a:ea typeface="Times New Roman" panose="02020603050405020304" pitchFamily="18" charset="0"/>
              </a:rPr>
              <a:t> </a:t>
            </a:r>
            <a:r>
              <a:rPr lang="el-GR" b="1" dirty="0">
                <a:latin typeface="Arial" panose="020B0604020202020204" pitchFamily="34" charset="0"/>
                <a:ea typeface="Times New Roman" panose="02020603050405020304" pitchFamily="18" charset="0"/>
              </a:rPr>
              <a:t>του Άρθρου</a:t>
            </a:r>
            <a:r>
              <a:rPr lang="el-GR" dirty="0">
                <a:latin typeface="Arial" panose="020B0604020202020204" pitchFamily="34" charset="0"/>
                <a:ea typeface="Times New Roman" panose="02020603050405020304" pitchFamily="18" charset="0"/>
              </a:rPr>
              <a:t>, τεκμαίρεται ότι οποιαδήποτε μείωση στα εισοδήματα του χρεώστη από το έτος 2012 και μέχρι την έναρξη της ισχύος του Νόμου 65(Ι)/2015, δηλαδή μέχρι τις 7/5/2015, οφείλεται σε γεγονότα εκτός του ελέγχου του και ειδικότερα στην οικονομική κρίση, εκτός και αν ο πιστωτής μπορεί να αποδείξει, στο ισοζύγιο των πιθανοτήτων, ότι ο λόγος αδυναμίας αποπληρωμής των χρεών του χρεώστη είναι διαφορετικός.</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424255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C7A39E2-A1DB-4317-BC3B-ACB8F582DD63}"/>
              </a:ext>
            </a:extLst>
          </p:cNvPr>
          <p:cNvSpPr/>
          <p:nvPr/>
        </p:nvSpPr>
        <p:spPr>
          <a:xfrm>
            <a:off x="447869" y="419877"/>
            <a:ext cx="11200792" cy="5858014"/>
          </a:xfrm>
          <a:prstGeom prst="rect">
            <a:avLst/>
          </a:prstGeom>
        </p:spPr>
        <p:txBody>
          <a:bodyPr wrap="square">
            <a:spAutoFit/>
          </a:bodyPr>
          <a:lstStyle/>
          <a:p>
            <a:pPr marL="342900" lvl="0" indent="-342900" algn="just">
              <a:lnSpc>
                <a:spcPct val="150000"/>
              </a:lnSpc>
              <a:spcAft>
                <a:spcPts val="0"/>
              </a:spcAft>
              <a:buFont typeface="Symbol" panose="05050102010706020507" pitchFamily="18" charset="2"/>
              <a:buChar char=""/>
            </a:pPr>
            <a:r>
              <a:rPr lang="el-GR" dirty="0">
                <a:latin typeface="Arial" panose="020B0604020202020204" pitchFamily="34" charset="0"/>
                <a:ea typeface="Times New Roman" panose="02020603050405020304" pitchFamily="18" charset="0"/>
              </a:rPr>
              <a:t>Ο Σύμβουλος Αφερεγγυότητας έχει υπογράψει δήλωση επιβεβαιώνοντας ότι κατά την άποψη του, οι πληροφορίες που περιέχονται στην Κατάσταση Προσωπικών Οικονομικών Στοιχείων σύμφωνα με το Άρθρο 28 είναι πλήρεις και ακριβείς, ο χρεώστης πληροί τα κριτήρια επιλεξιμότητας τόσο του Άρθρου 35 όσο και του παρόντος Άρθρου για την υποβολή της αίτησης του στο Δικαστήριο έχοντας επιδείξει καλή πίστη για την έγκριση Συναινετικού Προσωπικού Σχεδίου Αποπληρωμής που δεν επιτεύχθηκε, το εν λόγω Σχέδιο που απορρίφθηκε από τους πιστωτές έχει ως αποτέλεσμα να τους θέσει στην ίδια ή σε καλύτερη θέση από αυτήν που θα ευρίσκονταν εάν η περιουσία του χρεώστη διατίθετο σύμφωνα με τις διατάξεις του περί Πτώχευσης Νόμου και τηρουμένου του Άρθρου 74, το Σχέδιο προβλέπει ότι τα περιουσιακά στοιχεία του χρεώστη, εξαιρουμένης της κύριας κατοικίας του και ποσού για την κάλυψη λογικών εξόδων διαβίωσης του ίδιου και της οικογένειας του, χρησιμοποιούνται για την εξυπηρέτηση των χρεών του. </a:t>
            </a:r>
          </a:p>
          <a:p>
            <a:pPr marL="342900" indent="-342900" algn="just">
              <a:lnSpc>
                <a:spcPct val="150000"/>
              </a:lnSpc>
              <a:buFont typeface="Symbol" panose="05050102010706020507" pitchFamily="18" charset="2"/>
              <a:buChar char=""/>
            </a:pPr>
            <a:r>
              <a:rPr lang="el-GR" dirty="0">
                <a:latin typeface="Arial" panose="020B0604020202020204" pitchFamily="34" charset="0"/>
                <a:cs typeface="Arial" panose="020B0604020202020204" pitchFamily="34" charset="0"/>
              </a:rPr>
              <a:t>Μετά την έκδοση διατάγματος του Δικαστηρίου, ο χρεώστης ειδοποιεί σχετικά τους καθορισμένους πιστωτές, τους εγγυητές, τον Σύμβουλο Αφερεγγυότητας και την Υπηρεσία Αφερεγγυότητας, με δυνατότητα οποιουδήποτε εξ αυτών να προσφύγει στο Δικαστήριο για ακύρωση του διατάγματος εντός 15 ημερών από την ειδοποίηση του.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059310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F0B1359-6AD1-4B8A-9E1C-FF6FE17F30E3}"/>
              </a:ext>
            </a:extLst>
          </p:cNvPr>
          <p:cNvSpPr/>
          <p:nvPr/>
        </p:nvSpPr>
        <p:spPr>
          <a:xfrm>
            <a:off x="674557" y="665922"/>
            <a:ext cx="10854834" cy="5391190"/>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Σύμφωνα με το </a:t>
            </a:r>
            <a:r>
              <a:rPr lang="el-GR" b="1" dirty="0">
                <a:latin typeface="Arial" panose="020B0604020202020204" pitchFamily="34" charset="0"/>
                <a:ea typeface="Times New Roman" panose="02020603050405020304" pitchFamily="18" charset="0"/>
              </a:rPr>
              <a:t>Άρθρο 73</a:t>
            </a:r>
            <a:r>
              <a:rPr lang="el-GR" dirty="0">
                <a:latin typeface="Arial" panose="020B0604020202020204" pitchFamily="34" charset="0"/>
                <a:ea typeface="Times New Roman" panose="02020603050405020304" pitchFamily="18" charset="0"/>
              </a:rPr>
              <a:t>, </a:t>
            </a:r>
            <a:r>
              <a:rPr lang="el-GR" u="sng" dirty="0">
                <a:latin typeface="Arial" panose="020B0604020202020204" pitchFamily="34" charset="0"/>
                <a:ea typeface="Times New Roman" panose="02020603050405020304" pitchFamily="18" charset="0"/>
              </a:rPr>
              <a:t>το Δικαστήριο μπορεί, υπό όρους που θα κρίνει κατάλληλους να επιβάλει, να εκδώσει </a:t>
            </a:r>
            <a:r>
              <a:rPr lang="el-GR" b="1" u="sng" dirty="0">
                <a:latin typeface="Arial" panose="020B0604020202020204" pitchFamily="34" charset="0"/>
                <a:ea typeface="Times New Roman" panose="02020603050405020304" pitchFamily="18" charset="0"/>
              </a:rPr>
              <a:t>διάταγμα για Μη Συναινετικό Προσωπικό Σχέδιο Αποπληρωμής μόνο στις περιπτώσεις</a:t>
            </a:r>
            <a:r>
              <a:rPr lang="el-GR" u="sng" dirty="0">
                <a:latin typeface="Arial" panose="020B0604020202020204" pitchFamily="34" charset="0"/>
                <a:ea typeface="Times New Roman" panose="02020603050405020304" pitchFamily="18" charset="0"/>
              </a:rPr>
              <a:t> όπου το εν λόγω Σχέδιο, που απορρίφθηκε από τους πιστωτές, έχει ως αποτέλεσμα να τους θέσει στην ίδια ή σε καλύτερη θέση από αυτήν που θα ευρίσκονταν εάν η περιουσία του χρεώστη διατίθετο σύμφωνα με τις διατάξεις του περί Πτώχευσης Νόμου</a:t>
            </a:r>
            <a:r>
              <a:rPr lang="el-GR" dirty="0">
                <a:latin typeface="Arial" panose="020B0604020202020204" pitchFamily="34" charset="0"/>
                <a:ea typeface="Times New Roman" panose="02020603050405020304" pitchFamily="18" charset="0"/>
              </a:rPr>
              <a:t>, λαμβάνοντας υπόψη την έκθεση του Συμβούλου Αφερεγγυότητας σύμφωνα με το Άρθρο 52 (1) (δ) καθώς και οποιαδήποτε άλλα στοιχεία κρίνει σχετικά, συμπεριλαμβανομένων των περιουσιακών στοιχείων του χρεώστη και νοουμένου ότι το απορριφθέν Σχέδιο δεν προνοεί ότι ο χρεώστης θα απωλέσει την ιδιοκτησία της κύριας κατοικίας του.</a:t>
            </a:r>
          </a:p>
          <a:p>
            <a:pPr algn="just">
              <a:lnSpc>
                <a:spcPct val="150000"/>
              </a:lnSpc>
              <a:spcAft>
                <a:spcPts val="0"/>
              </a:spcAft>
            </a:pPr>
            <a:endParaRPr lang="el-GR" dirty="0">
              <a:latin typeface="Arial" panose="020B0604020202020204" pitchFamily="34" charset="0"/>
              <a:ea typeface="Times New Roman" panose="02020603050405020304" pitchFamily="18" charset="0"/>
            </a:endParaRPr>
          </a:p>
          <a:p>
            <a:pPr algn="just">
              <a:lnSpc>
                <a:spcPct val="150000"/>
              </a:lnSpc>
              <a:spcAft>
                <a:spcPts val="0"/>
              </a:spcAft>
            </a:pPr>
            <a:r>
              <a:rPr lang="el-GR" u="sng" dirty="0">
                <a:latin typeface="Arial" panose="020B0604020202020204" pitchFamily="34" charset="0"/>
                <a:cs typeface="Arial" panose="020B0604020202020204" pitchFamily="34" charset="0"/>
              </a:rPr>
              <a:t>Προστέθηκε με τον Ν. 85(Ι) του 2018 </a:t>
            </a:r>
            <a:r>
              <a:rPr lang="el-GR" dirty="0">
                <a:latin typeface="Arial" panose="020B0604020202020204" pitchFamily="34" charset="0"/>
                <a:cs typeface="Arial" panose="020B0604020202020204" pitchFamily="34" charset="0"/>
              </a:rPr>
              <a:t>: Νοείται ότι, για σκοπούς του παρόντος εδαφίου, δεν εφαρμόζεται και δεν λαμβάνεται υπόψη η προτεραιότητα πληρωμής χρεών προς τη Δημοκρατία ή τις αρχές τοπικής διοίκησης, όπως αυτή προβλέπεται στην παράγραφο (α) του εδαφίου (1) του άρθρου 38 του περί Πτώχευσης Νόμου. </a:t>
            </a:r>
            <a:endParaRPr lang="en-GB"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860891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66A98F-1F2B-4F2F-B4AE-4052616B5BA9}"/>
              </a:ext>
            </a:extLst>
          </p:cNvPr>
          <p:cNvSpPr/>
          <p:nvPr/>
        </p:nvSpPr>
        <p:spPr>
          <a:xfrm>
            <a:off x="317242" y="261257"/>
            <a:ext cx="11485982" cy="6326475"/>
          </a:xfrm>
          <a:prstGeom prst="rect">
            <a:avLst/>
          </a:prstGeom>
        </p:spPr>
        <p:txBody>
          <a:bodyPr wrap="square">
            <a:spAutoFit/>
          </a:bodyPr>
          <a:lstStyle/>
          <a:p>
            <a:pPr algn="just">
              <a:lnSpc>
                <a:spcPct val="150000"/>
              </a:lnSpc>
              <a:spcAft>
                <a:spcPts val="0"/>
              </a:spcAft>
            </a:pPr>
            <a:r>
              <a:rPr lang="el-GR" sz="1600" dirty="0">
                <a:latin typeface="Arial" panose="020B0604020202020204" pitchFamily="34" charset="0"/>
                <a:ea typeface="Times New Roman" panose="02020603050405020304" pitchFamily="18" charset="0"/>
              </a:rPr>
              <a:t>Ως προς </a:t>
            </a:r>
            <a:r>
              <a:rPr lang="el-GR" sz="1600" b="1" dirty="0">
                <a:latin typeface="Arial" panose="020B0604020202020204" pitchFamily="34" charset="0"/>
                <a:ea typeface="Times New Roman" panose="02020603050405020304" pitchFamily="18" charset="0"/>
              </a:rPr>
              <a:t>την μεταχείριση των περιουσιακών στοιχείων του χρεώστη</a:t>
            </a:r>
            <a:r>
              <a:rPr lang="el-GR" sz="1600" dirty="0">
                <a:latin typeface="Arial" panose="020B0604020202020204" pitchFamily="34" charset="0"/>
                <a:ea typeface="Times New Roman" panose="02020603050405020304" pitchFamily="18" charset="0"/>
              </a:rPr>
              <a:t> σε επιβαλλόμενο Προσωπικό Σχέδιο Αποπληρωμής, στο </a:t>
            </a:r>
            <a:r>
              <a:rPr lang="el-GR" sz="1600" b="1" dirty="0">
                <a:latin typeface="Arial" panose="020B0604020202020204" pitchFamily="34" charset="0"/>
                <a:ea typeface="Times New Roman" panose="02020603050405020304" pitchFamily="18" charset="0"/>
              </a:rPr>
              <a:t>Άρθρο 74</a:t>
            </a:r>
            <a:r>
              <a:rPr lang="el-GR" sz="1600" dirty="0">
                <a:latin typeface="Arial" panose="020B0604020202020204" pitchFamily="34" charset="0"/>
                <a:ea typeface="Times New Roman" panose="02020603050405020304" pitchFamily="18" charset="0"/>
              </a:rPr>
              <a:t> προνοείται ότι, το Σχέδιο δεν απαιτεί από τον χρεώστη να πωλεί αντικείμενα λογικά αναγκαία για την απασχόληση ή την επιχείρηση του, </a:t>
            </a:r>
            <a:r>
              <a:rPr lang="el-GR" sz="1600" b="1" dirty="0">
                <a:latin typeface="Arial" panose="020B0604020202020204" pitchFamily="34" charset="0"/>
                <a:ea typeface="Times New Roman" panose="02020603050405020304" pitchFamily="18" charset="0"/>
              </a:rPr>
              <a:t>ενόσω,</a:t>
            </a:r>
            <a:r>
              <a:rPr lang="el-GR" sz="1600" dirty="0">
                <a:latin typeface="Arial" panose="020B0604020202020204" pitchFamily="34" charset="0"/>
                <a:ea typeface="Times New Roman" panose="02020603050405020304" pitchFamily="18" charset="0"/>
              </a:rPr>
              <a:t> τα άμεσα ρευστοποιήσιμα περιουσιακά στοιχεία δηλαδή μετρητά, τραπεζικές καταθέσεις προθεσμίας και πρώτης ζήτησης καθώς και άλλα περιουσιακά στοιχεία, συμπεριλαμβανομένων χρηματοοικονομικών μέσων που τυγχάνουν διαπραγμάτευσης δημόσια σε χρηματαγορές και άλλων επενδύσεων, όλα τα κινητά είδη πολυτελείας, οποιαδήποτε άλλη κινητή περιουσία συνολικής αξίας πέραν των </a:t>
            </a:r>
            <a:r>
              <a:rPr lang="el-GR" sz="1600" dirty="0">
                <a:solidFill>
                  <a:srgbClr val="FF0000"/>
                </a:solidFill>
                <a:latin typeface="Arial" panose="020B0604020202020204" pitchFamily="34" charset="0"/>
                <a:ea typeface="Times New Roman" panose="02020603050405020304" pitchFamily="18" charset="0"/>
              </a:rPr>
              <a:t>€50.000 </a:t>
            </a:r>
            <a:r>
              <a:rPr lang="el-GR" sz="1600" dirty="0">
                <a:latin typeface="Arial" panose="020B0604020202020204" pitchFamily="34" charset="0"/>
                <a:ea typeface="Times New Roman" panose="02020603050405020304" pitchFamily="18" charset="0"/>
              </a:rPr>
              <a:t>και οποιαδήποτε ακίνητη περιουσία, εξαιρουμένης της κύριας κατοικίας του χρεώστη, συνολικής αξίας πέραν των €75.000 (εκτός αν αποδειχθεί ότι παράγεται από αυτήν ουσιαστικό εισόδημα) και νοουμένου ότι επί όλων των πιο πάνω περιουσιακών στοιχείων δεν υπάρχουν οποιεσδήποτε εξασφαλίσεις, </a:t>
            </a:r>
            <a:r>
              <a:rPr lang="el-GR" sz="1600" b="1" dirty="0">
                <a:latin typeface="Arial" panose="020B0604020202020204" pitchFamily="34" charset="0"/>
                <a:ea typeface="Times New Roman" panose="02020603050405020304" pitchFamily="18" charset="0"/>
              </a:rPr>
              <a:t>πωλούνται - εφόσον ο χρεώστης δεν είναι σε θέση να αποπληρώσει πλήρως τα χρέη του χωρίς την πώληση τους -</a:t>
            </a:r>
            <a:r>
              <a:rPr lang="el-GR" sz="1600" dirty="0">
                <a:latin typeface="Arial" panose="020B0604020202020204" pitchFamily="34" charset="0"/>
                <a:ea typeface="Times New Roman" panose="02020603050405020304" pitchFamily="18" charset="0"/>
              </a:rPr>
              <a:t> και το προϊόν της πώλησης χρησιμοποιείται για την εξυπηρέτηση των χρεών του χρεώστη στο πλαίσιο του Σχεδίου. Περαιτέρω, οποιαδήποτε κινητή ή ακίνητη ιδιοκτησία, εκτός της κύριας κατοικίας, που συνιστά εξασφάλιση χρέους του χρεώστη, υπόκειται σε εκποίηση από τον εξασφαλισμένο πιστωτή για την αποπληρωμή του εξασφαλισμένου χρέους του χρεώστη, εκτός εάν ο πιστωτής πριν την πάροδο 15  ημερών από την έκδοση του διατάγματος δυνάμει του Άρθρου 72, συγκατατεθεί σε αναδιάρθρωση του υπό αναφορά χρέους σύμφωνα με τις διατάξεις του Νόμου που αφορούν την αναδιάρθρωση χρέους σχετικά με κύρια κατοικία. Μετά την πάροδο 15 ημερών χωρίς να ληφθεί η συγκατάθεση του εξασφαλισμένου πιστωτή, οι πληρωμές που προβλέπονται στο Σχέδιο αναφορικά με την εξασφαλισμένη οφειλή ανακατανέμονται σε όλους τους ανεξασφάλιστους πιστωτές κατ’ αναλογίαν. </a:t>
            </a:r>
            <a:endParaRPr lang="en-GB"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33144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1BA9309-AF21-E31E-1973-7D44FD62FDD0}"/>
              </a:ext>
            </a:extLst>
          </p:cNvPr>
          <p:cNvSpPr txBox="1"/>
          <p:nvPr/>
        </p:nvSpPr>
        <p:spPr>
          <a:xfrm>
            <a:off x="1311965" y="606288"/>
            <a:ext cx="9643582" cy="5843844"/>
          </a:xfrm>
          <a:prstGeom prst="rect">
            <a:avLst/>
          </a:prstGeom>
          <a:noFill/>
        </p:spPr>
        <p:txBody>
          <a:bodyPr wrap="square">
            <a:spAutoFit/>
          </a:bodyPr>
          <a:lstStyle/>
          <a:p>
            <a:pPr algn="just"/>
            <a:r>
              <a:rPr lang="el-GR" sz="2000" b="1" dirty="0">
                <a:effectLst/>
                <a:latin typeface="Arial" panose="020B0604020202020204" pitchFamily="34" charset="0"/>
                <a:ea typeface="Times New Roman" panose="02020603050405020304" pitchFamily="18" charset="0"/>
              </a:rPr>
              <a:t>Ο ΠΕΡΙ ΑΦΕΡΕΓΓΥΟΤΗΤΑΣ ΦΥΣΙΚΩΝ ΠΡΟΣΩΠΩΝ  (ΠΡΟΣΩΠΙΚΑ ΣΧΕΔΙΑ ΑΠΟΠΛΗΡΩΜΗΣ ΚΑΙ ΔΙΑΤΑΓΜΑ ΑΠΑΛΛΑΓΗΣ ΟΦΕΙΛΩΝ) ΝΟΜΟΣ (Ν. 65(</a:t>
            </a:r>
            <a:r>
              <a:rPr lang="en-US" sz="2000" b="1" dirty="0">
                <a:effectLst/>
                <a:latin typeface="Arial" panose="020B0604020202020204" pitchFamily="34" charset="0"/>
                <a:ea typeface="Times New Roman" panose="02020603050405020304" pitchFamily="18" charset="0"/>
              </a:rPr>
              <a:t>I</a:t>
            </a:r>
            <a:r>
              <a:rPr lang="el-GR" sz="2000" b="1" dirty="0">
                <a:effectLst/>
                <a:latin typeface="Arial" panose="020B0604020202020204" pitchFamily="34" charset="0"/>
                <a:ea typeface="Times New Roman" panose="02020603050405020304" pitchFamily="18" charset="0"/>
              </a:rPr>
              <a:t>)/2015, όπως τροποποιήθηκε με Ν. 36(Ι)/2018), Ν. </a:t>
            </a:r>
            <a:r>
              <a:rPr lang="el-GR" sz="2000" b="1" dirty="0">
                <a:latin typeface="Arial" panose="020B0604020202020204" pitchFamily="34" charset="0"/>
                <a:ea typeface="Times New Roman" panose="02020603050405020304" pitchFamily="18" charset="0"/>
              </a:rPr>
              <a:t>85</a:t>
            </a:r>
            <a:r>
              <a:rPr lang="el-GR" sz="2000" b="1" dirty="0">
                <a:effectLst/>
                <a:latin typeface="Arial" panose="020B0604020202020204" pitchFamily="34" charset="0"/>
                <a:ea typeface="Times New Roman" panose="02020603050405020304" pitchFamily="18" charset="0"/>
              </a:rPr>
              <a:t>(Ι)/2018) και Ν. </a:t>
            </a:r>
            <a:r>
              <a:rPr lang="el-GR" sz="2000" b="1" dirty="0">
                <a:latin typeface="Arial" panose="020B0604020202020204" pitchFamily="34" charset="0"/>
                <a:ea typeface="Times New Roman" panose="02020603050405020304" pitchFamily="18" charset="0"/>
              </a:rPr>
              <a:t>100</a:t>
            </a:r>
            <a:r>
              <a:rPr lang="el-GR" sz="2000" b="1" dirty="0">
                <a:effectLst/>
                <a:latin typeface="Arial" panose="020B0604020202020204" pitchFamily="34" charset="0"/>
                <a:ea typeface="Times New Roman" panose="02020603050405020304" pitchFamily="18" charset="0"/>
              </a:rPr>
              <a:t>(Ι)/2020)) </a:t>
            </a:r>
            <a:endParaRPr lang="en-GB" sz="2000" dirty="0">
              <a:effectLst/>
              <a:latin typeface="Times New Roman" panose="02020603050405020304" pitchFamily="18" charset="0"/>
              <a:ea typeface="Times New Roman" panose="02020603050405020304" pitchFamily="18" charset="0"/>
            </a:endParaRPr>
          </a:p>
          <a:p>
            <a:pPr algn="just">
              <a:lnSpc>
                <a:spcPct val="150000"/>
              </a:lnSpc>
            </a:pPr>
            <a:endParaRPr lang="el-GR" sz="1800" dirty="0">
              <a:effectLst/>
              <a:latin typeface="Arial" panose="020B0604020202020204" pitchFamily="34" charset="0"/>
              <a:ea typeface="Times New Roman" panose="02020603050405020304" pitchFamily="18" charset="0"/>
            </a:endParaRPr>
          </a:p>
          <a:p>
            <a:pPr algn="just">
              <a:lnSpc>
                <a:spcPct val="150000"/>
              </a:lnSpc>
            </a:pPr>
            <a:r>
              <a:rPr lang="el-GR" sz="1800" dirty="0">
                <a:effectLst/>
                <a:latin typeface="Arial" panose="020B0604020202020204" pitchFamily="34" charset="0"/>
                <a:ea typeface="Times New Roman" panose="02020603050405020304" pitchFamily="18" charset="0"/>
              </a:rPr>
              <a:t>Το </a:t>
            </a:r>
            <a:r>
              <a:rPr lang="el-GR" sz="1800" b="1" dirty="0">
                <a:effectLst/>
                <a:latin typeface="Arial" panose="020B0604020202020204" pitchFamily="34" charset="0"/>
                <a:ea typeface="Times New Roman" panose="02020603050405020304" pitchFamily="18" charset="0"/>
              </a:rPr>
              <a:t>Τέταρτο Μέρος</a:t>
            </a:r>
            <a:r>
              <a:rPr lang="el-GR" sz="1800" dirty="0">
                <a:effectLst/>
                <a:latin typeface="Arial" panose="020B0604020202020204" pitchFamily="34" charset="0"/>
                <a:ea typeface="Times New Roman" panose="02020603050405020304" pitchFamily="18" charset="0"/>
              </a:rPr>
              <a:t> τιτλοφορείται Προστασία Μη Βιώσιμου Χρεώστη και αποτελείται από τα </a:t>
            </a:r>
            <a:r>
              <a:rPr lang="el-GR" sz="1800" b="1" dirty="0">
                <a:effectLst/>
                <a:latin typeface="Arial" panose="020B0604020202020204" pitchFamily="34" charset="0"/>
                <a:ea typeface="Times New Roman" panose="02020603050405020304" pitchFamily="18" charset="0"/>
              </a:rPr>
              <a:t>Άρθρα 79 </a:t>
            </a:r>
            <a:r>
              <a:rPr lang="el-GR" sz="1800" dirty="0">
                <a:effectLst/>
                <a:latin typeface="Arial" panose="020B0604020202020204" pitchFamily="34" charset="0"/>
                <a:ea typeface="Times New Roman" panose="02020603050405020304" pitchFamily="18" charset="0"/>
              </a:rPr>
              <a:t>και</a:t>
            </a:r>
            <a:r>
              <a:rPr lang="el-GR" sz="1800" b="1" dirty="0">
                <a:effectLst/>
                <a:latin typeface="Arial" panose="020B0604020202020204" pitchFamily="34" charset="0"/>
                <a:ea typeface="Times New Roman" panose="02020603050405020304" pitchFamily="18" charset="0"/>
              </a:rPr>
              <a:t> 79Α</a:t>
            </a:r>
            <a:r>
              <a:rPr lang="el-GR" sz="1800" dirty="0">
                <a:effectLst/>
                <a:latin typeface="Arial" panose="020B0604020202020204" pitchFamily="34" charset="0"/>
                <a:ea typeface="Times New Roman" panose="02020603050405020304" pitchFamily="18" charset="0"/>
              </a:rPr>
              <a:t>.</a:t>
            </a:r>
            <a:endParaRPr lang="en-GB" sz="1800" dirty="0">
              <a:effectLst/>
              <a:latin typeface="Times New Roman" panose="02020603050405020304" pitchFamily="18" charset="0"/>
              <a:ea typeface="Times New Roman" panose="02020603050405020304" pitchFamily="18" charset="0"/>
            </a:endParaRPr>
          </a:p>
          <a:p>
            <a:pPr algn="just">
              <a:lnSpc>
                <a:spcPct val="150000"/>
              </a:lnSpc>
            </a:pPr>
            <a:r>
              <a:rPr lang="el-GR" sz="1800" dirty="0">
                <a:effectLst/>
                <a:latin typeface="Arial" panose="020B0604020202020204" pitchFamily="34" charset="0"/>
                <a:ea typeface="Times New Roman" panose="02020603050405020304" pitchFamily="18" charset="0"/>
              </a:rPr>
              <a:t>Το </a:t>
            </a:r>
            <a:r>
              <a:rPr lang="el-GR" sz="1800" b="1" dirty="0">
                <a:effectLst/>
                <a:latin typeface="Arial" panose="020B0604020202020204" pitchFamily="34" charset="0"/>
                <a:ea typeface="Times New Roman" panose="02020603050405020304" pitchFamily="18" charset="0"/>
              </a:rPr>
              <a:t>Πέμπτο Μέρος (Άρθρα 80 - 85)</a:t>
            </a:r>
            <a:r>
              <a:rPr lang="el-GR" sz="1800" dirty="0">
                <a:effectLst/>
                <a:latin typeface="Arial" panose="020B0604020202020204" pitchFamily="34" charset="0"/>
                <a:ea typeface="Times New Roman" panose="02020603050405020304" pitchFamily="18" charset="0"/>
              </a:rPr>
              <a:t> αφορά Ποινικά Αδικήματα.</a:t>
            </a:r>
            <a:endParaRPr lang="en-GB" sz="1800" dirty="0">
              <a:effectLst/>
              <a:latin typeface="Times New Roman" panose="02020603050405020304" pitchFamily="18" charset="0"/>
              <a:ea typeface="Times New Roman" panose="02020603050405020304" pitchFamily="18" charset="0"/>
            </a:endParaRPr>
          </a:p>
          <a:p>
            <a:pPr algn="just">
              <a:lnSpc>
                <a:spcPct val="150000"/>
              </a:lnSpc>
            </a:pPr>
            <a:r>
              <a:rPr lang="el-GR" sz="1800" dirty="0">
                <a:effectLst/>
                <a:latin typeface="Arial" panose="020B0604020202020204" pitchFamily="34" charset="0"/>
                <a:ea typeface="Times New Roman" panose="02020603050405020304" pitchFamily="18" charset="0"/>
              </a:rPr>
              <a:t>Το </a:t>
            </a:r>
            <a:r>
              <a:rPr lang="el-GR" sz="1800" b="1" dirty="0">
                <a:effectLst/>
                <a:latin typeface="Arial" panose="020B0604020202020204" pitchFamily="34" charset="0"/>
                <a:ea typeface="Times New Roman" panose="02020603050405020304" pitchFamily="18" charset="0"/>
              </a:rPr>
              <a:t>Έκτο Μέρος (Άρθρα 86 - 97)</a:t>
            </a:r>
            <a:r>
              <a:rPr lang="el-GR" sz="1800" dirty="0">
                <a:effectLst/>
                <a:latin typeface="Arial" panose="020B0604020202020204" pitchFamily="34" charset="0"/>
                <a:ea typeface="Times New Roman" panose="02020603050405020304" pitchFamily="18" charset="0"/>
              </a:rPr>
              <a:t> τιτλοφορείται Γενικές και Τελικές Διατάξεις. </a:t>
            </a:r>
          </a:p>
          <a:p>
            <a:pPr algn="just">
              <a:lnSpc>
                <a:spcPct val="150000"/>
              </a:lnSpc>
            </a:pPr>
            <a:endParaRPr lang="el-GR" sz="1800" dirty="0">
              <a:effectLst/>
              <a:latin typeface="Arial" panose="020B0604020202020204" pitchFamily="34" charset="0"/>
              <a:ea typeface="Times New Roman" panose="02020603050405020304" pitchFamily="18" charset="0"/>
            </a:endParaRPr>
          </a:p>
          <a:p>
            <a:pPr algn="just">
              <a:lnSpc>
                <a:spcPct val="150000"/>
              </a:lnSpc>
            </a:pPr>
            <a:r>
              <a:rPr lang="el-GR" sz="1800" dirty="0">
                <a:effectLst/>
                <a:latin typeface="Arial" panose="020B0604020202020204" pitchFamily="34" charset="0"/>
                <a:ea typeface="Times New Roman" panose="02020603050405020304" pitchFamily="18" charset="0"/>
              </a:rPr>
              <a:t>Σύμφωνα με το </a:t>
            </a:r>
            <a:r>
              <a:rPr lang="el-GR" sz="1800" b="1" dirty="0">
                <a:effectLst/>
                <a:latin typeface="Arial" panose="020B0604020202020204" pitchFamily="34" charset="0"/>
                <a:ea typeface="Times New Roman" panose="02020603050405020304" pitchFamily="18" charset="0"/>
              </a:rPr>
              <a:t>Άρθρο 97</a:t>
            </a:r>
            <a:r>
              <a:rPr lang="el-GR" b="1" dirty="0">
                <a:latin typeface="Arial" panose="020B0604020202020204" pitchFamily="34" charset="0"/>
                <a:ea typeface="Times New Roman" panose="02020603050405020304" pitchFamily="18" charset="0"/>
              </a:rPr>
              <a:t> </a:t>
            </a:r>
            <a:r>
              <a:rPr lang="el-GR" dirty="0">
                <a:solidFill>
                  <a:srgbClr val="FF0000"/>
                </a:solidFill>
                <a:latin typeface="Arial" panose="020B0604020202020204" pitchFamily="34" charset="0"/>
                <a:ea typeface="Times New Roman" panose="02020603050405020304" pitchFamily="18" charset="0"/>
              </a:rPr>
              <a:t>(όπως έχει διαμορφωθεί τώρα, μετά την τροποποίηση του με τους Ν. 36(Ι)/2018 και Ν. 85(Ι) του 2018</a:t>
            </a:r>
            <a:r>
              <a:rPr lang="el-GR" dirty="0">
                <a:latin typeface="Arial" panose="020B0604020202020204" pitchFamily="34" charset="0"/>
                <a:ea typeface="Times New Roman" panose="02020603050405020304" pitchFamily="18" charset="0"/>
              </a:rPr>
              <a:t>),</a:t>
            </a:r>
            <a:r>
              <a:rPr lang="el-GR" sz="1800" dirty="0">
                <a:effectLst/>
                <a:latin typeface="Arial" panose="020B0604020202020204" pitchFamily="34" charset="0"/>
                <a:ea typeface="Times New Roman" panose="02020603050405020304" pitchFamily="18" charset="0"/>
              </a:rPr>
              <a:t> ο Νόμος τέθηκε σε ισχύ από την δημοσίευση του, δηλαδή από τις 7/5/2015, εκτός από τις διατάξεις του Κεφαλαίου 1 του Τρίτου Μέρους (Διάταγμα Απαλλαγής Οφειλών), οι οποίες τέθηκαν σε ισχύ τρεις μήνες μετά την δημοσίευση του Νόμου. </a:t>
            </a:r>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76697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8867246-A4EC-42E9-A42F-24E884244737}"/>
              </a:ext>
            </a:extLst>
          </p:cNvPr>
          <p:cNvSpPr/>
          <p:nvPr/>
        </p:nvSpPr>
        <p:spPr>
          <a:xfrm>
            <a:off x="578498" y="569167"/>
            <a:ext cx="11178073" cy="5859233"/>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Όπως προνοείται στο </a:t>
            </a:r>
            <a:r>
              <a:rPr lang="el-GR" b="1" dirty="0">
                <a:latin typeface="Arial" panose="020B0604020202020204" pitchFamily="34" charset="0"/>
                <a:ea typeface="Times New Roman" panose="02020603050405020304" pitchFamily="18" charset="0"/>
              </a:rPr>
              <a:t>Άρθρο 75</a:t>
            </a:r>
            <a:r>
              <a:rPr lang="el-GR" dirty="0">
                <a:latin typeface="Arial" panose="020B0604020202020204" pitchFamily="34" charset="0"/>
                <a:ea typeface="Times New Roman" panose="02020603050405020304" pitchFamily="18" charset="0"/>
              </a:rPr>
              <a:t>, αίτηση στο Δικαστήριο για έκδοση διατάγματος δυνάμει του Άρθρου 72 είναι δυνατό να συνοδεύεται από αίτηση του χρεώστη για την </a:t>
            </a:r>
            <a:r>
              <a:rPr lang="el-GR" b="1" dirty="0">
                <a:latin typeface="Arial" panose="020B0604020202020204" pitchFamily="34" charset="0"/>
                <a:ea typeface="Times New Roman" panose="02020603050405020304" pitchFamily="18" charset="0"/>
              </a:rPr>
              <a:t>ανανέωση </a:t>
            </a:r>
            <a:r>
              <a:rPr lang="el-GR" b="1" dirty="0" err="1">
                <a:latin typeface="Arial" panose="020B0604020202020204" pitchFamily="34" charset="0"/>
                <a:ea typeface="Times New Roman" panose="02020603050405020304" pitchFamily="18" charset="0"/>
              </a:rPr>
              <a:t>εκδοθέντος</a:t>
            </a:r>
            <a:r>
              <a:rPr lang="el-GR" b="1" dirty="0">
                <a:latin typeface="Arial" panose="020B0604020202020204" pitchFamily="34" charset="0"/>
                <a:ea typeface="Times New Roman" panose="02020603050405020304" pitchFamily="18" charset="0"/>
              </a:rPr>
              <a:t> προστατευτικού διατάγματος</a:t>
            </a:r>
            <a:r>
              <a:rPr lang="el-GR" dirty="0">
                <a:latin typeface="Arial" panose="020B0604020202020204" pitchFamily="34" charset="0"/>
                <a:ea typeface="Times New Roman" panose="02020603050405020304" pitchFamily="18" charset="0"/>
              </a:rPr>
              <a:t> και σε τέτοια περίπτωση, με την ανανέωση του, το προστατευτικό διάταγμα επιφέρει τα αποτελέσματα του Άρθρου 40 ή οποιοδήποτε άλλο αποτέλεσμα διατάσσεται από το Δικαστήριο, δυνατόν δε να περιέχει άλλους όρους και διάρκεια που το Δικαστήριο ήθελε καθορίσει, με υποχρέωση του χρεώστη να ειδοποιήσει την Υπηρεσία Αφερεγγυότητας, τους καθορισμένους πιστωτές και τους εγγυητές για την έκδοση προστατευτικού διατάγματος. </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Στο </a:t>
            </a:r>
            <a:r>
              <a:rPr lang="el-GR" b="1" dirty="0">
                <a:latin typeface="Arial" panose="020B0604020202020204" pitchFamily="34" charset="0"/>
                <a:ea typeface="Times New Roman" panose="02020603050405020304" pitchFamily="18" charset="0"/>
              </a:rPr>
              <a:t>Άρθρο 76</a:t>
            </a:r>
            <a:r>
              <a:rPr lang="el-GR" dirty="0">
                <a:latin typeface="Arial" panose="020B0604020202020204" pitchFamily="34" charset="0"/>
                <a:ea typeface="Times New Roman" panose="02020603050405020304" pitchFamily="18" charset="0"/>
              </a:rPr>
              <a:t> προνοείται ότι </a:t>
            </a:r>
            <a:r>
              <a:rPr lang="el-GR" b="1" u="sng" dirty="0">
                <a:latin typeface="Arial" panose="020B0604020202020204" pitchFamily="34" charset="0"/>
                <a:ea typeface="Times New Roman" panose="02020603050405020304" pitchFamily="18" charset="0"/>
              </a:rPr>
              <a:t>καθορισμένος πιστωτής</a:t>
            </a:r>
            <a:r>
              <a:rPr lang="el-GR" u="sng" dirty="0">
                <a:latin typeface="Arial" panose="020B0604020202020204" pitchFamily="34" charset="0"/>
                <a:ea typeface="Times New Roman" panose="02020603050405020304" pitchFamily="18" charset="0"/>
              </a:rPr>
              <a:t> που θεωρεί ότι αδικείται από την έκδοση δυνάμει του Άρθρου 75 προστατευτικού διατάγματος, μπορεί εντός 14 ημερών από την επίδοση σε αυτόν της σχετικής ειδοποίησης </a:t>
            </a:r>
            <a:r>
              <a:rPr lang="el-GR" b="1" u="sng" dirty="0">
                <a:latin typeface="Arial" panose="020B0604020202020204" pitchFamily="34" charset="0"/>
                <a:ea typeface="Times New Roman" panose="02020603050405020304" pitchFamily="18" charset="0"/>
              </a:rPr>
              <a:t>να υποβάλει αίτηση στο Δικαστήριο για παραμερισμό σε σχέση με αυτόν του διατάγματος</a:t>
            </a:r>
            <a:r>
              <a:rPr lang="el-GR" u="sng" dirty="0">
                <a:latin typeface="Arial" panose="020B0604020202020204" pitchFamily="34" charset="0"/>
                <a:ea typeface="Times New Roman" panose="02020603050405020304" pitchFamily="18" charset="0"/>
              </a:rPr>
              <a:t>,</a:t>
            </a:r>
            <a:r>
              <a:rPr lang="el-GR" dirty="0">
                <a:latin typeface="Arial" panose="020B0604020202020204" pitchFamily="34" charset="0"/>
                <a:ea typeface="Times New Roman" panose="02020603050405020304" pitchFamily="18" charset="0"/>
              </a:rPr>
              <a:t> ειδοποιώντας τον χρεώστη, την Υπηρεσία Αφερεγγυότητας, τον Σύμβουλο Αφερεγγυότητας και οποιοδήποτε ενδιαφερόμενο πρόσωπο κρίνει το Δικαστήριο. Το Δικαστήριο εκδίδει διάταγμα παραμερισμού του προστατευτικού διατάγματος αν κρίνει ότι η άρνηση του παραμερισμού θα προκαλούσε ανεπανόρθωτη ζημιά στον καθορισμένο πιστωτή καθώς και ότι κανένας άλλος πιστωτής δεν θα επηρεαζόταν δυσμενώς. </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642062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DFF828E-4729-4D8D-B590-B287313A49C0}"/>
              </a:ext>
            </a:extLst>
          </p:cNvPr>
          <p:cNvSpPr/>
          <p:nvPr/>
        </p:nvSpPr>
        <p:spPr>
          <a:xfrm>
            <a:off x="737118" y="1418252"/>
            <a:ext cx="10895248" cy="3780522"/>
          </a:xfrm>
          <a:prstGeom prst="rect">
            <a:avLst/>
          </a:prstGeom>
        </p:spPr>
        <p:txBody>
          <a:bodyPr wrap="square">
            <a:spAutoFit/>
          </a:bodyPr>
          <a:lstStyle/>
          <a:p>
            <a:pPr algn="just">
              <a:lnSpc>
                <a:spcPct val="150000"/>
              </a:lnSpc>
            </a:pPr>
            <a:r>
              <a:rPr lang="el-GR" dirty="0">
                <a:latin typeface="Arial" panose="020B0604020202020204" pitchFamily="34" charset="0"/>
                <a:ea typeface="Times New Roman" panose="02020603050405020304" pitchFamily="18" charset="0"/>
              </a:rPr>
              <a:t>Σύμφωνα με τις παραγράφους 4 και 5, η περίοδος κατά την οποία ισχύει προστατευτικό διάταγμα δεν υπολογίζεται στον χρόνο παραγραφής, όπως καθορίζεται στον σχετικό περί Παραγραφής Αγώγιμων Δικαιωμάτων Νόμο και η περίοδος ισχύος δικαστικής απόφασης εναντίον χρεώστη για καθορισμένο χρέος (βλ. Δ. 40 θ. 8 των περί Πολιτικής Δικονομίας Θεσμών) επεκτείνεται κατά τον χρόνο ισχύος του προστατευτικού διατάγματος.</a:t>
            </a:r>
          </a:p>
          <a:p>
            <a:pPr algn="just">
              <a:lnSpc>
                <a:spcPct val="150000"/>
              </a:lnSpc>
            </a:pPr>
            <a:endParaRPr lang="el-GR" dirty="0">
              <a:latin typeface="Arial" panose="020B0604020202020204" pitchFamily="34" charset="0"/>
              <a:cs typeface="Arial" panose="020B0604020202020204" pitchFamily="34" charset="0"/>
            </a:endParaRPr>
          </a:p>
          <a:p>
            <a:pPr algn="just">
              <a:lnSpc>
                <a:spcPct val="150000"/>
              </a:lnSpc>
            </a:pPr>
            <a:r>
              <a:rPr lang="el-GR" dirty="0">
                <a:latin typeface="Arial" panose="020B0604020202020204" pitchFamily="34" charset="0"/>
                <a:cs typeface="Arial" panose="020B0604020202020204" pitchFamily="34" charset="0"/>
              </a:rPr>
              <a:t>Όπως προνοείται στο </a:t>
            </a:r>
            <a:r>
              <a:rPr lang="el-GR" b="1" dirty="0">
                <a:latin typeface="Arial" panose="020B0604020202020204" pitchFamily="34" charset="0"/>
                <a:cs typeface="Arial" panose="020B0604020202020204" pitchFamily="34" charset="0"/>
              </a:rPr>
              <a:t>Άρθρο 77</a:t>
            </a:r>
            <a:r>
              <a:rPr lang="el-GR" dirty="0">
                <a:latin typeface="Arial" panose="020B0604020202020204" pitchFamily="34" charset="0"/>
                <a:cs typeface="Arial" panose="020B0604020202020204" pitchFamily="34" charset="0"/>
              </a:rPr>
              <a:t>, </a:t>
            </a:r>
            <a:r>
              <a:rPr lang="el-GR" b="1" dirty="0">
                <a:latin typeface="Arial" panose="020B0604020202020204" pitchFamily="34" charset="0"/>
                <a:cs typeface="Arial" panose="020B0604020202020204" pitchFamily="34" charset="0"/>
              </a:rPr>
              <a:t>τα Άρθρα 62-71 εφαρμόζονται κατ’ αναλογίαν σε επιβαλλόμενο με διάταγμα Δικαστηρίου Προσωπικό Σχέδιο Αποπληρωμής</a:t>
            </a:r>
            <a:r>
              <a:rPr lang="el-GR" dirty="0">
                <a:latin typeface="Arial" panose="020B0604020202020204" pitchFamily="34" charset="0"/>
                <a:cs typeface="Arial" panose="020B0604020202020204" pitchFamily="34" charset="0"/>
              </a:rPr>
              <a:t>, νοουμένου ότι οποιαδήποτε αλλαγή του Σχεδίου θα εφαρμόζεται μόνο κατόπιν έκδοσης σχετικού διατάγματος του Δικαστηρίου.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92819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8C0F8E4-A1E0-4C2B-939A-3659F27C2771}"/>
              </a:ext>
            </a:extLst>
          </p:cNvPr>
          <p:cNvSpPr/>
          <p:nvPr/>
        </p:nvSpPr>
        <p:spPr>
          <a:xfrm>
            <a:off x="419878" y="419878"/>
            <a:ext cx="11355356" cy="6135013"/>
          </a:xfrm>
          <a:prstGeom prst="rect">
            <a:avLst/>
          </a:prstGeom>
        </p:spPr>
        <p:txBody>
          <a:bodyPr wrap="square">
            <a:spAutoFit/>
          </a:bodyPr>
          <a:lstStyle/>
          <a:p>
            <a:pPr algn="just">
              <a:lnSpc>
                <a:spcPct val="150000"/>
              </a:lnSpc>
              <a:spcAft>
                <a:spcPts val="0"/>
              </a:spcAft>
            </a:pPr>
            <a:r>
              <a:rPr lang="el-GR" b="1" kern="100" dirty="0">
                <a:latin typeface="Arial" panose="020B0604020202020204" pitchFamily="34" charset="0"/>
                <a:ea typeface="Calibri" panose="020F0502020204030204" pitchFamily="34" charset="0"/>
                <a:cs typeface="Times New Roman" panose="02020603050405020304" pitchFamily="18" charset="0"/>
              </a:rPr>
              <a:t>Αναφορικά με τον Α. Π., Αρ. Αίτησης ΠΣΑ: 58/2021, 13/1/2023</a:t>
            </a:r>
            <a:endParaRPr lang="en-GB" sz="10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el-GR" kern="100" dirty="0">
                <a:latin typeface="Arial" panose="020B0604020202020204" pitchFamily="34" charset="0"/>
                <a:ea typeface="Calibri" panose="020F0502020204030204" pitchFamily="34" charset="0"/>
                <a:cs typeface="Times New Roman" panose="02020603050405020304" pitchFamily="18" charset="0"/>
              </a:rPr>
              <a:t>Οι Αιτητές (Πιστωτές) ζητούν την ακύρωση του προστατευτικού διατάγματος,</a:t>
            </a:r>
            <a:r>
              <a:rPr lang="el-GR" sz="1000" kern="100" dirty="0">
                <a:latin typeface="Calibri" panose="020F0502020204030204" pitchFamily="34" charset="0"/>
                <a:ea typeface="Calibri" panose="020F0502020204030204" pitchFamily="34" charset="0"/>
                <a:cs typeface="Times New Roman" panose="02020603050405020304" pitchFamily="18" charset="0"/>
              </a:rPr>
              <a:t> </a:t>
            </a:r>
            <a:r>
              <a:rPr lang="el-GR" kern="100" dirty="0">
                <a:latin typeface="Arial" panose="020B0604020202020204" pitchFamily="34" charset="0"/>
                <a:ea typeface="Calibri" panose="020F0502020204030204" pitchFamily="34" charset="0"/>
                <a:cs typeface="Times New Roman" panose="02020603050405020304" pitchFamily="18" charset="0"/>
              </a:rPr>
              <a:t>διατάγματος με το οποίο παρατάθηκε η ισχύς του προστατευτικού διατάγματος και διατάγματος με το οποίο επιβάλλεται το ΠΣΑ του Καθ΄ ου η αίτηση (Χρεώστη) που είχαν προηγουμένως απορρίψει στη συνέλευση πιστωτών.</a:t>
            </a:r>
            <a:endParaRPr lang="en-GB" sz="10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el-GR" kern="100" dirty="0">
                <a:latin typeface="Arial" panose="020B0604020202020204" pitchFamily="34" charset="0"/>
                <a:ea typeface="Calibri" panose="020F0502020204030204" pitchFamily="34" charset="0"/>
                <a:cs typeface="Times New Roman" panose="02020603050405020304" pitchFamily="18" charset="0"/>
              </a:rPr>
              <a:t>Αποτέλεσμα: Ακύρωση διατάγματος επιβολής του ΠΣΑ που οι πιστωτές απέρριψαν.</a:t>
            </a:r>
          </a:p>
          <a:p>
            <a:pPr>
              <a:lnSpc>
                <a:spcPct val="150000"/>
              </a:lnSpc>
              <a:spcAft>
                <a:spcPts val="0"/>
              </a:spcAft>
            </a:pPr>
            <a:endParaRPr lang="el-GR" b="1" dirty="0">
              <a:latin typeface="Arial" panose="020B0604020202020204" pitchFamily="34" charset="0"/>
              <a:cs typeface="Arial" panose="020B0604020202020204" pitchFamily="34" charset="0"/>
            </a:endParaRPr>
          </a:p>
          <a:p>
            <a:pPr>
              <a:lnSpc>
                <a:spcPct val="150000"/>
              </a:lnSpc>
            </a:pPr>
            <a:r>
              <a:rPr lang="el-GR" b="1" dirty="0">
                <a:latin typeface="Arial" panose="020B0604020202020204" pitchFamily="34" charset="0"/>
                <a:cs typeface="Arial" panose="020B0604020202020204" pitchFamily="34" charset="0"/>
              </a:rPr>
              <a:t>ΤΡΑΠΕΖΑ ΚΥΠΡΟΥ ΔΗΜΟΣΙΑ ΕΤΑΙΡΕΙΑ ΛΤΔ ν. ΘΕΟΔΩΡΑ ΝΤΑΝΤΙΔΟΥ, ΠΣΑ αρ. 87/2021, 16/8/2023 	</a:t>
            </a:r>
            <a:endParaRPr lang="en-GB" dirty="0">
              <a:latin typeface="Arial" panose="020B0604020202020204" pitchFamily="34" charset="0"/>
              <a:cs typeface="Arial" panose="020B0604020202020204" pitchFamily="34" charset="0"/>
            </a:endParaRPr>
          </a:p>
          <a:p>
            <a:pPr>
              <a:lnSpc>
                <a:spcPct val="150000"/>
              </a:lnSpc>
            </a:pPr>
            <a:r>
              <a:rPr lang="el-GR" dirty="0">
                <a:latin typeface="Arial" panose="020B0604020202020204" pitchFamily="34" charset="0"/>
                <a:cs typeface="Arial" panose="020B0604020202020204" pitchFamily="34" charset="0"/>
              </a:rPr>
              <a:t>Η πιστώτρια αιτείται ακύρωση του διατάγματος επιβολής του ΠΣΑ αλλά και των προστατευτικών διαταγμάτων.</a:t>
            </a:r>
            <a:endParaRPr lang="en-GB" dirty="0">
              <a:latin typeface="Arial" panose="020B0604020202020204" pitchFamily="34" charset="0"/>
              <a:cs typeface="Arial" panose="020B0604020202020204" pitchFamily="34" charset="0"/>
            </a:endParaRPr>
          </a:p>
          <a:p>
            <a:pPr>
              <a:lnSpc>
                <a:spcPct val="150000"/>
              </a:lnSpc>
            </a:pPr>
            <a:r>
              <a:rPr lang="el-GR" dirty="0">
                <a:latin typeface="Arial" panose="020B0604020202020204" pitchFamily="34" charset="0"/>
                <a:cs typeface="Arial" panose="020B0604020202020204" pitchFamily="34" charset="0"/>
              </a:rPr>
              <a:t>Αποτέλεσμα: το διάταγμα επιβολής ακυρώθηκε και η αίτηση για την επιβολή του ΠΣΑ απορρίπτεται.</a:t>
            </a:r>
          </a:p>
          <a:p>
            <a:endParaRPr lang="el-GR" b="1" dirty="0"/>
          </a:p>
          <a:p>
            <a:pPr>
              <a:lnSpc>
                <a:spcPct val="150000"/>
              </a:lnSpc>
            </a:pPr>
            <a:r>
              <a:rPr lang="en-GB" b="1" dirty="0">
                <a:latin typeface="Arial" panose="020B0604020202020204" pitchFamily="34" charset="0"/>
                <a:cs typeface="Arial" panose="020B0604020202020204" pitchFamily="34" charset="0"/>
              </a:rPr>
              <a:t>HELLENIC BANK PUBLIC COMPANY LIMITED </a:t>
            </a:r>
            <a:r>
              <a:rPr lang="el-GR" b="1" dirty="0">
                <a:latin typeface="Arial" panose="020B0604020202020204" pitchFamily="34" charset="0"/>
                <a:cs typeface="Arial" panose="020B0604020202020204" pitchFamily="34" charset="0"/>
              </a:rPr>
              <a:t>ν</a:t>
            </a:r>
            <a:r>
              <a:rPr lang="en-GB" b="1" dirty="0">
                <a:latin typeface="Arial" panose="020B0604020202020204" pitchFamily="34" charset="0"/>
                <a:cs typeface="Arial" panose="020B0604020202020204" pitchFamily="34" charset="0"/>
              </a:rPr>
              <a:t>. </a:t>
            </a:r>
            <a:r>
              <a:rPr lang="el-GR" b="1" dirty="0">
                <a:latin typeface="Arial" panose="020B0604020202020204" pitchFamily="34" charset="0"/>
                <a:cs typeface="Arial" panose="020B0604020202020204" pitchFamily="34" charset="0"/>
              </a:rPr>
              <a:t>Ευλογία Νεοφύτου Χρυσάνθου</a:t>
            </a:r>
            <a:r>
              <a:rPr lang="en-GB" b="1" dirty="0">
                <a:latin typeface="Arial" panose="020B0604020202020204" pitchFamily="34" charset="0"/>
                <a:cs typeface="Arial" panose="020B0604020202020204" pitchFamily="34" charset="0"/>
              </a:rPr>
              <a:t>, </a:t>
            </a:r>
            <a:r>
              <a:rPr lang="el-GR" b="1" dirty="0">
                <a:latin typeface="Arial" panose="020B0604020202020204" pitchFamily="34" charset="0"/>
                <a:cs typeface="Arial" panose="020B0604020202020204" pitchFamily="34" charset="0"/>
              </a:rPr>
              <a:t>Αρ</a:t>
            </a:r>
            <a:r>
              <a:rPr lang="en-GB" b="1" dirty="0">
                <a:latin typeface="Arial" panose="020B0604020202020204" pitchFamily="34" charset="0"/>
                <a:cs typeface="Arial" panose="020B0604020202020204" pitchFamily="34" charset="0"/>
              </a:rPr>
              <a:t>. </a:t>
            </a:r>
            <a:r>
              <a:rPr lang="el-GR" b="1" dirty="0">
                <a:latin typeface="Arial" panose="020B0604020202020204" pitchFamily="34" charset="0"/>
                <a:cs typeface="Arial" panose="020B0604020202020204" pitchFamily="34" charset="0"/>
              </a:rPr>
              <a:t>Αίτησης ΠΣΑ: 89/2021, 31/8/2023      </a:t>
            </a:r>
            <a:endParaRPr lang="en-GB" dirty="0">
              <a:latin typeface="Arial" panose="020B0604020202020204" pitchFamily="34" charset="0"/>
              <a:cs typeface="Arial" panose="020B0604020202020204" pitchFamily="34" charset="0"/>
            </a:endParaRPr>
          </a:p>
          <a:p>
            <a:pPr>
              <a:lnSpc>
                <a:spcPct val="150000"/>
              </a:lnSpc>
            </a:pPr>
            <a:r>
              <a:rPr lang="el-GR" dirty="0">
                <a:latin typeface="Arial" panose="020B0604020202020204" pitchFamily="34" charset="0"/>
                <a:cs typeface="Arial" panose="020B0604020202020204" pitchFamily="34" charset="0"/>
              </a:rPr>
              <a:t>Αίτηση από την πιστώτρια για ακύρωση του διατάγματος επιβολής που είχε απορριφθεί στη συνέλευση των πιστωτών. Να σημειωθεί ότι η </a:t>
            </a:r>
            <a:r>
              <a:rPr lang="el-GR" dirty="0" err="1">
                <a:latin typeface="Arial" panose="020B0604020202020204" pitchFamily="34" charset="0"/>
                <a:cs typeface="Arial" panose="020B0604020202020204" pitchFamily="34" charset="0"/>
              </a:rPr>
              <a:t>χρεώστρια</a:t>
            </a:r>
            <a:r>
              <a:rPr lang="el-GR" dirty="0">
                <a:latin typeface="Arial" panose="020B0604020202020204" pitchFamily="34" charset="0"/>
                <a:cs typeface="Arial" panose="020B0604020202020204" pitchFamily="34" charset="0"/>
              </a:rPr>
              <a:t> αντέδρασε με καταχώρηση ειδοποίησης περί πρόθεσης ένστασης.</a:t>
            </a:r>
            <a:endParaRPr lang="en-GB" dirty="0">
              <a:latin typeface="Arial" panose="020B0604020202020204" pitchFamily="34" charset="0"/>
              <a:cs typeface="Arial" panose="020B0604020202020204" pitchFamily="34" charset="0"/>
            </a:endParaRPr>
          </a:p>
          <a:p>
            <a:pPr>
              <a:lnSpc>
                <a:spcPct val="150000"/>
              </a:lnSpc>
            </a:pPr>
            <a:r>
              <a:rPr lang="el-GR" dirty="0">
                <a:latin typeface="Arial" panose="020B0604020202020204" pitchFamily="34" charset="0"/>
                <a:cs typeface="Arial" panose="020B0604020202020204" pitchFamily="34" charset="0"/>
              </a:rPr>
              <a:t>Αποτέλεσμα της αίτησης ήταν η ακύρωση του διατάγματος επιβολής (επιτυχία).</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46157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1BEDF1-D71A-49A7-96B2-73424386B6DC}"/>
              </a:ext>
            </a:extLst>
          </p:cNvPr>
          <p:cNvSpPr/>
          <p:nvPr/>
        </p:nvSpPr>
        <p:spPr>
          <a:xfrm>
            <a:off x="569167" y="419878"/>
            <a:ext cx="11224727" cy="6165790"/>
          </a:xfrm>
          <a:prstGeom prst="rect">
            <a:avLst/>
          </a:prstGeom>
        </p:spPr>
        <p:txBody>
          <a:bodyPr wrap="square">
            <a:spAutoFit/>
          </a:bodyPr>
          <a:lstStyle/>
          <a:p>
            <a:pPr>
              <a:lnSpc>
                <a:spcPct val="150000"/>
              </a:lnSpc>
            </a:pPr>
            <a:r>
              <a:rPr lang="el-GR" b="1" dirty="0">
                <a:latin typeface="Arial" panose="020B0604020202020204" pitchFamily="34" charset="0"/>
                <a:cs typeface="Arial" panose="020B0604020202020204" pitchFamily="34" charset="0"/>
              </a:rPr>
              <a:t>Αναφορικά με το χρεώστη Βασίλειο Βασιλείου κ.α., </a:t>
            </a:r>
            <a:r>
              <a:rPr lang="el-GR" b="1" dirty="0" err="1">
                <a:latin typeface="Arial" panose="020B0604020202020204" pitchFamily="34" charset="0"/>
                <a:cs typeface="Arial" panose="020B0604020202020204" pitchFamily="34" charset="0"/>
              </a:rPr>
              <a:t>Συνεκδικαζόμενες</a:t>
            </a:r>
            <a:r>
              <a:rPr lang="el-GR" b="1" dirty="0">
                <a:latin typeface="Arial" panose="020B0604020202020204" pitchFamily="34" charset="0"/>
                <a:cs typeface="Arial" panose="020B0604020202020204" pitchFamily="34" charset="0"/>
              </a:rPr>
              <a:t> Αιτήσεις ΠΣΑ αρ.7/2017 και 8/2017, 29/3/2018	</a:t>
            </a:r>
            <a:r>
              <a:rPr lang="el-GR" dirty="0">
                <a:latin typeface="Arial" panose="020B0604020202020204" pitchFamily="34" charset="0"/>
                <a:cs typeface="Arial" panose="020B0604020202020204" pitchFamily="34" charset="0"/>
              </a:rPr>
              <a:t>        </a:t>
            </a:r>
          </a:p>
          <a:p>
            <a:pPr>
              <a:lnSpc>
                <a:spcPct val="150000"/>
              </a:lnSpc>
            </a:pPr>
            <a:r>
              <a:rPr lang="el-GR" dirty="0">
                <a:latin typeface="Arial" panose="020B0604020202020204" pitchFamily="34" charset="0"/>
                <a:cs typeface="Arial" panose="020B0604020202020204" pitchFamily="34" charset="0"/>
              </a:rPr>
              <a:t>Οι </a:t>
            </a:r>
            <a:r>
              <a:rPr lang="el-GR" dirty="0" err="1">
                <a:latin typeface="Arial" panose="020B0604020202020204" pitchFamily="34" charset="0"/>
                <a:cs typeface="Arial" panose="020B0604020202020204" pitchFamily="34" charset="0"/>
              </a:rPr>
              <a:t>αιτητές</a:t>
            </a:r>
            <a:r>
              <a:rPr lang="el-GR" dirty="0">
                <a:latin typeface="Arial" panose="020B0604020202020204" pitchFamily="34" charset="0"/>
                <a:cs typeface="Arial" panose="020B0604020202020204" pitchFamily="34" charset="0"/>
              </a:rPr>
              <a:t> (πιστωτές) επιδίωξαν την ακύρωση διατάγματος επιβολής ΠΣΑ, που είχε απορριφθεί από την συνέλευση των πιστωτών. Αποτέλεσμα: Επιτυχία της αίτησης</a:t>
            </a:r>
            <a:endParaRPr lang="el-GR" b="1" kern="1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el-GR" b="1" kern="1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b="1" kern="100" dirty="0">
                <a:latin typeface="Arial" panose="020B0604020202020204" pitchFamily="34" charset="0"/>
                <a:ea typeface="Calibri" panose="020F0502020204030204" pitchFamily="34" charset="0"/>
                <a:cs typeface="Times New Roman" panose="02020603050405020304" pitchFamily="18" charset="0"/>
              </a:rPr>
              <a:t>Αίτηση εκ μέρους της HELLENIC BANK PUBLIC COMPANY LIMITED ν. Αναφορικά με την Ε. Α., Αρ. Αίτησης: ΠΣΑ 35/2021, 17/6/2022 </a:t>
            </a:r>
            <a:endParaRPr lang="en-GB" sz="11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kern="100" dirty="0">
                <a:latin typeface="Arial" panose="020B0604020202020204" pitchFamily="34" charset="0"/>
                <a:ea typeface="Calibri" panose="020F0502020204030204" pitchFamily="34" charset="0"/>
                <a:cs typeface="Times New Roman" panose="02020603050405020304" pitchFamily="18" charset="0"/>
              </a:rPr>
              <a:t>Η αιτήτρια (Πιστώτρια) αιτείται τον παραμερισμό του διατάγματος επιβολής ΠΣΑ που είχε απορριφθεί στη συνέλευση των πιστωτών.</a:t>
            </a:r>
            <a:r>
              <a:rPr lang="el-GR" sz="1100" kern="100" dirty="0">
                <a:latin typeface="Calibri" panose="020F0502020204030204" pitchFamily="34" charset="0"/>
                <a:ea typeface="Calibri" panose="020F0502020204030204" pitchFamily="34" charset="0"/>
                <a:cs typeface="Times New Roman" panose="02020603050405020304" pitchFamily="18" charset="0"/>
              </a:rPr>
              <a:t> </a:t>
            </a:r>
            <a:r>
              <a:rPr lang="el-GR" kern="100" dirty="0">
                <a:latin typeface="Arial" panose="020B0604020202020204" pitchFamily="34" charset="0"/>
                <a:ea typeface="Calibri" panose="020F0502020204030204" pitchFamily="34" charset="0"/>
                <a:cs typeface="Times New Roman" panose="02020603050405020304" pitchFamily="18" charset="0"/>
              </a:rPr>
              <a:t>Αποτέλεσμα: ακύρωση διατάγματος επιβολής</a:t>
            </a:r>
          </a:p>
          <a:p>
            <a:pPr>
              <a:lnSpc>
                <a:spcPct val="150000"/>
              </a:lnSpc>
            </a:pPr>
            <a:endParaRPr lang="el-GR" b="1" dirty="0">
              <a:latin typeface="Arial" panose="020B0604020202020204" pitchFamily="34" charset="0"/>
              <a:cs typeface="Arial" panose="020B0604020202020204" pitchFamily="34" charset="0"/>
            </a:endParaRPr>
          </a:p>
          <a:p>
            <a:pPr>
              <a:lnSpc>
                <a:spcPct val="150000"/>
              </a:lnSpc>
            </a:pPr>
            <a:r>
              <a:rPr lang="el-GR" b="1" dirty="0">
                <a:latin typeface="Arial" panose="020B0604020202020204" pitchFamily="34" charset="0"/>
                <a:cs typeface="Arial" panose="020B0604020202020204" pitchFamily="34" charset="0"/>
              </a:rPr>
              <a:t>Αναφορικά με τη Ν. Χ. ν. -, Αρ. Αίτησης: ΠΣΑ 3/2021, 10/4/2023</a:t>
            </a:r>
            <a:endParaRPr lang="en-GB" dirty="0">
              <a:latin typeface="Arial" panose="020B0604020202020204" pitchFamily="34" charset="0"/>
              <a:cs typeface="Arial" panose="020B0604020202020204" pitchFamily="34" charset="0"/>
            </a:endParaRPr>
          </a:p>
          <a:p>
            <a:pPr>
              <a:lnSpc>
                <a:spcPct val="150000"/>
              </a:lnSpc>
            </a:pPr>
            <a:r>
              <a:rPr lang="el-GR" dirty="0">
                <a:latin typeface="Arial" panose="020B0604020202020204" pitchFamily="34" charset="0"/>
                <a:cs typeface="Arial" panose="020B0604020202020204" pitchFamily="34" charset="0"/>
              </a:rPr>
              <a:t>Οι Αιτητές (Πιστωτές) ζητούν τον παραμερισμό και την ακύρωση του διατάγματος που εκδόθηκε στα πλαίσια προσωπικού σχεδίου αποπληρωμής και τους επιβλήθηκε. Το αποτέλεσμα ήταν η έκδοση των αιτουμένων διαταγμάτων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555882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AB37F02-77C0-489C-B2CE-3C1242B3E505}"/>
              </a:ext>
            </a:extLst>
          </p:cNvPr>
          <p:cNvSpPr/>
          <p:nvPr/>
        </p:nvSpPr>
        <p:spPr>
          <a:xfrm>
            <a:off x="3023118" y="1399592"/>
            <a:ext cx="6120882" cy="2308324"/>
          </a:xfrm>
          <a:prstGeom prst="rect">
            <a:avLst/>
          </a:prstGeom>
        </p:spPr>
        <p:txBody>
          <a:bodyPr wrap="square">
            <a:spAutoFit/>
          </a:bodyPr>
          <a:lstStyle/>
          <a:p>
            <a:pPr algn="ctr">
              <a:spcAft>
                <a:spcPts val="0"/>
              </a:spcAft>
            </a:pPr>
            <a:r>
              <a:rPr lang="el-GR" sz="2400" b="1" dirty="0">
                <a:latin typeface="Arial" panose="020B0604020202020204" pitchFamily="34" charset="0"/>
                <a:ea typeface="Times New Roman" panose="02020603050405020304" pitchFamily="18" charset="0"/>
                <a:cs typeface="Arial" panose="020B0604020202020204" pitchFamily="34" charset="0"/>
              </a:rPr>
              <a:t>ΤΙΤΛΟΣ Ι</a:t>
            </a:r>
            <a:r>
              <a:rPr lang="en-US" sz="2400" b="1" dirty="0">
                <a:latin typeface="Arial" panose="020B0604020202020204" pitchFamily="34" charset="0"/>
                <a:ea typeface="Times New Roman" panose="02020603050405020304" pitchFamily="18" charset="0"/>
                <a:cs typeface="Arial" panose="020B0604020202020204" pitchFamily="34" charset="0"/>
              </a:rPr>
              <a:t>V</a:t>
            </a:r>
            <a:endParaRPr lang="en-GB" sz="2400"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l-GR" sz="2400" b="1" dirty="0">
                <a:latin typeface="Arial" panose="020B0604020202020204" pitchFamily="34" charset="0"/>
                <a:ea typeface="Times New Roman" panose="02020603050405020304" pitchFamily="18" charset="0"/>
                <a:cs typeface="Arial" panose="020B0604020202020204" pitchFamily="34" charset="0"/>
              </a:rPr>
              <a:t> </a:t>
            </a:r>
            <a:endParaRPr lang="el-GR" sz="2400"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l-GR" sz="2400" b="1" dirty="0">
                <a:latin typeface="Arial" panose="020B0604020202020204" pitchFamily="34" charset="0"/>
                <a:ea typeface="Times New Roman" panose="02020603050405020304" pitchFamily="18" charset="0"/>
                <a:cs typeface="Arial" panose="020B0604020202020204" pitchFamily="34" charset="0"/>
              </a:rPr>
              <a:t>ΣΥΝΤΟΝΙΣΜΕΝΑ ΣΧΕΔΙΑ ΑΠΟΠΛΗΡΩΜΗΣ  ΓΙΑ ΦΥΣΙΚΑ ΠΡΟΣΩΠΑ ΚΑΙ ΠΟΛΥ ΜΙΚΡΕΣ ΕΠΙΧΕΙΡΗΣΕΙΣ </a:t>
            </a:r>
            <a:endParaRPr lang="en-GB" sz="2400"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l-GR" sz="2400" b="1" dirty="0">
                <a:latin typeface="Arial" panose="020B0604020202020204" pitchFamily="34" charset="0"/>
                <a:ea typeface="Times New Roman" panose="02020603050405020304" pitchFamily="18" charset="0"/>
                <a:cs typeface="Arial" panose="020B0604020202020204" pitchFamily="34" charset="0"/>
              </a:rPr>
              <a:t>(Άρθρο 78)</a:t>
            </a:r>
            <a:endParaRPr lang="en-GB"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168007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BC4B880-DD3F-45C9-8B5B-C86A3FD79F17}"/>
              </a:ext>
            </a:extLst>
          </p:cNvPr>
          <p:cNvSpPr/>
          <p:nvPr/>
        </p:nvSpPr>
        <p:spPr>
          <a:xfrm>
            <a:off x="121299" y="205273"/>
            <a:ext cx="11999166" cy="6136232"/>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Όπως προνοείται στο </a:t>
            </a:r>
            <a:r>
              <a:rPr lang="el-GR" b="1" dirty="0">
                <a:latin typeface="Arial" panose="020B0604020202020204" pitchFamily="34" charset="0"/>
                <a:ea typeface="Times New Roman" panose="02020603050405020304" pitchFamily="18" charset="0"/>
              </a:rPr>
              <a:t>Άρθρο 78</a:t>
            </a:r>
            <a:r>
              <a:rPr lang="el-GR" dirty="0">
                <a:latin typeface="Arial" panose="020B0604020202020204" pitchFamily="34" charset="0"/>
                <a:ea typeface="Times New Roman" panose="02020603050405020304" pitchFamily="18" charset="0"/>
              </a:rPr>
              <a:t>, χρεώστης που πληροί τα κριτήρια επιλεξιμότητας του Άρθρου 35 </a:t>
            </a:r>
            <a:r>
              <a:rPr lang="el-GR" dirty="0">
                <a:solidFill>
                  <a:srgbClr val="FF0000"/>
                </a:solidFill>
                <a:latin typeface="Arial" panose="020B0604020202020204" pitchFamily="34" charset="0"/>
                <a:ea typeface="Times New Roman" panose="02020603050405020304" pitchFamily="18" charset="0"/>
              </a:rPr>
              <a:t>και ο οποίος ασκεί αποφασιστική επιρροή σε πολύ μικρή επιχείρηση </a:t>
            </a:r>
            <a:r>
              <a:rPr lang="el-GR" dirty="0">
                <a:latin typeface="Arial" panose="020B0604020202020204" pitchFamily="34" charset="0"/>
                <a:cs typeface="Arial" panose="020B0604020202020204" pitchFamily="34" charset="0"/>
              </a:rPr>
              <a:t>(τροποποίηση με Ν. 85(Ι) του 2018), </a:t>
            </a:r>
            <a:r>
              <a:rPr lang="el-GR" dirty="0">
                <a:latin typeface="Arial" panose="020B0604020202020204" pitchFamily="34" charset="0"/>
                <a:ea typeface="Times New Roman" panose="02020603050405020304" pitchFamily="18" charset="0"/>
              </a:rPr>
              <a:t>θεωρείται ότι πληροί τα κριτήρια για να εισαχθεί σε </a:t>
            </a:r>
            <a:r>
              <a:rPr lang="el-GR" b="1" dirty="0">
                <a:latin typeface="Arial" panose="020B0604020202020204" pitchFamily="34" charset="0"/>
                <a:ea typeface="Times New Roman" panose="02020603050405020304" pitchFamily="18" charset="0"/>
              </a:rPr>
              <a:t>διαδικασία Συντονισμένου Σχεδίου Αποπληρωμής</a:t>
            </a:r>
            <a:r>
              <a:rPr lang="el-GR" dirty="0">
                <a:latin typeface="Arial" panose="020B0604020202020204" pitchFamily="34" charset="0"/>
                <a:ea typeface="Times New Roman" panose="02020603050405020304" pitchFamily="18" charset="0"/>
              </a:rPr>
              <a:t> δυνάμει του παρόντος Άρθρου. </a:t>
            </a:r>
          </a:p>
          <a:p>
            <a:pPr algn="just">
              <a:lnSpc>
                <a:spcPct val="150000"/>
              </a:lnSpc>
              <a:spcAft>
                <a:spcPts val="0"/>
              </a:spcAft>
            </a:pPr>
            <a:r>
              <a:rPr lang="el-GR" sz="1600" dirty="0">
                <a:solidFill>
                  <a:srgbClr val="FF0000"/>
                </a:solidFill>
                <a:latin typeface="Arial" panose="020B0604020202020204" pitchFamily="34" charset="0"/>
                <a:cs typeface="Arial" panose="020B0604020202020204" pitchFamily="34" charset="0"/>
              </a:rPr>
              <a:t>Νοείται ότι ο χρεώστης τεκμαίρεται ότι ασκεί αποφασιστική επιρροή, όταν: (i) κατέχει το μεγαλύτερο μέρος του εκδομένου κεφαλαίου της επιχείρησης· ή (ii) διαθέτει την πλειονότητα των ψήφων οι οποίες αντιστοιχούν στους τίτλους που έχει εκδώσει η επιχείρηση· ή (iii) δύναται να διορίζει περισσότερα από τα μισά µέλη του διοικητικού, διευθυντικού ή εποπτικού οργάνου της επιχείρησης. </a:t>
            </a:r>
          </a:p>
          <a:p>
            <a:pPr algn="just">
              <a:lnSpc>
                <a:spcPct val="150000"/>
              </a:lnSpc>
              <a:spcAft>
                <a:spcPts val="0"/>
              </a:spcAft>
            </a:pPr>
            <a:r>
              <a:rPr lang="el-GR" dirty="0">
                <a:latin typeface="Arial" panose="020B0604020202020204" pitchFamily="34" charset="0"/>
                <a:ea typeface="Times New Roman" panose="02020603050405020304" pitchFamily="18" charset="0"/>
              </a:rPr>
              <a:t>Έχοντας λάβει συμβουλές σύμφωνα με το Άρθρο 30(1) και κρίνοντας ότι θα πρέπει να εφαρμοστεί η εν λόγω διαδικασία, ο χρεώστης με την έκδοση του προστατευτικού διατάγματος σύμφωνα με το Άρθρο 39, υποβάλλει </a:t>
            </a:r>
            <a:r>
              <a:rPr lang="el-GR" b="1" dirty="0">
                <a:latin typeface="Arial" panose="020B0604020202020204" pitchFamily="34" charset="0"/>
                <a:ea typeface="Times New Roman" panose="02020603050405020304" pitchFamily="18" charset="0"/>
              </a:rPr>
              <a:t>αίτηση δυνάμει του Άρθρου 202Α του περί Εταιρειών Νόμου (βλ. Ν. 62(Ι)/2015) για τον διορισμό εξεταστή για την πολύ μικρή επιχείρηση</a:t>
            </a:r>
            <a:r>
              <a:rPr lang="el-GR" dirty="0">
                <a:latin typeface="Arial" panose="020B0604020202020204" pitchFamily="34" charset="0"/>
                <a:ea typeface="Times New Roman" panose="02020603050405020304" pitchFamily="18" charset="0"/>
              </a:rPr>
              <a:t>, προτείνοντας ως εξεταστή τον Σύμβουλο Αφερεγγυότητας που είναι διορισμένος για την υποβολή πρότασης Προσωπικού Σχεδίου Αποπληρωμής για τον συγκεκριμένο χρεώστη. Ως </a:t>
            </a:r>
            <a:r>
              <a:rPr lang="el-GR" b="1" dirty="0">
                <a:latin typeface="Arial" panose="020B0604020202020204" pitchFamily="34" charset="0"/>
                <a:ea typeface="Times New Roman" panose="02020603050405020304" pitchFamily="18" charset="0"/>
              </a:rPr>
              <a:t>πολύ μικρή επιχείρηση,</a:t>
            </a:r>
            <a:r>
              <a:rPr lang="el-GR" dirty="0">
                <a:latin typeface="Arial" panose="020B0604020202020204" pitchFamily="34" charset="0"/>
                <a:ea typeface="Times New Roman" panose="02020603050405020304" pitchFamily="18" charset="0"/>
              </a:rPr>
              <a:t> στην παράγραφο 8 ορίζεται η επιχείρηση </a:t>
            </a:r>
            <a:r>
              <a:rPr lang="el-GR" b="1" dirty="0">
                <a:latin typeface="Arial" panose="020B0604020202020204" pitchFamily="34" charset="0"/>
                <a:ea typeface="Times New Roman" panose="02020603050405020304" pitchFamily="18" charset="0"/>
              </a:rPr>
              <a:t>που απασχολεί λιγότερα από 10 πρόσωπα</a:t>
            </a:r>
            <a:r>
              <a:rPr lang="el-GR" dirty="0">
                <a:latin typeface="Arial" panose="020B0604020202020204" pitchFamily="34" charset="0"/>
                <a:ea typeface="Times New Roman" panose="02020603050405020304" pitchFamily="18" charset="0"/>
              </a:rPr>
              <a:t>, όπως αυτή καθορίζεται στο εδάφιο 3 του Άρθρου 2 της Σύστασης της Επιτροπής 2003/361/ΕΚ της 6</a:t>
            </a:r>
            <a:r>
              <a:rPr lang="el-GR" baseline="30000" dirty="0">
                <a:latin typeface="Arial" panose="020B0604020202020204" pitchFamily="34" charset="0"/>
                <a:ea typeface="Times New Roman" panose="02020603050405020304" pitchFamily="18" charset="0"/>
              </a:rPr>
              <a:t>ης</a:t>
            </a:r>
            <a:r>
              <a:rPr lang="el-GR" dirty="0">
                <a:latin typeface="Arial" panose="020B0604020202020204" pitchFamily="34" charset="0"/>
                <a:ea typeface="Times New Roman" panose="02020603050405020304" pitchFamily="18" charset="0"/>
              </a:rPr>
              <a:t> Μαΐου 2003 σχετικά με τον ορισμό των πολύ μικρών, των μικρών και των μεσαίων επιχειρήσεων, εξαιρουμένων των κριτηρίων του εδαφίου 3 του ίδιου Άρθρου της Σύστασης που αφορούν τον ετήσιο κύκλο εργασιών ή το σύνολο του ετήσιου ισολογισμού.</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9727906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C42059F-771D-43F5-A26E-D146A03E2826}"/>
              </a:ext>
            </a:extLst>
          </p:cNvPr>
          <p:cNvSpPr/>
          <p:nvPr/>
        </p:nvSpPr>
        <p:spPr>
          <a:xfrm>
            <a:off x="179882" y="96494"/>
            <a:ext cx="11857220" cy="6690229"/>
          </a:xfrm>
          <a:prstGeom prst="rect">
            <a:avLst/>
          </a:prstGeom>
        </p:spPr>
        <p:txBody>
          <a:bodyPr wrap="square">
            <a:spAutoFit/>
          </a:bodyPr>
          <a:lstStyle/>
          <a:p>
            <a:pPr algn="just">
              <a:lnSpc>
                <a:spcPct val="150000"/>
              </a:lnSpc>
              <a:spcAft>
                <a:spcPts val="0"/>
              </a:spcAft>
            </a:pPr>
            <a:r>
              <a:rPr lang="el-GR" dirty="0">
                <a:latin typeface="Arial" panose="020B0604020202020204" pitchFamily="34" charset="0"/>
                <a:ea typeface="Times New Roman" panose="02020603050405020304" pitchFamily="18" charset="0"/>
              </a:rPr>
              <a:t>Σε τέτοια περίπτωση, </a:t>
            </a:r>
            <a:r>
              <a:rPr lang="el-GR" b="1" dirty="0">
                <a:latin typeface="Arial" panose="020B0604020202020204" pitchFamily="34" charset="0"/>
                <a:ea typeface="Times New Roman" panose="02020603050405020304" pitchFamily="18" charset="0"/>
              </a:rPr>
              <a:t>το προστατευτικό διάταγμα ισχύει για περίοδο 120 ημερών</a:t>
            </a:r>
            <a:r>
              <a:rPr lang="el-GR" dirty="0">
                <a:latin typeface="Arial" panose="020B0604020202020204" pitchFamily="34" charset="0"/>
                <a:ea typeface="Times New Roman" panose="02020603050405020304" pitchFamily="18" charset="0"/>
              </a:rPr>
              <a:t> από την έκδοση του και μπορεί να παραταθεί από το Δικαστήριο, μετά από αίτηση του Συμβούλου Αφερεγγυότητας, για περαιτέρω περίοδο που δεν υπερβαίνει τις 60 ημέρες, όταν συντρέχουν οι προϋποθέσεις των παραγράφων 6 και 7 του Άρθρου 39, αλλά και κατά τα οριζόμενα στο Άρθρο 202ΙΘ του περί Εταιρειών Νόμου (βλ. Ν. 62(Ι)/2015).</a:t>
            </a: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endParaRPr lang="en-GB" sz="11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l-GR" dirty="0">
                <a:latin typeface="Arial" panose="020B0604020202020204" pitchFamily="34" charset="0"/>
                <a:ea typeface="Times New Roman" panose="02020603050405020304" pitchFamily="18" charset="0"/>
              </a:rPr>
              <a:t>Κατά τη διαδικασία του Συντονισμένου Σχεδίου Αποπληρωμής, η πρόταση Προσωπικού Σχεδίου Αποπληρωμής πρέπει να έχει εγκριθεί σύμφωνα με το Άρθρο 55 ή το Δικαστήριο να έχει εκδώσει διάταγμα επιβολής του Σχεδίου σύμφωνα με το Άρθρο 73 καθώς και η πρόταση για συμβιβασμό ή για σχέδιο αποπληρωμής να επιβεβαιωθεί σύμφωνα με το Άρθρο 202ΚΕ του περί Εταιρειών Νόμου (βλ. Ν. 62(Ι)/2015). Σε αντίθετη περίπτωση, αν δηλαδή δεν συντρέχουν οι προϋποθέσεις αυτές, ο χρεώστης μπορεί να υποβάλει αίτηση για νέο Προσωπικό Σχέδιο Αποπληρωμής. </a:t>
            </a:r>
            <a:r>
              <a:rPr lang="el-GR" b="1" dirty="0">
                <a:latin typeface="Arial" panose="020B0604020202020204" pitchFamily="34" charset="0"/>
                <a:ea typeface="Times New Roman" panose="02020603050405020304" pitchFamily="18" charset="0"/>
              </a:rPr>
              <a:t>Οι διατάξεις του Κεφαλαίου 2 σε σχέση με όλα τα θέματα που αφορούν τη διαδικασία Σχεδίου Αποπληρωμής εφαρμόζονται κατ’ αναλογίαν</a:t>
            </a:r>
            <a:r>
              <a:rPr lang="el-GR" dirty="0">
                <a:latin typeface="Arial" panose="020B0604020202020204" pitchFamily="34" charset="0"/>
                <a:ea typeface="Times New Roman" panose="02020603050405020304" pitchFamily="18" charset="0"/>
              </a:rPr>
              <a:t> και για τη διαδικασία Συντονισμένου Σχεδίου Αποπληρωμής, επιπρόσθετα δε ο Σύμβουλος Αφερεγγυότητας παρέχει σε κάθε πιστωτή του χρεώστη πρόσβαση σε προτάσεις για συμβιβασμό ή σχέδιο διακανονισμού που αφορούν την πολύ μικρή επιχείρηση καθώς και σε κάθε πιστωτή της πολύ μικρής επιχείρησης πρόσβαση σε προτάσεις για Προσωπικό Σχέδιο Αποπληρωμής που αφορούν τον χρεώστη.</a:t>
            </a:r>
            <a:endParaRPr lang="en-GB"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9486474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31F4207-F877-4A67-B098-247823C588E7}"/>
              </a:ext>
            </a:extLst>
          </p:cNvPr>
          <p:cNvSpPr/>
          <p:nvPr/>
        </p:nvSpPr>
        <p:spPr>
          <a:xfrm>
            <a:off x="4660777" y="2743200"/>
            <a:ext cx="3472255" cy="584775"/>
          </a:xfrm>
          <a:prstGeom prst="rect">
            <a:avLst/>
          </a:prstGeom>
        </p:spPr>
        <p:txBody>
          <a:bodyPr wrap="square">
            <a:spAutoFit/>
          </a:bodyPr>
          <a:lstStyle/>
          <a:p>
            <a:r>
              <a:rPr lang="el-GR" sz="3200" b="1" dirty="0">
                <a:solidFill>
                  <a:srgbClr val="013D45"/>
                </a:solidFill>
                <a:latin typeface="Arial" panose="020B0604020202020204" pitchFamily="34" charset="0"/>
                <a:cs typeface="Arial" panose="020B0604020202020204" pitchFamily="34" charset="0"/>
              </a:rPr>
              <a:t>ΠΤΩΧΕΥΣΕΙΣ</a:t>
            </a:r>
            <a:endParaRPr lang="en-GB" sz="3200" dirty="0"/>
          </a:p>
        </p:txBody>
      </p:sp>
    </p:spTree>
    <p:extLst>
      <p:ext uri="{BB962C8B-B14F-4D97-AF65-F5344CB8AC3E}">
        <p14:creationId xmlns:p14="http://schemas.microsoft.com/office/powerpoint/2010/main" val="5775653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0E4C65-5474-C6E6-011D-72A35DDDB41F}"/>
              </a:ext>
            </a:extLst>
          </p:cNvPr>
          <p:cNvSpPr txBox="1"/>
          <p:nvPr/>
        </p:nvSpPr>
        <p:spPr>
          <a:xfrm>
            <a:off x="176169" y="505131"/>
            <a:ext cx="11870422" cy="6001643"/>
          </a:xfrm>
          <a:prstGeom prst="rect">
            <a:avLst/>
          </a:prstGeom>
          <a:noFill/>
        </p:spPr>
        <p:txBody>
          <a:bodyPr wrap="square" anchor="ctr">
            <a:spAutoFit/>
          </a:bodyPr>
          <a:lstStyle/>
          <a:p>
            <a:pPr algn="l"/>
            <a:r>
              <a:rPr lang="el-GR" sz="1600" b="1" i="0" u="none" strike="noStrike" baseline="0" dirty="0">
                <a:latin typeface="Arial" panose="020B0604020202020204" pitchFamily="34" charset="0"/>
                <a:cs typeface="Arial" panose="020B0604020202020204" pitchFamily="34" charset="0"/>
              </a:rPr>
              <a:t>Αριθμός 61(Ι) του 2015</a:t>
            </a:r>
            <a:r>
              <a:rPr lang="en-GB" sz="1600" b="1" i="0" u="none" strike="noStrike" baseline="0" dirty="0">
                <a:latin typeface="Arial" panose="020B0604020202020204" pitchFamily="34" charset="0"/>
                <a:cs typeface="Arial" panose="020B0604020202020204" pitchFamily="34" charset="0"/>
              </a:rPr>
              <a:t> - </a:t>
            </a:r>
            <a:r>
              <a:rPr lang="el-GR" sz="1600" b="1" i="0" u="none" strike="noStrike" baseline="0" dirty="0">
                <a:latin typeface="Arial" panose="020B0604020202020204" pitchFamily="34" charset="0"/>
                <a:cs typeface="Arial" panose="020B0604020202020204" pitchFamily="34" charset="0"/>
              </a:rPr>
              <a:t>ΝΟΜΟΣ ΠΟΥ ΤΡΟΠΟΠΟΙΕΙ ΤΟΝ ΠΕΡΙ ΠΤΩΧΕΥΣΗΣ ΝΟΜΟ</a:t>
            </a:r>
            <a:r>
              <a:rPr lang="en-GB" sz="1600" b="1" i="0" u="none" strike="noStrike" baseline="0" dirty="0">
                <a:latin typeface="Arial" panose="020B0604020202020204" pitchFamily="34" charset="0"/>
                <a:cs typeface="Arial" panose="020B0604020202020204" pitchFamily="34" charset="0"/>
              </a:rPr>
              <a:t> - </a:t>
            </a:r>
            <a:r>
              <a:rPr lang="el-GR" sz="1600" b="0" i="0" u="none" strike="noStrike" baseline="0" dirty="0">
                <a:latin typeface="Arial" panose="020B0604020202020204" pitchFamily="34" charset="0"/>
                <a:cs typeface="Arial" panose="020B0604020202020204" pitchFamily="34" charset="0"/>
              </a:rPr>
              <a:t>Προοίμιο. </a:t>
            </a:r>
            <a:endParaRPr lang="en-GB" sz="1600" b="0" i="0" u="none" strike="noStrike" baseline="0" dirty="0">
              <a:latin typeface="Arial" panose="020B0604020202020204" pitchFamily="34" charset="0"/>
              <a:cs typeface="Arial" panose="020B0604020202020204" pitchFamily="34" charset="0"/>
            </a:endParaRPr>
          </a:p>
          <a:p>
            <a:pPr algn="l"/>
            <a:endParaRPr lang="en-GB" sz="1600" b="0" i="0" u="none" strike="noStrike" baseline="0" dirty="0">
              <a:latin typeface="Arial" panose="020B0604020202020204" pitchFamily="34" charset="0"/>
              <a:cs typeface="Arial" panose="020B0604020202020204" pitchFamily="34" charset="0"/>
            </a:endParaRPr>
          </a:p>
          <a:p>
            <a:pPr algn="l"/>
            <a:r>
              <a:rPr lang="el-GR" sz="1600" b="0" i="0" u="none" strike="noStrike" baseline="0" dirty="0">
                <a:latin typeface="Arial" panose="020B0604020202020204" pitchFamily="34" charset="0"/>
                <a:cs typeface="Arial" panose="020B0604020202020204" pitchFamily="34" charset="0"/>
              </a:rPr>
              <a:t>Επειδή, σύμφωνα με το επικαιροποιημένο Μνημόνιο Συναντίληψης μεταξύ της Κυπριακής</a:t>
            </a:r>
            <a:r>
              <a:rPr lang="en-GB" sz="1600" b="0" i="0" u="none" strike="noStrike" baseline="0" dirty="0">
                <a:latin typeface="Arial" panose="020B0604020202020204" pitchFamily="34" charset="0"/>
                <a:cs typeface="Arial" panose="020B0604020202020204" pitchFamily="34" charset="0"/>
              </a:rPr>
              <a:t> </a:t>
            </a:r>
            <a:r>
              <a:rPr lang="el-GR" sz="1600" b="0" i="0" u="none" strike="noStrike" baseline="0" dirty="0">
                <a:latin typeface="Arial" panose="020B0604020202020204" pitchFamily="34" charset="0"/>
                <a:cs typeface="Arial" panose="020B0604020202020204" pitchFamily="34" charset="0"/>
              </a:rPr>
              <a:t>Δημοκρατίας και της Ευρωπαϊκής Επιτροπής, εκ μέρους του Ευρωπαϊκού Μηχανισμού</a:t>
            </a:r>
            <a:r>
              <a:rPr lang="en-GB" sz="1600" b="0" i="0" u="none" strike="noStrike" baseline="0" dirty="0">
                <a:latin typeface="Arial" panose="020B0604020202020204" pitchFamily="34" charset="0"/>
                <a:cs typeface="Arial" panose="020B0604020202020204" pitchFamily="34" charset="0"/>
              </a:rPr>
              <a:t> </a:t>
            </a:r>
            <a:r>
              <a:rPr lang="el-GR" sz="1600" b="0" i="0" u="none" strike="noStrike" baseline="0" dirty="0">
                <a:latin typeface="Arial" panose="020B0604020202020204" pitchFamily="34" charset="0"/>
                <a:cs typeface="Arial" panose="020B0604020202020204" pitchFamily="34" charset="0"/>
              </a:rPr>
              <a:t>Σταθερότητας, και του επικαιροποιημένου Μνημονίου Οικονομικής και</a:t>
            </a:r>
            <a:r>
              <a:rPr lang="en-GB" sz="1600" b="0" i="0" u="none" strike="noStrike" baseline="0" dirty="0">
                <a:latin typeface="Arial" panose="020B0604020202020204" pitchFamily="34" charset="0"/>
                <a:cs typeface="Arial" panose="020B0604020202020204" pitchFamily="34" charset="0"/>
              </a:rPr>
              <a:t> </a:t>
            </a:r>
            <a:r>
              <a:rPr lang="el-GR" sz="1600" b="0" i="0" u="none" strike="noStrike" baseline="0" dirty="0">
                <a:latin typeface="Arial" panose="020B0604020202020204" pitchFamily="34" charset="0"/>
                <a:cs typeface="Arial" panose="020B0604020202020204" pitchFamily="34" charset="0"/>
              </a:rPr>
              <a:t>Χρηματοπιστωτικής Πολιτικής μεταξύ της Κυπριακής Δημοκρατίας και του Διεθνούς</a:t>
            </a:r>
            <a:r>
              <a:rPr lang="en-GB" sz="1600" b="0" i="0" u="none" strike="noStrike" baseline="0" dirty="0">
                <a:latin typeface="Arial" panose="020B0604020202020204" pitchFamily="34" charset="0"/>
                <a:cs typeface="Arial" panose="020B0604020202020204" pitchFamily="34" charset="0"/>
              </a:rPr>
              <a:t> </a:t>
            </a:r>
            <a:r>
              <a:rPr lang="el-GR" sz="1600" b="0" i="0" u="none" strike="noStrike" baseline="0" dirty="0">
                <a:latin typeface="Arial" panose="020B0604020202020204" pitchFamily="34" charset="0"/>
                <a:cs typeface="Arial" panose="020B0604020202020204" pitchFamily="34" charset="0"/>
              </a:rPr>
              <a:t>Νομισματικού Ταμείου, στα πλαίσια ολοκληρωμένης μεταρρύθμισης που θα εισαγάγει</a:t>
            </a:r>
            <a:r>
              <a:rPr lang="en-GB" sz="1600" b="0" i="0" u="none" strike="noStrike" baseline="0" dirty="0">
                <a:latin typeface="Arial" panose="020B0604020202020204" pitchFamily="34" charset="0"/>
                <a:cs typeface="Arial" panose="020B0604020202020204" pitchFamily="34" charset="0"/>
              </a:rPr>
              <a:t> </a:t>
            </a:r>
            <a:r>
              <a:rPr lang="el-GR" sz="1600" b="0" i="0" u="none" strike="noStrike" baseline="0" dirty="0">
                <a:latin typeface="Arial" panose="020B0604020202020204" pitchFamily="34" charset="0"/>
                <a:cs typeface="Arial" panose="020B0604020202020204" pitchFamily="34" charset="0"/>
              </a:rPr>
              <a:t>κατάλληλες διαδικασίες αφερεγγυότητας για φυσικά και νομικά πρόσωπα, </a:t>
            </a:r>
            <a:r>
              <a:rPr lang="el-GR" sz="1600" b="0" i="0" u="none" strike="noStrike" baseline="0" dirty="0">
                <a:solidFill>
                  <a:srgbClr val="FF0000"/>
                </a:solidFill>
                <a:latin typeface="Arial" panose="020B0604020202020204" pitchFamily="34" charset="0"/>
                <a:cs typeface="Arial" panose="020B0604020202020204" pitchFamily="34" charset="0"/>
              </a:rPr>
              <a:t>θα</a:t>
            </a:r>
            <a:r>
              <a:rPr lang="en-GB" sz="1600" b="0" i="0" u="none" strike="noStrike" baseline="0" dirty="0">
                <a:solidFill>
                  <a:srgbClr val="FF0000"/>
                </a:solidFill>
                <a:latin typeface="Arial" panose="020B0604020202020204" pitchFamily="34" charset="0"/>
                <a:cs typeface="Arial" panose="020B0604020202020204" pitchFamily="34" charset="0"/>
              </a:rPr>
              <a:t> </a:t>
            </a:r>
            <a:r>
              <a:rPr lang="el-GR" sz="1600" b="0" i="0" u="none" strike="noStrike" baseline="0" dirty="0">
                <a:solidFill>
                  <a:srgbClr val="FF0000"/>
                </a:solidFill>
                <a:latin typeface="Arial" panose="020B0604020202020204" pitchFamily="34" charset="0"/>
                <a:cs typeface="Arial" panose="020B0604020202020204" pitchFamily="34" charset="0"/>
              </a:rPr>
              <a:t>εκσυγχρονισθεί, μεταξύ άλλων, η διαδικασία πτώχευσης φυσικών προσώπων·</a:t>
            </a:r>
            <a:r>
              <a:rPr lang="el-GR" sz="1600" b="0" i="0" u="none" strike="noStrike" baseline="0" dirty="0">
                <a:latin typeface="Arial" panose="020B0604020202020204" pitchFamily="34" charset="0"/>
                <a:cs typeface="Arial" panose="020B0604020202020204" pitchFamily="34" charset="0"/>
              </a:rPr>
              <a:t> και</a:t>
            </a:r>
          </a:p>
          <a:p>
            <a:pPr algn="just"/>
            <a:r>
              <a:rPr lang="el-GR" sz="1600" b="0" i="0" u="none" strike="noStrike" baseline="0" dirty="0">
                <a:latin typeface="Arial" panose="020B0604020202020204" pitchFamily="34" charset="0"/>
                <a:cs typeface="Arial" panose="020B0604020202020204" pitchFamily="34" charset="0"/>
              </a:rPr>
              <a:t>Επειδή, το Υπουργικό Συμβούλιο, μετά από διαβούλευση με το Διεθνές Νομισματικό</a:t>
            </a:r>
            <a:r>
              <a:rPr lang="en-GB" sz="1600" b="0" i="0" u="none" strike="noStrike" baseline="0" dirty="0">
                <a:latin typeface="Arial" panose="020B0604020202020204" pitchFamily="34" charset="0"/>
                <a:cs typeface="Arial" panose="020B0604020202020204" pitchFamily="34" charset="0"/>
              </a:rPr>
              <a:t> </a:t>
            </a:r>
            <a:r>
              <a:rPr lang="el-GR" sz="1600" b="0" i="0" u="none" strike="noStrike" baseline="0" dirty="0">
                <a:latin typeface="Arial" panose="020B0604020202020204" pitchFamily="34" charset="0"/>
                <a:cs typeface="Arial" panose="020B0604020202020204" pitchFamily="34" charset="0"/>
              </a:rPr>
              <a:t>Ταμείο και την Ευρωπαϊκή Επιτροπή, καθώς και ενημέρωση της Ευρωπαϊκής Κεντρικής</a:t>
            </a:r>
            <a:r>
              <a:rPr lang="en-GB" sz="1600" b="0" i="0" u="none" strike="noStrike" baseline="0" dirty="0">
                <a:latin typeface="Arial" panose="020B0604020202020204" pitchFamily="34" charset="0"/>
                <a:cs typeface="Arial" panose="020B0604020202020204" pitchFamily="34" charset="0"/>
              </a:rPr>
              <a:t> </a:t>
            </a:r>
            <a:r>
              <a:rPr lang="el-GR" sz="1600" b="0" i="0" u="none" strike="noStrike" baseline="0" dirty="0">
                <a:latin typeface="Arial" panose="020B0604020202020204" pitchFamily="34" charset="0"/>
                <a:cs typeface="Arial" panose="020B0604020202020204" pitchFamily="34" charset="0"/>
              </a:rPr>
              <a:t>Τράπεζας και του Ευρωπαϊκού Μηχανισμού Σταθερότητας, ενέκρινε το πλαίσιο</a:t>
            </a:r>
            <a:r>
              <a:rPr lang="en-GB" sz="1600" b="0" i="0" u="none" strike="noStrike" baseline="0" dirty="0">
                <a:latin typeface="Arial" panose="020B0604020202020204" pitchFamily="34" charset="0"/>
                <a:cs typeface="Arial" panose="020B0604020202020204" pitchFamily="34" charset="0"/>
              </a:rPr>
              <a:t> </a:t>
            </a:r>
            <a:r>
              <a:rPr lang="el-GR" sz="1600" b="0" i="0" u="none" strike="noStrike" baseline="0" dirty="0">
                <a:latin typeface="Arial" panose="020B0604020202020204" pitchFamily="34" charset="0"/>
                <a:cs typeface="Arial" panose="020B0604020202020204" pitchFamily="34" charset="0"/>
              </a:rPr>
              <a:t>αφερεγγυότητας αναφορικά με την ολοκληρωμένη μεταρρύθμιση για διαδικασίες</a:t>
            </a:r>
            <a:r>
              <a:rPr lang="en-GB" sz="1600" b="0" i="0" u="none" strike="noStrike" baseline="0" dirty="0">
                <a:latin typeface="Arial" panose="020B0604020202020204" pitchFamily="34" charset="0"/>
                <a:cs typeface="Arial" panose="020B0604020202020204" pitchFamily="34" charset="0"/>
              </a:rPr>
              <a:t> </a:t>
            </a:r>
            <a:r>
              <a:rPr lang="el-GR" sz="1600" b="0" i="0" u="none" strike="noStrike" baseline="0" dirty="0">
                <a:latin typeface="Arial" panose="020B0604020202020204" pitchFamily="34" charset="0"/>
                <a:cs typeface="Arial" panose="020B0604020202020204" pitchFamily="34" charset="0"/>
              </a:rPr>
              <a:t>αφερεγγυότητας· και</a:t>
            </a:r>
          </a:p>
          <a:p>
            <a:pPr algn="l"/>
            <a:r>
              <a:rPr lang="el-GR" sz="1600" b="0" i="0" u="none" strike="noStrike" baseline="0" dirty="0">
                <a:latin typeface="Arial" panose="020B0604020202020204" pitchFamily="34" charset="0"/>
                <a:cs typeface="Arial" panose="020B0604020202020204" pitchFamily="34" charset="0"/>
              </a:rPr>
              <a:t>Επειδή, η Βουλή των Αντιπροσώπων, με Απόφασή της υιοθέτησε τις πρόνοιες του εν</a:t>
            </a:r>
            <a:r>
              <a:rPr lang="en-GB" sz="1600" b="0" i="0" u="none" strike="noStrike" baseline="0" dirty="0">
                <a:latin typeface="Arial" panose="020B0604020202020204" pitchFamily="34" charset="0"/>
                <a:cs typeface="Arial" panose="020B0604020202020204" pitchFamily="34" charset="0"/>
              </a:rPr>
              <a:t> </a:t>
            </a:r>
            <a:r>
              <a:rPr lang="el-GR" sz="1600" b="0" i="0" u="none" strike="noStrike" baseline="0" dirty="0">
                <a:latin typeface="Arial" panose="020B0604020202020204" pitchFamily="34" charset="0"/>
                <a:cs typeface="Arial" panose="020B0604020202020204" pitchFamily="34" charset="0"/>
              </a:rPr>
              <a:t>λόγω πλαισίου αφερεγγυότητας· και</a:t>
            </a:r>
          </a:p>
          <a:p>
            <a:pPr algn="l"/>
            <a:r>
              <a:rPr lang="el-GR" sz="1600" b="0" i="0" u="none" strike="noStrike" baseline="0" dirty="0">
                <a:solidFill>
                  <a:srgbClr val="FF0000"/>
                </a:solidFill>
                <a:latin typeface="Arial" panose="020B0604020202020204" pitchFamily="34" charset="0"/>
                <a:cs typeface="Arial" panose="020B0604020202020204" pitchFamily="34" charset="0"/>
              </a:rPr>
              <a:t>Επειδή</a:t>
            </a:r>
            <a:r>
              <a:rPr lang="el-GR" sz="1600" b="1" i="0" u="none" strike="noStrike" baseline="0" dirty="0">
                <a:solidFill>
                  <a:srgbClr val="FF0000"/>
                </a:solidFill>
                <a:latin typeface="Arial" panose="020B0604020202020204" pitchFamily="34" charset="0"/>
                <a:cs typeface="Arial" panose="020B0604020202020204" pitchFamily="34" charset="0"/>
              </a:rPr>
              <a:t>, </a:t>
            </a:r>
            <a:r>
              <a:rPr lang="el-GR" sz="1600" b="0" i="0" u="none" strike="noStrike" baseline="0" dirty="0">
                <a:solidFill>
                  <a:srgbClr val="FF0000"/>
                </a:solidFill>
                <a:latin typeface="Arial" panose="020B0604020202020204" pitchFamily="34" charset="0"/>
                <a:cs typeface="Arial" panose="020B0604020202020204" pitchFamily="34" charset="0"/>
              </a:rPr>
              <a:t>στην παρούσα φάση η Δημοκρατία διέρχεται δύσκολη οικονομική περίοδο και</a:t>
            </a:r>
            <a:r>
              <a:rPr lang="en-GB" sz="1600" b="0" i="0" u="none" strike="noStrike" baseline="0" dirty="0">
                <a:solidFill>
                  <a:srgbClr val="FF0000"/>
                </a:solidFill>
                <a:latin typeface="Arial" panose="020B0604020202020204" pitchFamily="34" charset="0"/>
                <a:cs typeface="Arial" panose="020B0604020202020204" pitchFamily="34" charset="0"/>
              </a:rPr>
              <a:t> </a:t>
            </a:r>
            <a:r>
              <a:rPr lang="el-GR" sz="1600" b="0" i="0" u="none" strike="noStrike" baseline="0" dirty="0">
                <a:solidFill>
                  <a:srgbClr val="FF0000"/>
                </a:solidFill>
                <a:latin typeface="Arial" panose="020B0604020202020204" pitchFamily="34" charset="0"/>
                <a:cs typeface="Arial" panose="020B0604020202020204" pitchFamily="34" charset="0"/>
              </a:rPr>
              <a:t>είναι αναγκαία η διασφάλιση της χρηματοοικονομικής σταθερότητας· </a:t>
            </a:r>
            <a:r>
              <a:rPr lang="el-GR" sz="1600" b="0" i="0" u="none" strike="noStrike" baseline="0" dirty="0">
                <a:latin typeface="Arial" panose="020B0604020202020204" pitchFamily="34" charset="0"/>
                <a:cs typeface="Arial" panose="020B0604020202020204" pitchFamily="34" charset="0"/>
              </a:rPr>
              <a:t>και</a:t>
            </a:r>
          </a:p>
          <a:p>
            <a:pPr algn="l"/>
            <a:r>
              <a:rPr lang="el-GR" sz="1600" b="0" i="0" u="none" strike="noStrike" baseline="0" dirty="0">
                <a:latin typeface="Arial" panose="020B0604020202020204" pitchFamily="34" charset="0"/>
                <a:cs typeface="Arial" panose="020B0604020202020204" pitchFamily="34" charset="0"/>
              </a:rPr>
              <a:t>Επειδή, προς αποφυγή περαιτέρω επιδείνωσης της οικονομικής και δημοσιονομικής</a:t>
            </a:r>
            <a:r>
              <a:rPr lang="en-GB" sz="1600" b="0" i="0" u="none" strike="noStrike" baseline="0" dirty="0">
                <a:latin typeface="Arial" panose="020B0604020202020204" pitchFamily="34" charset="0"/>
                <a:cs typeface="Arial" panose="020B0604020202020204" pitchFamily="34" charset="0"/>
              </a:rPr>
              <a:t> </a:t>
            </a:r>
            <a:r>
              <a:rPr lang="el-GR" sz="1600" b="0" i="0" u="none" strike="noStrike" baseline="0" dirty="0">
                <a:latin typeface="Arial" panose="020B0604020202020204" pitchFamily="34" charset="0"/>
                <a:cs typeface="Arial" panose="020B0604020202020204" pitchFamily="34" charset="0"/>
              </a:rPr>
              <a:t>κατάστασης, είναι αναγκαίο όπως αντιμετωπισθεί το υπέρμετρα ψηλό επίπεδο ιδιωτικού</a:t>
            </a:r>
            <a:r>
              <a:rPr lang="en-GB" sz="1600" b="0" i="0" u="none" strike="noStrike" baseline="0" dirty="0">
                <a:latin typeface="Arial" panose="020B0604020202020204" pitchFamily="34" charset="0"/>
                <a:cs typeface="Arial" panose="020B0604020202020204" pitchFamily="34" charset="0"/>
              </a:rPr>
              <a:t> </a:t>
            </a:r>
            <a:r>
              <a:rPr lang="el-GR" sz="1600" b="0" i="0" u="none" strike="noStrike" baseline="0" dirty="0">
                <a:latin typeface="Arial" panose="020B0604020202020204" pitchFamily="34" charset="0"/>
                <a:cs typeface="Arial" panose="020B0604020202020204" pitchFamily="34" charset="0"/>
              </a:rPr>
              <a:t>χρέους, περιλαμβανομένου και του χρέους των φυσικών προσώπων· και</a:t>
            </a:r>
          </a:p>
          <a:p>
            <a:pPr algn="l"/>
            <a:r>
              <a:rPr lang="el-GR" sz="1600" b="0" i="0" u="none" strike="noStrike" baseline="0" dirty="0">
                <a:latin typeface="Arial" panose="020B0604020202020204" pitchFamily="34" charset="0"/>
                <a:cs typeface="Arial" panose="020B0604020202020204" pitchFamily="34" charset="0"/>
              </a:rPr>
              <a:t>Επειδή, θα πρέπει να θεσπιστούν ειδικές πρόνοιες για την αντιμετώπιση των εγγυητών οι</a:t>
            </a:r>
            <a:r>
              <a:rPr lang="en-GB" sz="1600" b="0" i="0" u="none" strike="noStrike" baseline="0" dirty="0">
                <a:latin typeface="Arial" panose="020B0604020202020204" pitchFamily="34" charset="0"/>
                <a:cs typeface="Arial" panose="020B0604020202020204" pitchFamily="34" charset="0"/>
              </a:rPr>
              <a:t> </a:t>
            </a:r>
            <a:r>
              <a:rPr lang="el-GR" sz="1600" b="0" i="0" u="none" strike="noStrike" baseline="0" dirty="0">
                <a:latin typeface="Arial" panose="020B0604020202020204" pitchFamily="34" charset="0"/>
                <a:cs typeface="Arial" panose="020B0604020202020204" pitchFamily="34" charset="0"/>
              </a:rPr>
              <a:t>οποίοι παρείχαν εγγυήσεις σε σχέση με χρέος του πτωχεύσαντα σύμφωνα με τις οποίες θα</a:t>
            </a:r>
            <a:r>
              <a:rPr lang="en-GB" sz="1600" b="0" i="0" u="none" strike="noStrike" baseline="0" dirty="0">
                <a:latin typeface="Arial" panose="020B0604020202020204" pitchFamily="34" charset="0"/>
                <a:cs typeface="Arial" panose="020B0604020202020204" pitchFamily="34" charset="0"/>
              </a:rPr>
              <a:t> </a:t>
            </a:r>
            <a:r>
              <a:rPr lang="el-GR" sz="1600" b="0" i="0" u="none" strike="noStrike" baseline="0" dirty="0">
                <a:latin typeface="Arial" panose="020B0604020202020204" pitchFamily="34" charset="0"/>
                <a:cs typeface="Arial" panose="020B0604020202020204" pitchFamily="34" charset="0"/>
              </a:rPr>
              <a:t>προστατεύονται τα δικαιώματα των εγγυητών, του πτωχεύσαντα και των πιστωτών με</a:t>
            </a:r>
            <a:r>
              <a:rPr lang="en-GB" sz="1600" b="0" i="0" u="none" strike="noStrike" baseline="0" dirty="0">
                <a:latin typeface="Arial" panose="020B0604020202020204" pitchFamily="34" charset="0"/>
                <a:cs typeface="Arial" panose="020B0604020202020204" pitchFamily="34" charset="0"/>
              </a:rPr>
              <a:t> </a:t>
            </a:r>
            <a:r>
              <a:rPr lang="el-GR" sz="1600" b="0" i="0" u="none" strike="noStrike" baseline="0" dirty="0">
                <a:latin typeface="Arial" panose="020B0604020202020204" pitchFamily="34" charset="0"/>
                <a:cs typeface="Arial" panose="020B0604020202020204" pitchFamily="34" charset="0"/>
              </a:rPr>
              <a:t>στόχο την εξεύρεση ισορροπίας μεταξύ τους, με τρόπο που να προστατεύεται ο πυρήνας</a:t>
            </a:r>
          </a:p>
          <a:p>
            <a:pPr algn="l"/>
            <a:r>
              <a:rPr lang="el-GR" sz="1600" b="0" i="0" u="none" strike="noStrike" baseline="0" dirty="0">
                <a:latin typeface="Arial" panose="020B0604020202020204" pitchFamily="34" charset="0"/>
                <a:cs typeface="Arial" panose="020B0604020202020204" pitchFamily="34" charset="0"/>
              </a:rPr>
              <a:t>των δικαιωμάτων όλων τους· και</a:t>
            </a:r>
          </a:p>
          <a:p>
            <a:pPr algn="l"/>
            <a:r>
              <a:rPr lang="el-GR" sz="1600" b="0" i="0" u="none" strike="noStrike" baseline="0" dirty="0">
                <a:solidFill>
                  <a:srgbClr val="FF0000"/>
                </a:solidFill>
                <a:latin typeface="Arial" panose="020B0604020202020204" pitchFamily="34" charset="0"/>
                <a:cs typeface="Arial" panose="020B0604020202020204" pitchFamily="34" charset="0"/>
              </a:rPr>
              <a:t>Επειδή, η υφιστάμενη διαδικασία πτώχευσης φυσικών προσώπων δυνάμει των διατάξεων</a:t>
            </a:r>
            <a:r>
              <a:rPr lang="en-GB" sz="1600" b="0" i="0" u="none" strike="noStrike" baseline="0" dirty="0">
                <a:solidFill>
                  <a:srgbClr val="FF0000"/>
                </a:solidFill>
                <a:latin typeface="Arial" panose="020B0604020202020204" pitchFamily="34" charset="0"/>
                <a:cs typeface="Arial" panose="020B0604020202020204" pitchFamily="34" charset="0"/>
              </a:rPr>
              <a:t> </a:t>
            </a:r>
            <a:r>
              <a:rPr lang="el-GR" sz="1600" b="0" i="0" u="none" strike="noStrike" baseline="0" dirty="0">
                <a:solidFill>
                  <a:srgbClr val="FF0000"/>
                </a:solidFill>
                <a:latin typeface="Arial" panose="020B0604020202020204" pitchFamily="34" charset="0"/>
                <a:cs typeface="Arial" panose="020B0604020202020204" pitchFamily="34" charset="0"/>
              </a:rPr>
              <a:t>του περί Πτώχευσης Νόμου κρίνεται ανεπαρκής και χρονοβόρα· </a:t>
            </a:r>
            <a:r>
              <a:rPr lang="el-GR" sz="1600" b="0" i="0" u="none" strike="noStrike" baseline="0" dirty="0">
                <a:latin typeface="Arial" panose="020B0604020202020204" pitchFamily="34" charset="0"/>
                <a:cs typeface="Arial" panose="020B0604020202020204" pitchFamily="34" charset="0"/>
              </a:rPr>
              <a:t>και</a:t>
            </a:r>
          </a:p>
          <a:p>
            <a:pPr algn="l"/>
            <a:r>
              <a:rPr lang="el-GR" sz="1600" b="1" i="0" u="none" strike="noStrike" baseline="0" dirty="0">
                <a:solidFill>
                  <a:srgbClr val="FF0000"/>
                </a:solidFill>
                <a:latin typeface="Arial" panose="020B0604020202020204" pitchFamily="34" charset="0"/>
                <a:cs typeface="Arial" panose="020B0604020202020204" pitchFamily="34" charset="0"/>
              </a:rPr>
              <a:t>Επειδή, απαιτείται ο εκσυγχρονισμός της εν λόγω διαδικασίας, μέσω της τροποποίησης</a:t>
            </a:r>
            <a:r>
              <a:rPr lang="en-GB" sz="1600" b="1" i="0" u="none" strike="noStrike" baseline="0" dirty="0">
                <a:solidFill>
                  <a:srgbClr val="FF0000"/>
                </a:solidFill>
                <a:latin typeface="Arial" panose="020B0604020202020204" pitchFamily="34" charset="0"/>
                <a:cs typeface="Arial" panose="020B0604020202020204" pitchFamily="34" charset="0"/>
              </a:rPr>
              <a:t> </a:t>
            </a:r>
            <a:r>
              <a:rPr lang="el-GR" sz="1600" b="1" i="0" u="none" strike="noStrike" baseline="0" dirty="0">
                <a:solidFill>
                  <a:srgbClr val="FF0000"/>
                </a:solidFill>
                <a:latin typeface="Arial" panose="020B0604020202020204" pitchFamily="34" charset="0"/>
                <a:cs typeface="Arial" panose="020B0604020202020204" pitchFamily="34" charset="0"/>
              </a:rPr>
              <a:t>του υφισταμένου νομικού πλαισίου, ώστε να διευκολυνθεί η σύντομη διεκπεραίωσή της</a:t>
            </a:r>
            <a:r>
              <a:rPr lang="en-GB" sz="1600" b="1" i="0" u="none" strike="noStrike" baseline="0" dirty="0">
                <a:solidFill>
                  <a:srgbClr val="FF0000"/>
                </a:solidFill>
                <a:latin typeface="Arial" panose="020B0604020202020204" pitchFamily="34" charset="0"/>
                <a:cs typeface="Arial" panose="020B0604020202020204" pitchFamily="34" charset="0"/>
              </a:rPr>
              <a:t> </a:t>
            </a:r>
            <a:r>
              <a:rPr lang="el-GR" sz="1600" b="1" i="0" u="none" strike="noStrike" baseline="0" dirty="0">
                <a:solidFill>
                  <a:srgbClr val="FF0000"/>
                </a:solidFill>
                <a:latin typeface="Arial" panose="020B0604020202020204" pitchFamily="34" charset="0"/>
                <a:cs typeface="Arial" panose="020B0604020202020204" pitchFamily="34" charset="0"/>
              </a:rPr>
              <a:t>και να διασφαλισθεί η επιστροφή παραγωγικών περιουσιακών στοιχείων πίσω στην</a:t>
            </a:r>
            <a:r>
              <a:rPr lang="en-GB" sz="1600" b="1" i="0" u="none" strike="noStrike" baseline="0" dirty="0">
                <a:solidFill>
                  <a:srgbClr val="FF0000"/>
                </a:solidFill>
                <a:latin typeface="Arial" panose="020B0604020202020204" pitchFamily="34" charset="0"/>
                <a:cs typeface="Arial" panose="020B0604020202020204" pitchFamily="34" charset="0"/>
              </a:rPr>
              <a:t> </a:t>
            </a:r>
            <a:r>
              <a:rPr lang="el-GR" sz="1600" b="1" i="0" u="none" strike="noStrike" baseline="0" dirty="0">
                <a:solidFill>
                  <a:srgbClr val="FF0000"/>
                </a:solidFill>
                <a:latin typeface="Arial" panose="020B0604020202020204" pitchFamily="34" charset="0"/>
                <a:cs typeface="Arial" panose="020B0604020202020204" pitchFamily="34" charset="0"/>
              </a:rPr>
              <a:t>οικονομία</a:t>
            </a:r>
            <a:r>
              <a:rPr lang="el-GR" sz="1600" b="0" i="0" u="none" strike="noStrike" baseline="0" dirty="0">
                <a:latin typeface="Arial" panose="020B0604020202020204" pitchFamily="34" charset="0"/>
                <a:cs typeface="Arial" panose="020B0604020202020204" pitchFamily="34" charset="0"/>
              </a:rPr>
              <a:t>·</a:t>
            </a: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88301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7532FE9-C5BE-1ACA-BF37-A26C175A876C}"/>
              </a:ext>
            </a:extLst>
          </p:cNvPr>
          <p:cNvSpPr txBox="1"/>
          <p:nvPr/>
        </p:nvSpPr>
        <p:spPr>
          <a:xfrm>
            <a:off x="578497" y="457200"/>
            <a:ext cx="11066107" cy="6357766"/>
          </a:xfrm>
          <a:prstGeom prst="rect">
            <a:avLst/>
          </a:prstGeom>
          <a:noFill/>
        </p:spPr>
        <p:txBody>
          <a:bodyPr wrap="square">
            <a:spAutoFit/>
          </a:bodyPr>
          <a:lstStyle/>
          <a:p>
            <a:pPr algn="just">
              <a:lnSpc>
                <a:spcPct val="150000"/>
              </a:lnSpc>
              <a:spcAft>
                <a:spcPts val="800"/>
              </a:spcAft>
            </a:pPr>
            <a:r>
              <a:rPr lang="el-GR" b="1" u="sng" kern="0" dirty="0">
                <a:latin typeface="Arial" panose="020B0604020202020204" pitchFamily="34" charset="0"/>
                <a:ea typeface="Calibri" panose="020F0502020204030204" pitchFamily="34" charset="0"/>
                <a:cs typeface="Times New Roman" panose="02020603050405020304" pitchFamily="18" charset="0"/>
              </a:rPr>
              <a:t>Α</a:t>
            </a:r>
            <a:r>
              <a:rPr lang="el-GR" sz="1800" b="1" u="sng" kern="0" dirty="0">
                <a:effectLst/>
                <a:latin typeface="Arial" panose="020B0604020202020204" pitchFamily="34" charset="0"/>
                <a:ea typeface="Calibri" panose="020F0502020204030204" pitchFamily="34" charset="0"/>
                <a:cs typeface="Times New Roman" panose="02020603050405020304" pitchFamily="18" charset="0"/>
              </a:rPr>
              <a:t>ΡΘΡΟ 2</a:t>
            </a:r>
            <a:r>
              <a:rPr lang="el-GR" sz="1800" b="1" kern="0" dirty="0">
                <a:effectLst/>
                <a:latin typeface="Arial" panose="020B0604020202020204" pitchFamily="34" charset="0"/>
                <a:ea typeface="Calibri" panose="020F0502020204030204" pitchFamily="34" charset="0"/>
                <a:cs typeface="Times New Roman" panose="02020603050405020304" pitchFamily="18" charset="0"/>
              </a:rPr>
              <a:t> – </a:t>
            </a:r>
            <a:r>
              <a:rPr lang="el-GR" sz="1800" b="1" u="sng" kern="0" dirty="0">
                <a:effectLst/>
                <a:latin typeface="Arial" panose="020B0604020202020204" pitchFamily="34" charset="0"/>
                <a:ea typeface="Calibri" panose="020F0502020204030204" pitchFamily="34" charset="0"/>
                <a:cs typeface="Times New Roman" panose="02020603050405020304" pitchFamily="18" charset="0"/>
              </a:rPr>
              <a:t>ΟΡΙΣΜΟΙ</a:t>
            </a:r>
            <a:r>
              <a:rPr lang="en-GB" sz="1800" b="1" u="sng" kern="0" dirty="0">
                <a:effectLst/>
                <a:latin typeface="Arial" panose="020B0604020202020204" pitchFamily="34" charset="0"/>
                <a:ea typeface="Calibri" panose="020F0502020204030204" pitchFamily="34" charset="0"/>
                <a:cs typeface="Times New Roman" panose="02020603050405020304" pitchFamily="18" charset="0"/>
              </a:rPr>
              <a:t> (1/2)</a:t>
            </a:r>
          </a:p>
          <a:p>
            <a:pPr algn="just">
              <a:lnSpc>
                <a:spcPct val="150000"/>
              </a:lnSpc>
              <a:spcAft>
                <a:spcPts val="800"/>
              </a:spcAft>
            </a:pPr>
            <a:r>
              <a:rPr lang="el-GR" sz="1800" b="1" kern="0" dirty="0">
                <a:effectLst/>
                <a:latin typeface="Arial" panose="020B0604020202020204" pitchFamily="34" charset="0"/>
                <a:ea typeface="Calibri" panose="020F0502020204030204" pitchFamily="34" charset="0"/>
                <a:cs typeface="Times New Roman" panose="02020603050405020304" pitchFamily="18" charset="0"/>
              </a:rPr>
              <a:t>«εξασφαλισμένος πιστωτής» </a:t>
            </a:r>
            <a:r>
              <a:rPr lang="el-GR" sz="1800" kern="0" dirty="0">
                <a:effectLst/>
                <a:latin typeface="Arial" panose="020B0604020202020204" pitchFamily="34" charset="0"/>
                <a:ea typeface="Calibri" panose="020F0502020204030204" pitchFamily="34" charset="0"/>
                <a:cs typeface="Times New Roman" panose="02020603050405020304" pitchFamily="18" charset="0"/>
              </a:rPr>
              <a:t>σημαίνει πρόσωπο το οποίο κατέχει υποθήκη ή εμπράγματο βάρος ή απαγόρευση σύμφωνα με τις διατάξεις του περί Μεταβιβάσεως και Υποθηκεύσεως Ακινήτων Νόμου, ή κατέχει οποιοδήποτε ενέχυρο, δικαίωμα</a:t>
            </a:r>
            <a:r>
              <a:rPr lang="en-GB" sz="1200" kern="100" dirty="0">
                <a:latin typeface="Calibri" panose="020F0502020204030204" pitchFamily="34" charset="0"/>
                <a:ea typeface="Calibri" panose="020F0502020204030204" pitchFamily="34" charset="0"/>
                <a:cs typeface="Times New Roman" panose="02020603050405020304" pitchFamily="18" charset="0"/>
              </a:rPr>
              <a:t> </a:t>
            </a:r>
            <a:r>
              <a:rPr lang="el-GR" sz="1800" kern="0" dirty="0">
                <a:effectLst/>
                <a:latin typeface="Arial" panose="020B0604020202020204" pitchFamily="34" charset="0"/>
                <a:ea typeface="Calibri" panose="020F0502020204030204" pitchFamily="34" charset="0"/>
                <a:cs typeface="Times New Roman" panose="02020603050405020304" pitchFamily="18" charset="0"/>
              </a:rPr>
              <a:t>επίσχεσης, άλλη επιβάρυνση ή άλλη εξασφάλιση επί της περιουσίας του χρεώστη ή σε οποιοδήποτε μέρος αυτής, ως ασφάλεια για χρέος που οφείλεται σε αυτόν από το χρεώστη</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sz="1800" b="1" kern="0" dirty="0">
                <a:effectLst/>
                <a:latin typeface="Arial" panose="020B0604020202020204" pitchFamily="34" charset="0"/>
                <a:ea typeface="Calibri" panose="020F0502020204030204" pitchFamily="34" charset="0"/>
                <a:cs typeface="Times New Roman" panose="02020603050405020304" pitchFamily="18" charset="0"/>
              </a:rPr>
              <a:t>«εγγύηση» </a:t>
            </a:r>
            <a:r>
              <a:rPr lang="el-GR" sz="1800" kern="0" dirty="0">
                <a:effectLst/>
                <a:latin typeface="Arial" panose="020B0604020202020204" pitchFamily="34" charset="0"/>
                <a:ea typeface="Calibri" panose="020F0502020204030204" pitchFamily="34" charset="0"/>
                <a:cs typeface="Times New Roman" panose="02020603050405020304" pitchFamily="18" charset="0"/>
              </a:rPr>
              <a:t>σημαίνει σύμβαση εγγύησης κατά την έννοια του περί Συμβάσεων Νόμου η οποία δόθηκε από φυσικό πρόσωπο</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sz="1800" b="1" kern="0" dirty="0">
                <a:effectLst/>
                <a:latin typeface="Arial" panose="020B0604020202020204" pitchFamily="34" charset="0"/>
                <a:ea typeface="Calibri" panose="020F0502020204030204" pitchFamily="34" charset="0"/>
                <a:cs typeface="Times New Roman" panose="02020603050405020304" pitchFamily="18" charset="0"/>
              </a:rPr>
              <a:t>«εγγυητής» </a:t>
            </a:r>
            <a:r>
              <a:rPr lang="el-GR" sz="1800" kern="0" dirty="0">
                <a:effectLst/>
                <a:latin typeface="Arial" panose="020B0604020202020204" pitchFamily="34" charset="0"/>
                <a:ea typeface="Calibri" panose="020F0502020204030204" pitchFamily="34" charset="0"/>
                <a:cs typeface="Times New Roman" panose="02020603050405020304" pitchFamily="18" charset="0"/>
              </a:rPr>
              <a:t>σημαίνει φυσικό πρόσωπο το οποίο παρέχει εγγύηση</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sz="1800" b="1" kern="0" dirty="0">
                <a:effectLst/>
                <a:latin typeface="Arial" panose="020B0604020202020204" pitchFamily="34" charset="0"/>
                <a:ea typeface="Calibri" panose="020F0502020204030204" pitchFamily="34" charset="0"/>
                <a:cs typeface="Times New Roman" panose="02020603050405020304" pitchFamily="18" charset="0"/>
              </a:rPr>
              <a:t>«καθορισμένος τρόπος» </a:t>
            </a:r>
            <a:r>
              <a:rPr lang="el-GR" sz="1800" kern="0" dirty="0">
                <a:effectLst/>
                <a:latin typeface="Arial" panose="020B0604020202020204" pitchFamily="34" charset="0"/>
                <a:ea typeface="Calibri" panose="020F0502020204030204" pitchFamily="34" charset="0"/>
                <a:cs typeface="Times New Roman" panose="02020603050405020304" pitchFamily="18" charset="0"/>
              </a:rPr>
              <a:t>σημαίνει τρόπο που καθορίζεται με διάταγμα του Υπουργού, το οποίο δημοσιεύεται στην Επίσημη Εφημερίδα της Δημοκρατίας</a:t>
            </a:r>
            <a:endParaRPr lang="en-GB" sz="1800" kern="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b="1" kern="0" dirty="0">
                <a:latin typeface="Arial" panose="020B0604020202020204" pitchFamily="34" charset="0"/>
                <a:ea typeface="Calibri" panose="020F0502020204030204" pitchFamily="34" charset="0"/>
                <a:cs typeface="Times New Roman" panose="02020603050405020304" pitchFamily="18" charset="0"/>
              </a:rPr>
              <a:t>«</a:t>
            </a:r>
            <a:r>
              <a:rPr lang="el-GR" sz="1800" b="1" kern="0" dirty="0">
                <a:effectLst/>
                <a:latin typeface="Arial" panose="020B0604020202020204" pitchFamily="34" charset="0"/>
                <a:ea typeface="Calibri" panose="020F0502020204030204" pitchFamily="34" charset="0"/>
                <a:cs typeface="Times New Roman" panose="02020603050405020304" pitchFamily="18" charset="0"/>
              </a:rPr>
              <a:t>πτωχεύσας</a:t>
            </a:r>
            <a:r>
              <a:rPr lang="el-GR" b="1" kern="0" dirty="0">
                <a:latin typeface="Arial" panose="020B0604020202020204" pitchFamily="34" charset="0"/>
                <a:ea typeface="Calibri" panose="020F0502020204030204" pitchFamily="34" charset="0"/>
                <a:cs typeface="Times New Roman" panose="02020603050405020304" pitchFamily="18" charset="0"/>
              </a:rPr>
              <a:t>»</a:t>
            </a:r>
            <a:r>
              <a:rPr lang="el-GR" sz="1800" b="1" kern="0" dirty="0">
                <a:effectLst/>
                <a:latin typeface="Arial" panose="020B0604020202020204" pitchFamily="34" charset="0"/>
                <a:ea typeface="Calibri" panose="020F0502020204030204" pitchFamily="34" charset="0"/>
                <a:cs typeface="Times New Roman" panose="02020603050405020304" pitchFamily="18" charset="0"/>
              </a:rPr>
              <a:t> </a:t>
            </a:r>
            <a:r>
              <a:rPr lang="el-GR" sz="1800" kern="0" dirty="0">
                <a:effectLst/>
                <a:latin typeface="Arial" panose="020B0604020202020204" pitchFamily="34" charset="0"/>
                <a:ea typeface="Calibri" panose="020F0502020204030204" pitchFamily="34" charset="0"/>
                <a:cs typeface="Times New Roman" panose="02020603050405020304" pitchFamily="18" charset="0"/>
              </a:rPr>
              <a:t>σημαίνει χρεώστη, ο οποίος κηρύσσεται σε πτώχευση με διάταγμα Δικαστηρίου που εκδίδεται δυνάμει των άρθρων 5 και 8</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704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323A56F-72F8-4D25-87F7-8718286CF515}"/>
              </a:ext>
            </a:extLst>
          </p:cNvPr>
          <p:cNvSpPr/>
          <p:nvPr/>
        </p:nvSpPr>
        <p:spPr>
          <a:xfrm>
            <a:off x="655983" y="487017"/>
            <a:ext cx="11032433" cy="5720733"/>
          </a:xfrm>
          <a:prstGeom prst="rect">
            <a:avLst/>
          </a:prstGeom>
        </p:spPr>
        <p:txBody>
          <a:bodyPr wrap="square">
            <a:spAutoFit/>
          </a:bodyPr>
          <a:lstStyle/>
          <a:p>
            <a:pPr algn="ctr">
              <a:spcAft>
                <a:spcPts val="0"/>
              </a:spcAft>
            </a:pPr>
            <a:r>
              <a:rPr lang="el-GR" b="1" dirty="0">
                <a:latin typeface="Arial" panose="020B0604020202020204" pitchFamily="34" charset="0"/>
                <a:ea typeface="Times New Roman" panose="02020603050405020304" pitchFamily="18" charset="0"/>
                <a:cs typeface="Arial" panose="020B0604020202020204" pitchFamily="34" charset="0"/>
              </a:rPr>
              <a:t>Κεφάλαιο 1</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l-GR" dirty="0">
                <a:effectLst/>
                <a:latin typeface="Arial" panose="020B0604020202020204" pitchFamily="34" charset="0"/>
                <a:ea typeface="Times New Roman" panose="02020603050405020304" pitchFamily="18" charset="0"/>
                <a:cs typeface="Arial" panose="020B0604020202020204" pitchFamily="34" charset="0"/>
              </a:rPr>
              <a:t> </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l-GR" b="1" dirty="0">
                <a:effectLst/>
                <a:latin typeface="Arial" panose="020B0604020202020204" pitchFamily="34" charset="0"/>
                <a:ea typeface="Times New Roman" panose="02020603050405020304" pitchFamily="18" charset="0"/>
                <a:cs typeface="Arial" panose="020B0604020202020204" pitchFamily="34" charset="0"/>
              </a:rPr>
              <a:t>ΔΙΑΤΑΓΜΑ ΑΠΑΛΛΑΓΗΣ ΟΦΕΙΛΩΝ </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l-GR" b="1" dirty="0">
                <a:effectLst/>
                <a:latin typeface="Arial" panose="020B0604020202020204" pitchFamily="34" charset="0"/>
                <a:ea typeface="Times New Roman" panose="02020603050405020304" pitchFamily="18" charset="0"/>
                <a:cs typeface="Arial" panose="020B0604020202020204" pitchFamily="34" charset="0"/>
              </a:rPr>
              <a:t>(Άρθρα 10 - 22)</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r>
              <a:rPr lang="el-GR" dirty="0">
                <a:effectLst/>
                <a:latin typeface="Arial" panose="020B0604020202020204" pitchFamily="34" charset="0"/>
                <a:ea typeface="Times New Roman" panose="02020603050405020304" pitchFamily="18" charset="0"/>
                <a:cs typeface="Arial" panose="020B0604020202020204" pitchFamily="34" charset="0"/>
              </a:rPr>
              <a:t> </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r>
              <a:rPr lang="el-GR" dirty="0">
                <a:effectLst/>
                <a:latin typeface="Arial" panose="020B0604020202020204" pitchFamily="34" charset="0"/>
                <a:ea typeface="Times New Roman" panose="02020603050405020304" pitchFamily="18" charset="0"/>
                <a:cs typeface="Arial" panose="020B0604020202020204" pitchFamily="34" charset="0"/>
              </a:rPr>
              <a:t>Σύμφωνα με το </a:t>
            </a:r>
            <a:r>
              <a:rPr lang="el-GR" b="1" dirty="0">
                <a:effectLst/>
                <a:latin typeface="Arial" panose="020B0604020202020204" pitchFamily="34" charset="0"/>
                <a:ea typeface="Times New Roman" panose="02020603050405020304" pitchFamily="18" charset="0"/>
                <a:cs typeface="Arial" panose="020B0604020202020204" pitchFamily="34" charset="0"/>
              </a:rPr>
              <a:t>Άρθρο 11</a:t>
            </a:r>
            <a:r>
              <a:rPr lang="el-GR" dirty="0">
                <a:effectLst/>
                <a:latin typeface="Arial" panose="020B0604020202020204" pitchFamily="34" charset="0"/>
                <a:ea typeface="Times New Roman" panose="02020603050405020304" pitchFamily="18" charset="0"/>
                <a:cs typeface="Arial" panose="020B0604020202020204" pitchFamily="34" charset="0"/>
              </a:rPr>
              <a:t>, χρεώστης είναι επιλέξιμος για έκδοση Διατάγματος Απαλλαγής Οφειλών όταν, κατά την ημερομηνία υποβολής της αίτησης του για το σκοπό αυτό ως προνοείται στο Άρθρο 12, πληρούνται τα </a:t>
            </a:r>
            <a:r>
              <a:rPr lang="el-GR" b="1" dirty="0">
                <a:effectLst/>
                <a:latin typeface="Arial" panose="020B0604020202020204" pitchFamily="34" charset="0"/>
                <a:ea typeface="Times New Roman" panose="02020603050405020304" pitchFamily="18" charset="0"/>
                <a:cs typeface="Arial" panose="020B0604020202020204" pitchFamily="34" charset="0"/>
              </a:rPr>
              <a:t>κριτήρια επιλεξιμότητας.</a:t>
            </a:r>
          </a:p>
          <a:p>
            <a:pPr algn="just">
              <a:lnSpc>
                <a:spcPct val="150000"/>
              </a:lnSpc>
            </a:pPr>
            <a:r>
              <a:rPr lang="el-GR" sz="1800" dirty="0">
                <a:effectLst/>
                <a:latin typeface="Arial" panose="020B0604020202020204" pitchFamily="34" charset="0"/>
                <a:ea typeface="Times New Roman" panose="02020603050405020304" pitchFamily="18" charset="0"/>
              </a:rPr>
              <a:t>Ως προς την </a:t>
            </a:r>
            <a:r>
              <a:rPr lang="el-GR" sz="1800" b="1" dirty="0">
                <a:effectLst/>
                <a:latin typeface="Arial" panose="020B0604020202020204" pitchFamily="34" charset="0"/>
                <a:ea typeface="Times New Roman" panose="02020603050405020304" pitchFamily="18" charset="0"/>
              </a:rPr>
              <a:t>έναρξη της διαδικασίας έκδοσης Διατάγματος Απαλλαγής Οφειλών</a:t>
            </a:r>
            <a:r>
              <a:rPr lang="el-GR" sz="1800" dirty="0">
                <a:effectLst/>
                <a:latin typeface="Arial" panose="020B0604020202020204" pitchFamily="34" charset="0"/>
                <a:ea typeface="Times New Roman" panose="02020603050405020304" pitchFamily="18" charset="0"/>
              </a:rPr>
              <a:t>, σύμφωνα με το </a:t>
            </a:r>
            <a:r>
              <a:rPr lang="el-GR" sz="1800" b="1" dirty="0">
                <a:effectLst/>
                <a:latin typeface="Arial" panose="020B0604020202020204" pitchFamily="34" charset="0"/>
                <a:ea typeface="Times New Roman" panose="02020603050405020304" pitchFamily="18" charset="0"/>
              </a:rPr>
              <a:t>Άρθρο 12,</a:t>
            </a:r>
            <a:r>
              <a:rPr lang="el-GR" sz="1800" dirty="0">
                <a:effectLst/>
                <a:latin typeface="Arial" panose="020B0604020202020204" pitchFamily="34" charset="0"/>
                <a:ea typeface="Times New Roman" panose="02020603050405020304" pitchFamily="18" charset="0"/>
              </a:rPr>
              <a:t> ο χρεώστης συμπληρώνει </a:t>
            </a:r>
            <a:r>
              <a:rPr lang="el-GR" sz="1800" b="1" dirty="0">
                <a:effectLst/>
                <a:latin typeface="Arial" panose="020B0604020202020204" pitchFamily="34" charset="0"/>
                <a:ea typeface="Times New Roman" panose="02020603050405020304" pitchFamily="18" charset="0"/>
              </a:rPr>
              <a:t>αίτηση</a:t>
            </a:r>
            <a:r>
              <a:rPr lang="el-GR" sz="1800" dirty="0">
                <a:effectLst/>
                <a:latin typeface="Arial" panose="020B0604020202020204" pitchFamily="34" charset="0"/>
                <a:ea typeface="Times New Roman" panose="02020603050405020304" pitchFamily="18" charset="0"/>
              </a:rPr>
              <a:t> (που συνοδεύεται από </a:t>
            </a:r>
            <a:r>
              <a:rPr lang="el-GR" sz="1800" b="1" dirty="0">
                <a:effectLst/>
                <a:latin typeface="Arial" panose="020B0604020202020204" pitchFamily="34" charset="0"/>
                <a:ea typeface="Times New Roman" panose="02020603050405020304" pitchFamily="18" charset="0"/>
              </a:rPr>
              <a:t>ένορκη δήλωση) </a:t>
            </a:r>
            <a:r>
              <a:rPr lang="el-GR" sz="1800" dirty="0">
                <a:effectLst/>
                <a:latin typeface="Arial" panose="020B0604020202020204" pitchFamily="34" charset="0"/>
                <a:ea typeface="Times New Roman" panose="02020603050405020304" pitchFamily="18" charset="0"/>
              </a:rPr>
              <a:t>σε σχετικό έντυπο της Υπηρεσίας Αφερεγγυότητας, όπου αποκαλύπτει όλα τα οικονομικά του στοιχεία περιλαμβάνοντας πληροφορίες σε σχέση με τους πιστωτές του, τα χρέη και άλλες υποχρεώσεις του, τα περιουσιακά του στοιχεία, τα έσοδα και δαπάνες του ως καθορίζονται από την Κατάσταση Περιουσιακών Οικονομικών Στοιχείων και τους τυχόν εγγυητές του καθώς και τις προσπάθειες που έγιναν από τον ίδιο για εναλλακτική διευθέτηση αποπληρωμής των χρεών του αλλά και οποιαδήποτε άλλα στοιχεία επιθυμεί. </a:t>
            </a:r>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4502649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BDC4638-F3DB-A857-BBCA-342613FF85B0}"/>
              </a:ext>
            </a:extLst>
          </p:cNvPr>
          <p:cNvSpPr txBox="1"/>
          <p:nvPr/>
        </p:nvSpPr>
        <p:spPr>
          <a:xfrm>
            <a:off x="503338" y="478172"/>
            <a:ext cx="11115413" cy="5443926"/>
          </a:xfrm>
          <a:prstGeom prst="rect">
            <a:avLst/>
          </a:prstGeom>
          <a:noFill/>
        </p:spPr>
        <p:txBody>
          <a:bodyPr wrap="square">
            <a:spAutoFit/>
          </a:bodyPr>
          <a:lstStyle/>
          <a:p>
            <a:pPr algn="just">
              <a:lnSpc>
                <a:spcPct val="150000"/>
              </a:lnSpc>
              <a:spcAft>
                <a:spcPts val="800"/>
              </a:spcAft>
            </a:pPr>
            <a:r>
              <a:rPr lang="el-GR" b="1" u="sng" kern="0" dirty="0">
                <a:latin typeface="Arial" panose="020B0604020202020204" pitchFamily="34" charset="0"/>
                <a:ea typeface="Calibri" panose="020F0502020204030204" pitchFamily="34" charset="0"/>
                <a:cs typeface="Times New Roman" panose="02020603050405020304" pitchFamily="18" charset="0"/>
              </a:rPr>
              <a:t>Α</a:t>
            </a:r>
            <a:r>
              <a:rPr lang="el-GR" sz="1800" b="1" u="sng" kern="0" dirty="0">
                <a:effectLst/>
                <a:latin typeface="Arial" panose="020B0604020202020204" pitchFamily="34" charset="0"/>
                <a:ea typeface="Calibri" panose="020F0502020204030204" pitchFamily="34" charset="0"/>
                <a:cs typeface="Times New Roman" panose="02020603050405020304" pitchFamily="18" charset="0"/>
              </a:rPr>
              <a:t>ΡΘΡΟ 2</a:t>
            </a:r>
            <a:r>
              <a:rPr lang="el-GR" sz="1800" b="1" kern="0" dirty="0">
                <a:effectLst/>
                <a:latin typeface="Arial" panose="020B0604020202020204" pitchFamily="34" charset="0"/>
                <a:ea typeface="Calibri" panose="020F0502020204030204" pitchFamily="34" charset="0"/>
                <a:cs typeface="Times New Roman" panose="02020603050405020304" pitchFamily="18" charset="0"/>
              </a:rPr>
              <a:t> – </a:t>
            </a:r>
            <a:r>
              <a:rPr lang="el-GR" sz="1800" b="1" u="sng" kern="0" dirty="0">
                <a:effectLst/>
                <a:latin typeface="Arial" panose="020B0604020202020204" pitchFamily="34" charset="0"/>
                <a:ea typeface="Calibri" panose="020F0502020204030204" pitchFamily="34" charset="0"/>
                <a:cs typeface="Times New Roman" panose="02020603050405020304" pitchFamily="18" charset="0"/>
              </a:rPr>
              <a:t>ΟΡΙΣΜΟΙ (2/2)</a:t>
            </a:r>
            <a:endParaRPr lang="en-GB" sz="1800" b="1" u="sng" kern="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b="1" kern="0" dirty="0">
                <a:latin typeface="Arial" panose="020B0604020202020204" pitchFamily="34" charset="0"/>
                <a:ea typeface="Calibri" panose="020F0502020204030204" pitchFamily="34" charset="0"/>
                <a:cs typeface="Times New Roman" panose="02020603050405020304" pitchFamily="18" charset="0"/>
              </a:rPr>
              <a:t>«</a:t>
            </a:r>
            <a:r>
              <a:rPr lang="el-GR" sz="1800" b="1" kern="0" dirty="0">
                <a:effectLst/>
                <a:latin typeface="Arial" panose="020B0604020202020204" pitchFamily="34" charset="0"/>
                <a:ea typeface="Calibri" panose="020F0502020204030204" pitchFamily="34" charset="0"/>
                <a:cs typeface="Times New Roman" panose="02020603050405020304" pitchFamily="18" charset="0"/>
              </a:rPr>
              <a:t>Υπουργός</a:t>
            </a:r>
            <a:r>
              <a:rPr lang="el-GR" b="1" kern="0" dirty="0">
                <a:latin typeface="Arial" panose="020B0604020202020204" pitchFamily="34" charset="0"/>
                <a:ea typeface="Calibri" panose="020F0502020204030204" pitchFamily="34" charset="0"/>
                <a:cs typeface="Times New Roman" panose="02020603050405020304" pitchFamily="18" charset="0"/>
              </a:rPr>
              <a:t>»</a:t>
            </a:r>
            <a:r>
              <a:rPr lang="el-GR" sz="1800" b="1" kern="0" dirty="0">
                <a:effectLst/>
                <a:latin typeface="Arial" panose="020B0604020202020204" pitchFamily="34" charset="0"/>
                <a:ea typeface="Calibri" panose="020F0502020204030204" pitchFamily="34" charset="0"/>
                <a:cs typeface="Times New Roman" panose="02020603050405020304" pitchFamily="18" charset="0"/>
              </a:rPr>
              <a:t> </a:t>
            </a:r>
            <a:r>
              <a:rPr lang="el-GR" sz="1800" kern="0" dirty="0">
                <a:effectLst/>
                <a:latin typeface="Arial" panose="020B0604020202020204" pitchFamily="34" charset="0"/>
                <a:ea typeface="Calibri" panose="020F0502020204030204" pitchFamily="34" charset="0"/>
                <a:cs typeface="Times New Roman" panose="02020603050405020304" pitchFamily="18" charset="0"/>
              </a:rPr>
              <a:t>σημαίνει τον Υπουργό Ενέργειας, Εμπορίου, Βιομηχανίας και Τουρισμού</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sz="1800" b="1" kern="0" dirty="0">
                <a:effectLst/>
                <a:latin typeface="Arial" panose="020B0604020202020204" pitchFamily="34" charset="0"/>
                <a:ea typeface="Calibri" panose="020F0502020204030204" pitchFamily="34" charset="0"/>
                <a:cs typeface="Times New Roman" panose="02020603050405020304" pitchFamily="18" charset="0"/>
              </a:rPr>
              <a:t>«χρέος που δύναται να επαληθευτεί σε πτώχευση» ή «επαληθεύσιμο χρέος» </a:t>
            </a:r>
            <a:r>
              <a:rPr lang="el-GR" sz="1800" kern="0" dirty="0">
                <a:effectLst/>
                <a:latin typeface="Arial" panose="020B0604020202020204" pitchFamily="34" charset="0"/>
                <a:ea typeface="Calibri" panose="020F0502020204030204" pitchFamily="34" charset="0"/>
                <a:cs typeface="Times New Roman" panose="02020603050405020304" pitchFamily="18" charset="0"/>
              </a:rPr>
              <a:t>περιλαμβάνει κάθε χρέος ή υποχρέωση που καθίσταται επαληθεύσιμη σε πτώχευση</a:t>
            </a:r>
            <a:r>
              <a:rPr lang="el-GR" sz="1200" kern="100" dirty="0">
                <a:latin typeface="Calibri" panose="020F0502020204030204" pitchFamily="34" charset="0"/>
                <a:ea typeface="Calibri" panose="020F0502020204030204" pitchFamily="34" charset="0"/>
                <a:cs typeface="Times New Roman" panose="02020603050405020304" pitchFamily="18" charset="0"/>
              </a:rPr>
              <a:t> </a:t>
            </a:r>
            <a:r>
              <a:rPr lang="el-GR" sz="1800" kern="0" dirty="0">
                <a:effectLst/>
                <a:latin typeface="Arial" panose="020B0604020202020204" pitchFamily="34" charset="0"/>
                <a:ea typeface="Calibri" panose="020F0502020204030204" pitchFamily="34" charset="0"/>
                <a:cs typeface="Times New Roman" panose="02020603050405020304" pitchFamily="18" charset="0"/>
              </a:rPr>
              <a:t>βάσει του Νόμου αυτού</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b="1" kern="0" dirty="0">
                <a:latin typeface="Arial" panose="020B0604020202020204" pitchFamily="34" charset="0"/>
                <a:ea typeface="Calibri" panose="020F0502020204030204" pitchFamily="34" charset="0"/>
                <a:cs typeface="Times New Roman" panose="02020603050405020304" pitchFamily="18" charset="0"/>
              </a:rPr>
              <a:t>«</a:t>
            </a:r>
            <a:r>
              <a:rPr lang="el-GR" sz="1800" b="1" kern="0" dirty="0">
                <a:effectLst/>
                <a:latin typeface="Arial" panose="020B0604020202020204" pitchFamily="34" charset="0"/>
                <a:ea typeface="Calibri" panose="020F0502020204030204" pitchFamily="34" charset="0"/>
                <a:cs typeface="Times New Roman" panose="02020603050405020304" pitchFamily="18" charset="0"/>
              </a:rPr>
              <a:t>χρέος προς χρηματοπιστωτικό ίδρυμα» </a:t>
            </a:r>
            <a:r>
              <a:rPr lang="el-GR" sz="1800" kern="0" dirty="0">
                <a:effectLst/>
                <a:latin typeface="Arial" panose="020B0604020202020204" pitchFamily="34" charset="0"/>
                <a:ea typeface="Calibri" panose="020F0502020204030204" pitchFamily="34" charset="0"/>
                <a:cs typeface="Times New Roman" panose="02020603050405020304" pitchFamily="18" charset="0"/>
              </a:rPr>
              <a:t>σημαίνει ποσό, το οποίο αποτελεί οφειλή βάσει αρχικά συναφθείσας σύμβασης για παροχή οποιασδήποτε χρηματοπιστωτικής διευκόλυνσης εκ μέρους πιστωτικού ιδρύματος και περιλαμβάνει το συμβατικό τόκο και τον τόκο υπερημερίας, ο οποίος δεν δύναται να υπερβαίνει το ποσοστό του δύο τοις εκατόν (2%) επί των καθυστερημένων δόσεων και μη συνυπολογιζομένων κατά τον καθορισμό του εν λόγω τόκου υπερημερίας, οποιωνδήποτε δόσεων έχουν ήδη καταβληθεί από το χρεώστη</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b="1" kern="0" dirty="0">
                <a:latin typeface="Arial" panose="020B0604020202020204" pitchFamily="34" charset="0"/>
                <a:ea typeface="Calibri" panose="020F0502020204030204" pitchFamily="34" charset="0"/>
                <a:cs typeface="Times New Roman" panose="02020603050405020304" pitchFamily="18" charset="0"/>
              </a:rPr>
              <a:t>«</a:t>
            </a:r>
            <a:r>
              <a:rPr lang="el-GR" sz="1800" b="1" kern="0" dirty="0">
                <a:effectLst/>
                <a:latin typeface="Arial" panose="020B0604020202020204" pitchFamily="34" charset="0"/>
                <a:ea typeface="Calibri" panose="020F0502020204030204" pitchFamily="34" charset="0"/>
                <a:cs typeface="Times New Roman" panose="02020603050405020304" pitchFamily="18" charset="0"/>
              </a:rPr>
              <a:t>χρεώστης</a:t>
            </a:r>
            <a:r>
              <a:rPr lang="el-GR" b="1" kern="0" dirty="0">
                <a:latin typeface="Arial" panose="020B0604020202020204" pitchFamily="34" charset="0"/>
                <a:ea typeface="Calibri" panose="020F0502020204030204" pitchFamily="34" charset="0"/>
                <a:cs typeface="Times New Roman" panose="02020603050405020304" pitchFamily="18" charset="0"/>
              </a:rPr>
              <a:t>»</a:t>
            </a:r>
            <a:r>
              <a:rPr lang="el-GR" sz="1800" b="1" kern="0" dirty="0">
                <a:effectLst/>
                <a:latin typeface="Arial" panose="020B0604020202020204" pitchFamily="34" charset="0"/>
                <a:ea typeface="Calibri" panose="020F0502020204030204" pitchFamily="34" charset="0"/>
                <a:cs typeface="Times New Roman" panose="02020603050405020304" pitchFamily="18" charset="0"/>
              </a:rPr>
              <a:t> </a:t>
            </a:r>
            <a:r>
              <a:rPr lang="el-GR" sz="1800" kern="0" dirty="0">
                <a:effectLst/>
                <a:latin typeface="Arial" panose="020B0604020202020204" pitchFamily="34" charset="0"/>
                <a:ea typeface="Calibri" panose="020F0502020204030204" pitchFamily="34" charset="0"/>
                <a:cs typeface="Times New Roman" panose="02020603050405020304" pitchFamily="18" charset="0"/>
              </a:rPr>
              <a:t>σημαίνει οφειλέτη, για τον οποίο έχει καταχωρηθεί στο Δικαστήριο, από τον ίδιο ή από πιστωτή του, αίτηση για κήρυξή του σε πτώχευση</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454275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2770D-E768-746A-B417-8B6B63980B1B}"/>
              </a:ext>
            </a:extLst>
          </p:cNvPr>
          <p:cNvSpPr>
            <a:spLocks noGrp="1"/>
          </p:cNvSpPr>
          <p:nvPr>
            <p:ph type="title"/>
          </p:nvPr>
        </p:nvSpPr>
        <p:spPr/>
        <p:txBody>
          <a:bodyPr>
            <a:normAutofit/>
          </a:bodyPr>
          <a:lstStyle/>
          <a:p>
            <a:r>
              <a:rPr lang="el-GR" sz="2400" b="1" dirty="0">
                <a:solidFill>
                  <a:srgbClr val="FF0000"/>
                </a:solidFill>
                <a:latin typeface="Arial" panose="020B0604020202020204" pitchFamily="34" charset="0"/>
                <a:cs typeface="Arial" panose="020B0604020202020204" pitchFamily="34" charset="0"/>
              </a:rPr>
              <a:t>ΚΑΤΑΡΓΗΣΗ ΤΟΥ ΔΙΑΤΑΓΜΑΤΟΣ ΠΑΡΑΛΑΒΗΣ </a:t>
            </a:r>
            <a:br>
              <a:rPr lang="el-GR" sz="2400" b="1" dirty="0">
                <a:latin typeface="Arial" panose="020B0604020202020204" pitchFamily="34" charset="0"/>
                <a:cs typeface="Arial" panose="020B0604020202020204" pitchFamily="34" charset="0"/>
              </a:rPr>
            </a:br>
            <a:br>
              <a:rPr lang="el-GR" sz="2400" b="1" dirty="0">
                <a:latin typeface="Arial" panose="020B0604020202020204" pitchFamily="34" charset="0"/>
                <a:cs typeface="Arial" panose="020B0604020202020204" pitchFamily="34" charset="0"/>
              </a:rPr>
            </a:br>
            <a:r>
              <a:rPr lang="el-GR" sz="2400" b="1" dirty="0">
                <a:latin typeface="Arial" panose="020B0604020202020204" pitchFamily="34" charset="0"/>
                <a:cs typeface="Arial" panose="020B0604020202020204" pitchFamily="34" charset="0"/>
              </a:rPr>
              <a:t>(από 7/5/2015, που τέθηκε σε ισχύ ο τροποποιητικός Ν. 61(Ι)/2015)</a:t>
            </a:r>
            <a:endParaRPr lang="en-GB" sz="2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7C9718-55FB-E0CF-9A37-5FB4B5BFBD90}"/>
              </a:ext>
            </a:extLst>
          </p:cNvPr>
          <p:cNvSpPr>
            <a:spLocks noGrp="1"/>
          </p:cNvSpPr>
          <p:nvPr>
            <p:ph idx="1"/>
          </p:nvPr>
        </p:nvSpPr>
        <p:spPr>
          <a:xfrm>
            <a:off x="838200" y="1812022"/>
            <a:ext cx="10515600" cy="4421211"/>
          </a:xfrm>
        </p:spPr>
        <p:txBody>
          <a:bodyPr>
            <a:normAutofit fontScale="92500" lnSpcReduction="10000"/>
          </a:bodyPr>
          <a:lstStyle/>
          <a:p>
            <a:pPr marL="0" indent="0" algn="just">
              <a:lnSpc>
                <a:spcPct val="150000"/>
              </a:lnSpc>
              <a:buNone/>
            </a:pPr>
            <a:r>
              <a:rPr lang="el-GR" sz="2000" b="1" u="sng" dirty="0">
                <a:latin typeface="Arial" panose="020B0604020202020204" pitchFamily="34" charset="0"/>
                <a:cs typeface="Arial" panose="020B0604020202020204" pitchFamily="34" charset="0"/>
              </a:rPr>
              <a:t>Μεταβατικές διατάξεις (άρθρο 128)</a:t>
            </a:r>
          </a:p>
          <a:p>
            <a:pPr algn="just">
              <a:lnSpc>
                <a:spcPct val="150000"/>
              </a:lnSpc>
            </a:pPr>
            <a:r>
              <a:rPr lang="el-GR" sz="2000" dirty="0">
                <a:latin typeface="Arial" panose="020B0604020202020204" pitchFamily="34" charset="0"/>
                <a:cs typeface="Arial" panose="020B0604020202020204" pitchFamily="34" charset="0"/>
              </a:rPr>
              <a:t>Οποιοδήποτε διάταγμα παραλαβής έχει εκδοθεί πριν τις 7/5/2015 μπορεί να μετατραπεί σε διάταγμα πτώχευσης, κατόπιν αίτησης στο Δικαστήριο οποιουδήποτε ενδιαφερόμενου (η ημερομηνία έκδοσης του αρχικού διατάγματος παραλαβής αποτελεί βάση υπολογισμού των προθεσμιών για αυτοδίκαιη αποκατάσταση δυνάμει του άρθρου 27 Α, εκτός αν υποβληθεί ένσταση από οποιοδήποτε πιστωτή)  </a:t>
            </a:r>
          </a:p>
          <a:p>
            <a:pPr algn="just">
              <a:lnSpc>
                <a:spcPct val="150000"/>
              </a:lnSpc>
            </a:pPr>
            <a:r>
              <a:rPr lang="el-GR" sz="2000" dirty="0">
                <a:latin typeface="Arial" panose="020B0604020202020204" pitchFamily="34" charset="0"/>
                <a:cs typeface="Arial" panose="020B0604020202020204" pitchFamily="34" charset="0"/>
              </a:rPr>
              <a:t>Αίτηση για έκδοση διατάγματος παραλαβής η οποία είχε αρχίσει πριν τις 7/5/2015,  συνεχίστηκε ως αίτηση για την έκδοση διατάγματος πτώχευσης και όχι παραλαβής. Όλες οι διαδικασίες πτώχευσης, ανεξάρτητα του πότε εκδόθηκε το διάταγμα πτώχευσης, διεκπεραιώνονται δυνάμει των διατάξεων του τροποποιητικού νόμου. </a:t>
            </a:r>
            <a:endParaRPr lang="en-GB"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30362574-3586-7632-65F2-2DFE0CBF86F9}"/>
              </a:ext>
            </a:extLst>
          </p:cNvPr>
          <p:cNvSpPr>
            <a:spLocks noGrp="1"/>
          </p:cNvSpPr>
          <p:nvPr>
            <p:ph type="sldNum" sz="quarter" idx="12"/>
          </p:nvPr>
        </p:nvSpPr>
        <p:spPr/>
        <p:txBody>
          <a:bodyPr/>
          <a:lstStyle/>
          <a:p>
            <a:fld id="{12B3320A-C70E-404B-9023-199BA316899E}" type="slidenum">
              <a:rPr lang="en-GB" smtClean="0"/>
              <a:t>71</a:t>
            </a:fld>
            <a:endParaRPr lang="en-GB"/>
          </a:p>
        </p:txBody>
      </p:sp>
    </p:spTree>
    <p:extLst>
      <p:ext uri="{BB962C8B-B14F-4D97-AF65-F5344CB8AC3E}">
        <p14:creationId xmlns:p14="http://schemas.microsoft.com/office/powerpoint/2010/main" val="5233916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DA2ED-6089-19CF-00AC-86D0DAA6E058}"/>
              </a:ext>
            </a:extLst>
          </p:cNvPr>
          <p:cNvSpPr>
            <a:spLocks noGrp="1"/>
          </p:cNvSpPr>
          <p:nvPr>
            <p:ph type="title"/>
          </p:nvPr>
        </p:nvSpPr>
        <p:spPr>
          <a:xfrm>
            <a:off x="838200" y="365125"/>
            <a:ext cx="10515600" cy="851279"/>
          </a:xfrm>
        </p:spPr>
        <p:txBody>
          <a:bodyPr>
            <a:normAutofit/>
          </a:bodyPr>
          <a:lstStyle/>
          <a:p>
            <a:r>
              <a:rPr lang="el-GR" sz="2000" b="1" dirty="0">
                <a:latin typeface="Arial" panose="020B0604020202020204" pitchFamily="34" charset="0"/>
                <a:cs typeface="Arial" panose="020B0604020202020204" pitchFamily="34" charset="0"/>
              </a:rPr>
              <a:t>ΑΡΘΡΑ 4 και 5 - ΓΙΑ ΝΑ ΕΚΔΟΘΕΙ ΔΙΑΤΑΓΜΑ ΠΤΩΧΕΥΣΗΣ ΠΡΕΠΕΙ:</a:t>
            </a:r>
            <a:endParaRPr lang="en-GB" sz="20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61BC65F-E3E0-CEA6-348E-A1F083E048B5}"/>
              </a:ext>
            </a:extLst>
          </p:cNvPr>
          <p:cNvSpPr>
            <a:spLocks noGrp="1"/>
          </p:cNvSpPr>
          <p:nvPr>
            <p:ph idx="1"/>
          </p:nvPr>
        </p:nvSpPr>
        <p:spPr>
          <a:xfrm>
            <a:off x="682752" y="1082180"/>
            <a:ext cx="10515599" cy="5274170"/>
          </a:xfrm>
        </p:spPr>
        <p:txBody>
          <a:bodyPr>
            <a:noAutofit/>
          </a:bodyPr>
          <a:lstStyle/>
          <a:p>
            <a:pPr algn="just">
              <a:lnSpc>
                <a:spcPct val="150000"/>
              </a:lnSpc>
            </a:pPr>
            <a:r>
              <a:rPr lang="el-GR" sz="1800" dirty="0">
                <a:latin typeface="Arial" panose="020B0604020202020204" pitchFamily="34" charset="0"/>
                <a:cs typeface="Arial" panose="020B0604020202020204" pitchFamily="34" charset="0"/>
              </a:rPr>
              <a:t>Να διαπραχθεί πράξη πτώχευσης (οι περιπτώσεις απαριθμούνται στο άρθρο 3 του Νόμου). </a:t>
            </a:r>
          </a:p>
          <a:p>
            <a:pPr marL="0" indent="0" algn="just">
              <a:lnSpc>
                <a:spcPct val="150000"/>
              </a:lnSpc>
              <a:buNone/>
            </a:pPr>
            <a:r>
              <a:rPr lang="el-GR" sz="1800" dirty="0">
                <a:latin typeface="Arial" panose="020B0604020202020204" pitchFamily="34" charset="0"/>
                <a:cs typeface="Arial" panose="020B0604020202020204" pitchFamily="34" charset="0"/>
              </a:rPr>
              <a:t>Σύμφωνα με τον τροποποιητικό νόμο, </a:t>
            </a:r>
            <a:r>
              <a:rPr lang="el-GR" sz="1800" dirty="0">
                <a:solidFill>
                  <a:srgbClr val="FF0000"/>
                </a:solidFill>
                <a:latin typeface="Arial" panose="020B0604020202020204" pitchFamily="34" charset="0"/>
                <a:cs typeface="Arial" panose="020B0604020202020204" pitchFamily="34" charset="0"/>
              </a:rPr>
              <a:t>πράξη πτώχευσης αποτελεί και ο τερματισμός ή η αποτυχία Προσωπικού Σχεδίου Αποπληρωμής (ΠΣΑ) ή σε περίπτωση αυτοπτώχευσης, ο χρεώστης θα πρέπει να δείξει ότι έχει καταβάλει εύλογες προσπάθειες για συμβιβασμό με τους πιστωτές του υποβάλλοντας αίτηση για ΠΣΑ το οποίο δεν εγκρίθηκε.</a:t>
            </a:r>
          </a:p>
          <a:p>
            <a:pPr algn="just">
              <a:lnSpc>
                <a:spcPct val="150000"/>
              </a:lnSpc>
            </a:pPr>
            <a:r>
              <a:rPr lang="el-GR" sz="1800" dirty="0">
                <a:latin typeface="Arial" panose="020B0604020202020204" pitchFamily="34" charset="0"/>
                <a:cs typeface="Arial" panose="020B0604020202020204" pitchFamily="34" charset="0"/>
              </a:rPr>
              <a:t>Η πράξη πτώχευσης να έχει επισυμβεί έξι μήνες πριν την καταχώρηση της αίτησης πτώχευσης.</a:t>
            </a:r>
          </a:p>
          <a:p>
            <a:pPr algn="just">
              <a:lnSpc>
                <a:spcPct val="150000"/>
              </a:lnSpc>
            </a:pPr>
            <a:r>
              <a:rPr lang="el-GR" sz="1800" dirty="0">
                <a:latin typeface="Arial" panose="020B0604020202020204" pitchFamily="34" charset="0"/>
                <a:cs typeface="Arial" panose="020B0604020202020204" pitchFamily="34" charset="0"/>
              </a:rPr>
              <a:t>Το σύνολο των χρεών να συμποσούται στις €15</a:t>
            </a:r>
            <a:r>
              <a:rPr lang="en-GB" sz="1800" dirty="0">
                <a:latin typeface="Arial" panose="020B0604020202020204" pitchFamily="34" charset="0"/>
                <a:cs typeface="Arial" panose="020B0604020202020204" pitchFamily="34" charset="0"/>
              </a:rPr>
              <a:t>.</a:t>
            </a:r>
            <a:r>
              <a:rPr lang="el-GR" sz="1800" dirty="0">
                <a:latin typeface="Arial" panose="020B0604020202020204" pitchFamily="34" charset="0"/>
                <a:cs typeface="Arial" panose="020B0604020202020204" pitchFamily="34" charset="0"/>
              </a:rPr>
              <a:t>000 είτε η αίτηση πτώχευσης καταχωρείται από πιστωτή/</a:t>
            </a:r>
            <a:r>
              <a:rPr lang="el-GR" sz="1800" dirty="0" err="1">
                <a:latin typeface="Arial" panose="020B0604020202020204" pitchFamily="34" charset="0"/>
                <a:cs typeface="Arial" panose="020B0604020202020204" pitchFamily="34" charset="0"/>
              </a:rPr>
              <a:t>ές</a:t>
            </a:r>
            <a:r>
              <a:rPr lang="el-GR" sz="1800" dirty="0">
                <a:latin typeface="Arial" panose="020B0604020202020204" pitchFamily="34" charset="0"/>
                <a:cs typeface="Arial" panose="020B0604020202020204" pitchFamily="34" charset="0"/>
              </a:rPr>
              <a:t> είτε από τον ίδιο τον χρεώστη.</a:t>
            </a:r>
          </a:p>
          <a:p>
            <a:pPr algn="just">
              <a:lnSpc>
                <a:spcPct val="150000"/>
              </a:lnSpc>
            </a:pPr>
            <a:r>
              <a:rPr lang="el-GR" sz="1800" dirty="0">
                <a:latin typeface="Arial" panose="020B0604020202020204" pitchFamily="34" charset="0"/>
                <a:cs typeface="Arial" panose="020B0604020202020204" pitchFamily="34" charset="0"/>
              </a:rPr>
              <a:t>Ο πιστωτής καταβάλλει τέλος €500 στον Επίσημο Παραλήπτη, το οποίο δεν επιστρέφεται αν αποσυρθεί η αίτηση. Η αίτηση πτώχευσης είτε από πιστωτή είτε από τον χρεώστη, άπαξ και καταχωρήθηκε δεν αποσύρεται παρά μόνο με άδεια του Δικαστηρίου.</a:t>
            </a:r>
          </a:p>
        </p:txBody>
      </p:sp>
      <p:sp>
        <p:nvSpPr>
          <p:cNvPr id="4" name="Slide Number Placeholder 3">
            <a:extLst>
              <a:ext uri="{FF2B5EF4-FFF2-40B4-BE49-F238E27FC236}">
                <a16:creationId xmlns:a16="http://schemas.microsoft.com/office/drawing/2014/main" id="{1F6F514E-105B-2CB6-AB0B-78A1182A9A3C}"/>
              </a:ext>
            </a:extLst>
          </p:cNvPr>
          <p:cNvSpPr>
            <a:spLocks noGrp="1"/>
          </p:cNvSpPr>
          <p:nvPr>
            <p:ph type="sldNum" sz="quarter" idx="12"/>
          </p:nvPr>
        </p:nvSpPr>
        <p:spPr/>
        <p:txBody>
          <a:bodyPr/>
          <a:lstStyle/>
          <a:p>
            <a:fld id="{12B3320A-C70E-404B-9023-199BA316899E}" type="slidenum">
              <a:rPr lang="en-GB" smtClean="0"/>
              <a:t>72</a:t>
            </a:fld>
            <a:endParaRPr lang="en-GB"/>
          </a:p>
        </p:txBody>
      </p:sp>
    </p:spTree>
    <p:extLst>
      <p:ext uri="{BB962C8B-B14F-4D97-AF65-F5344CB8AC3E}">
        <p14:creationId xmlns:p14="http://schemas.microsoft.com/office/powerpoint/2010/main" val="14564765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1E9E9-D86E-79EC-D8AB-6B5FD65BFA56}"/>
              </a:ext>
            </a:extLst>
          </p:cNvPr>
          <p:cNvSpPr>
            <a:spLocks noGrp="1"/>
          </p:cNvSpPr>
          <p:nvPr>
            <p:ph type="title"/>
          </p:nvPr>
        </p:nvSpPr>
        <p:spPr/>
        <p:txBody>
          <a:bodyPr>
            <a:normAutofit fontScale="90000"/>
          </a:bodyPr>
          <a:lstStyle/>
          <a:p>
            <a:pPr>
              <a:lnSpc>
                <a:spcPct val="200000"/>
              </a:lnSpc>
            </a:pPr>
            <a:r>
              <a:rPr lang="el-GR" sz="2400" b="1" dirty="0">
                <a:latin typeface="Arial" panose="020B0604020202020204" pitchFamily="34" charset="0"/>
                <a:cs typeface="Arial" panose="020B0604020202020204" pitchFamily="34" charset="0"/>
              </a:rPr>
              <a:t>ΑΝΑΣΤΟΛΗ (άρθρο 4(2) και (3)) ΑΙΤΗΣΗΣ ΓΙΑ ΕΚΔΟΣΗ ΔΙΑΤΑΓΜΑΤΟΣ ΠΤΩΧΕΥΣΗΣ ΑΠΟ ΤΟ ΔΙΚΑΣΤΗΡΙΟ για περίοδο μέχρι 3 μήνες δίδεται:</a:t>
            </a:r>
            <a:endParaRPr lang="en-GB" sz="2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80E2469-B7E4-04D2-4288-CA18E666F920}"/>
              </a:ext>
            </a:extLst>
          </p:cNvPr>
          <p:cNvSpPr>
            <a:spLocks noGrp="1"/>
          </p:cNvSpPr>
          <p:nvPr>
            <p:ph idx="1"/>
          </p:nvPr>
        </p:nvSpPr>
        <p:spPr/>
        <p:txBody>
          <a:bodyPr>
            <a:normAutofit/>
          </a:bodyPr>
          <a:lstStyle/>
          <a:p>
            <a:pPr algn="just">
              <a:lnSpc>
                <a:spcPct val="150000"/>
              </a:lnSpc>
            </a:pPr>
            <a:endParaRPr lang="el-GR" sz="2000" dirty="0">
              <a:latin typeface="Arial" panose="020B0604020202020204" pitchFamily="34" charset="0"/>
              <a:cs typeface="Arial" panose="020B0604020202020204" pitchFamily="34" charset="0"/>
            </a:endParaRPr>
          </a:p>
          <a:p>
            <a:pPr algn="just">
              <a:lnSpc>
                <a:spcPct val="150000"/>
              </a:lnSpc>
            </a:pPr>
            <a:r>
              <a:rPr lang="el-GR" sz="2000" dirty="0">
                <a:latin typeface="Arial" panose="020B0604020202020204" pitchFamily="34" charset="0"/>
                <a:cs typeface="Arial" panose="020B0604020202020204" pitchFamily="34" charset="0"/>
              </a:rPr>
              <a:t>Αν ο χρεώστης αποδείξει </a:t>
            </a:r>
          </a:p>
          <a:p>
            <a:pPr algn="just">
              <a:lnSpc>
                <a:spcPct val="150000"/>
              </a:lnSpc>
            </a:pPr>
            <a:r>
              <a:rPr lang="el-GR" sz="2000" dirty="0">
                <a:latin typeface="Arial" panose="020B0604020202020204" pitchFamily="34" charset="0"/>
                <a:cs typeface="Arial" panose="020B0604020202020204" pitchFamily="34" charset="0"/>
              </a:rPr>
              <a:t>ότι έχει υποβάλει αίτηση για Προσωπικό Σχέδιο Αποπληρωμής (ΠΣΑ) ή </a:t>
            </a:r>
          </a:p>
          <a:p>
            <a:pPr algn="just">
              <a:lnSpc>
                <a:spcPct val="150000"/>
              </a:lnSpc>
            </a:pPr>
            <a:r>
              <a:rPr lang="el-GR" sz="2000" dirty="0">
                <a:latin typeface="Arial" panose="020B0604020202020204" pitchFamily="34" charset="0"/>
                <a:cs typeface="Arial" panose="020B0604020202020204" pitchFamily="34" charset="0"/>
              </a:rPr>
              <a:t>ότι είναι σε θέση να υποβάλλει αίτηση για Προσωπικό Σχέδιο Αποπληρωμής (ΠΣΑ).</a:t>
            </a:r>
            <a:endParaRPr lang="en-GB" sz="2000" dirty="0">
              <a:latin typeface="Arial" panose="020B0604020202020204" pitchFamily="34" charset="0"/>
              <a:cs typeface="Arial" panose="020B0604020202020204" pitchFamily="34" charset="0"/>
            </a:endParaRPr>
          </a:p>
          <a:p>
            <a:pPr algn="just">
              <a:lnSpc>
                <a:spcPct val="150000"/>
              </a:lnSpc>
            </a:pPr>
            <a:endParaRPr lang="en-GB" sz="2000" dirty="0">
              <a:latin typeface="Arial" panose="020B0604020202020204" pitchFamily="34" charset="0"/>
              <a:cs typeface="Arial" panose="020B0604020202020204" pitchFamily="34" charset="0"/>
            </a:endParaRPr>
          </a:p>
          <a:p>
            <a:pPr marL="0" indent="0" algn="just">
              <a:lnSpc>
                <a:spcPct val="150000"/>
              </a:lnSpc>
              <a:buNone/>
            </a:pPr>
            <a:r>
              <a:rPr lang="el-GR" sz="2000" b="1" dirty="0">
                <a:latin typeface="Arial" panose="020B0604020202020204" pitchFamily="34" charset="0"/>
                <a:cs typeface="Arial" panose="020B0604020202020204" pitchFamily="34" charset="0"/>
              </a:rPr>
              <a:t>  Δεν εκδίδεται όμως διάταγμα πτώχευσης με αναστολή εκτέλεσης του (άρθρο 4(5)) .</a:t>
            </a:r>
            <a:endParaRPr lang="en-GB" sz="2000"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5F00B57-9E4F-3BED-B700-62B20721D5B7}"/>
              </a:ext>
            </a:extLst>
          </p:cNvPr>
          <p:cNvSpPr>
            <a:spLocks noGrp="1"/>
          </p:cNvSpPr>
          <p:nvPr>
            <p:ph type="sldNum" sz="quarter" idx="12"/>
          </p:nvPr>
        </p:nvSpPr>
        <p:spPr/>
        <p:txBody>
          <a:bodyPr/>
          <a:lstStyle/>
          <a:p>
            <a:fld id="{12B3320A-C70E-404B-9023-199BA316899E}" type="slidenum">
              <a:rPr lang="en-GB" smtClean="0"/>
              <a:t>73</a:t>
            </a:fld>
            <a:endParaRPr lang="en-GB"/>
          </a:p>
        </p:txBody>
      </p:sp>
    </p:spTree>
    <p:extLst>
      <p:ext uri="{BB962C8B-B14F-4D97-AF65-F5344CB8AC3E}">
        <p14:creationId xmlns:p14="http://schemas.microsoft.com/office/powerpoint/2010/main" val="42197555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0B937-F0E2-E1ED-AA96-50DC51AADFA8}"/>
              </a:ext>
            </a:extLst>
          </p:cNvPr>
          <p:cNvSpPr>
            <a:spLocks noGrp="1"/>
          </p:cNvSpPr>
          <p:nvPr>
            <p:ph type="title"/>
          </p:nvPr>
        </p:nvSpPr>
        <p:spPr>
          <a:xfrm>
            <a:off x="184558" y="171995"/>
            <a:ext cx="10538306" cy="831182"/>
          </a:xfrm>
        </p:spPr>
        <p:txBody>
          <a:bodyPr>
            <a:normAutofit/>
          </a:bodyPr>
          <a:lstStyle/>
          <a:p>
            <a:r>
              <a:rPr lang="el-GR" sz="2000" b="1" dirty="0">
                <a:latin typeface="Arial" panose="020B0604020202020204" pitchFamily="34" charset="0"/>
                <a:cs typeface="Arial" panose="020B0604020202020204" pitchFamily="34" charset="0"/>
              </a:rPr>
              <a:t>      </a:t>
            </a:r>
            <a:r>
              <a:rPr lang="el-GR" sz="2400" b="1" dirty="0">
                <a:latin typeface="Arial" panose="020B0604020202020204" pitchFamily="34" charset="0"/>
                <a:cs typeface="Arial" panose="020B0604020202020204" pitchFamily="34" charset="0"/>
              </a:rPr>
              <a:t>ΑΠΟΤΕΛΕΣΜΑΤΑ ΔΙΑΤΑΓΜΑΤΟΣ ΠΤΩΧΕΥΣΗΣ (Άρθρο 9)</a:t>
            </a:r>
            <a:endParaRPr lang="en-GB" sz="2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48BFE2A-9466-9D03-E5F3-17DDAA8141DA}"/>
              </a:ext>
            </a:extLst>
          </p:cNvPr>
          <p:cNvSpPr>
            <a:spLocks noGrp="1"/>
          </p:cNvSpPr>
          <p:nvPr>
            <p:ph idx="1"/>
          </p:nvPr>
        </p:nvSpPr>
        <p:spPr>
          <a:xfrm>
            <a:off x="390617" y="1003177"/>
            <a:ext cx="11319029" cy="5353174"/>
          </a:xfrm>
        </p:spPr>
        <p:txBody>
          <a:bodyPr>
            <a:noAutofit/>
          </a:bodyPr>
          <a:lstStyle/>
          <a:p>
            <a:pPr marL="342900" indent="-342900" algn="just">
              <a:lnSpc>
                <a:spcPct val="150000"/>
              </a:lnSpc>
              <a:buFont typeface="+mj-lt"/>
              <a:buAutoNum type="arabicPeriod"/>
            </a:pPr>
            <a:r>
              <a:rPr lang="el-GR" sz="1700" dirty="0">
                <a:latin typeface="Arial" panose="020B0604020202020204" pitchFamily="34" charset="0"/>
                <a:cs typeface="Arial" panose="020B0604020202020204" pitchFamily="34" charset="0"/>
              </a:rPr>
              <a:t>Πλέον ο πτωχεύσας μπορεί να προβάλει υπεράσπιση ή οποιαδήποτε αγωγή ή άλλη νόμιμη διαδικασία, μετά από σχετική εξουσιοδότηση του Επίσημου Παραλήπτη ή του διαχειριστή χωρίς άδεια του Δικαστηρίου.</a:t>
            </a:r>
          </a:p>
          <a:p>
            <a:pPr marL="342900" indent="-342900" algn="just">
              <a:lnSpc>
                <a:spcPct val="150000"/>
              </a:lnSpc>
              <a:buFont typeface="+mj-lt"/>
              <a:buAutoNum type="arabicPeriod"/>
            </a:pPr>
            <a:r>
              <a:rPr lang="el-GR" sz="1700" dirty="0">
                <a:latin typeface="Arial" panose="020B0604020202020204" pitchFamily="34" charset="0"/>
                <a:cs typeface="Arial" panose="020B0604020202020204" pitchFamily="34" charset="0"/>
              </a:rPr>
              <a:t>Αγωγή ή άλλη νόμιμη διαδικασία που άρχισε εναντίον προσώπου το οποίο στη συνέχεια πτώχευσε, συνεχίζεται και μετά την πτώχευση χωρίς να απαιτείται άδεια του Δικαστηρίου ή τροποποίηση του τίτλου της αγωγής ή άλλης νόμιμης διαδικασίας.</a:t>
            </a:r>
          </a:p>
          <a:p>
            <a:pPr marL="342900" indent="-342900" algn="just">
              <a:lnSpc>
                <a:spcPct val="150000"/>
              </a:lnSpc>
              <a:buFont typeface="+mj-lt"/>
              <a:buAutoNum type="arabicPeriod"/>
            </a:pPr>
            <a:r>
              <a:rPr lang="el-GR" sz="1700" dirty="0">
                <a:latin typeface="Arial" panose="020B0604020202020204" pitchFamily="34" charset="0"/>
                <a:cs typeface="Arial" panose="020B0604020202020204" pitchFamily="34" charset="0"/>
              </a:rPr>
              <a:t>Αγωγή μπορεί να καταχωρηθεί κατά του πτωχεύσαντα προσωπικά για χρέη τα οποία δεν δύνανται να επαληθευτούν και μετά την έκδοση του διατάγματος πτώχευσης (π.χ. αν αποκρύψει ότι είναι πτωχεύσας).</a:t>
            </a:r>
          </a:p>
          <a:p>
            <a:pPr marL="342900" indent="-342900" algn="just">
              <a:lnSpc>
                <a:spcPct val="150000"/>
              </a:lnSpc>
              <a:buFont typeface="+mj-lt"/>
              <a:buAutoNum type="arabicPeriod"/>
            </a:pPr>
            <a:r>
              <a:rPr lang="el-GR" sz="1700" dirty="0">
                <a:latin typeface="Arial" panose="020B0604020202020204" pitchFamily="34" charset="0"/>
                <a:cs typeface="Arial" panose="020B0604020202020204" pitchFamily="34" charset="0"/>
              </a:rPr>
              <a:t>Ως προς τα διατάγματα πτώχευσης που εκδίδονται μετά την ισχύ του Νόμου 61(Ι)/2015, καμία αγωγή εναντίον εγγυητή σε σχέση με επαληθεύσιμο χρέος δεν εγείρεται μετά την πάροδο 2 ετών από την αποδοχή της επαλήθευσης από τον Επίσημο Παραλήπτη ή διαχειριστή.</a:t>
            </a:r>
          </a:p>
          <a:p>
            <a:pPr marL="342900" indent="-342900" algn="just">
              <a:lnSpc>
                <a:spcPct val="150000"/>
              </a:lnSpc>
              <a:buFont typeface="+mj-lt"/>
              <a:buAutoNum type="arabicPeriod"/>
            </a:pPr>
            <a:r>
              <a:rPr lang="el-GR" sz="1700" dirty="0">
                <a:latin typeface="Arial" panose="020B0604020202020204" pitchFamily="34" charset="0"/>
                <a:cs typeface="Arial" panose="020B0604020202020204" pitchFamily="34" charset="0"/>
              </a:rPr>
              <a:t>Οποιαδήποτε χρήματα εισπραχθούν από τις διαδικασίες αυτές θα περιέρχονται στο Επίσημο Παραλήπτη ή στον διαχειριστή.</a:t>
            </a:r>
            <a:endParaRPr lang="en-GB" sz="17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75C18F0-8D1A-78D9-F664-8CE2DDF46591}"/>
              </a:ext>
            </a:extLst>
          </p:cNvPr>
          <p:cNvSpPr>
            <a:spLocks noGrp="1"/>
          </p:cNvSpPr>
          <p:nvPr>
            <p:ph type="sldNum" sz="quarter" idx="12"/>
          </p:nvPr>
        </p:nvSpPr>
        <p:spPr/>
        <p:txBody>
          <a:bodyPr/>
          <a:lstStyle/>
          <a:p>
            <a:fld id="{12B3320A-C70E-404B-9023-199BA316899E}" type="slidenum">
              <a:rPr lang="en-GB" smtClean="0"/>
              <a:t>74</a:t>
            </a:fld>
            <a:endParaRPr lang="en-GB"/>
          </a:p>
        </p:txBody>
      </p:sp>
    </p:spTree>
    <p:extLst>
      <p:ext uri="{BB962C8B-B14F-4D97-AF65-F5344CB8AC3E}">
        <p14:creationId xmlns:p14="http://schemas.microsoft.com/office/powerpoint/2010/main" val="133303263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C82E5-53DA-CFC9-3C5E-ED54F6227913}"/>
              </a:ext>
            </a:extLst>
          </p:cNvPr>
          <p:cNvSpPr>
            <a:spLocks noGrp="1"/>
          </p:cNvSpPr>
          <p:nvPr>
            <p:ph type="title"/>
          </p:nvPr>
        </p:nvSpPr>
        <p:spPr>
          <a:xfrm>
            <a:off x="591312" y="302004"/>
            <a:ext cx="10515600" cy="647907"/>
          </a:xfrm>
        </p:spPr>
        <p:txBody>
          <a:bodyPr>
            <a:normAutofit/>
          </a:bodyPr>
          <a:lstStyle/>
          <a:p>
            <a:r>
              <a:rPr lang="el-GR" sz="2000" b="1" dirty="0">
                <a:latin typeface="Arial" panose="020B0604020202020204" pitchFamily="34" charset="0"/>
                <a:cs typeface="Arial" panose="020B0604020202020204" pitchFamily="34" charset="0"/>
              </a:rPr>
              <a:t>ΑΠΟΤΕΛΕΣΜΑΤΑ ΔΙΑΤΑΓΜΑΤΟΣ ΠΤΩΧΕΥΣΗΣ (Άρθρο 9) </a:t>
            </a:r>
            <a:endParaRPr lang="en-GB" sz="20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0D29373-C8C1-4F38-CB32-25471254E610}"/>
              </a:ext>
            </a:extLst>
          </p:cNvPr>
          <p:cNvSpPr>
            <a:spLocks noGrp="1"/>
          </p:cNvSpPr>
          <p:nvPr>
            <p:ph idx="1"/>
          </p:nvPr>
        </p:nvSpPr>
        <p:spPr>
          <a:xfrm>
            <a:off x="453006" y="949911"/>
            <a:ext cx="11147682" cy="5366762"/>
          </a:xfrm>
        </p:spPr>
        <p:txBody>
          <a:bodyPr>
            <a:noAutofit/>
          </a:bodyPr>
          <a:lstStyle/>
          <a:p>
            <a:pPr marL="0" indent="0" algn="just">
              <a:lnSpc>
                <a:spcPct val="150000"/>
              </a:lnSpc>
              <a:buNone/>
            </a:pPr>
            <a:r>
              <a:rPr lang="el-GR" sz="1700" dirty="0">
                <a:latin typeface="Arial" panose="020B0604020202020204" pitchFamily="34" charset="0"/>
                <a:cs typeface="Arial" panose="020B0604020202020204" pitchFamily="34" charset="0"/>
              </a:rPr>
              <a:t>6.  Τα έξοδα για τις διαδικασίες αυτές δεν θα βαρύνουν την περιουσία του πτωχεύσαντα αλλά τον ίδιο.</a:t>
            </a:r>
          </a:p>
          <a:p>
            <a:pPr marL="342900" indent="-342900" algn="just">
              <a:lnSpc>
                <a:spcPct val="150000"/>
              </a:lnSpc>
              <a:buAutoNum type="arabicPeriod" startAt="7"/>
            </a:pPr>
            <a:r>
              <a:rPr lang="el-GR" sz="1700" dirty="0">
                <a:latin typeface="Arial" panose="020B0604020202020204" pitchFamily="34" charset="0"/>
                <a:cs typeface="Arial" panose="020B0604020202020204" pitchFamily="34" charset="0"/>
              </a:rPr>
              <a:t>Ακυρώνονται όλες οι δόλιες μεταβιβάσεις, οι οποίες είχαν γίνει από τον πτωχεύσαντα τρία χρόνια πριν την ημερομηνία κήρυξης του σε πτώχευση.</a:t>
            </a:r>
          </a:p>
          <a:p>
            <a:pPr marL="342900" indent="-342900" algn="just">
              <a:lnSpc>
                <a:spcPct val="150000"/>
              </a:lnSpc>
              <a:buAutoNum type="arabicPeriod" startAt="7"/>
            </a:pPr>
            <a:r>
              <a:rPr lang="el-GR" sz="1700" dirty="0">
                <a:latin typeface="Arial" panose="020B0604020202020204" pitchFamily="34" charset="0"/>
                <a:cs typeface="Arial" panose="020B0604020202020204" pitchFamily="34" charset="0"/>
              </a:rPr>
              <a:t>Μετά την έκδοση του διατάγματος πτώχευσης κανένας πιστωτής δεν θα δικαιούται να εγγράψει ΜΕΜΟ ή υποθήκη ή άλλη επιβάρυνση επί περιουσίας του πτωχεύσαντα και σε περίπτωση τέτοιας εγγραφής, αυτή είναι εξ υπαρχής άκυρη και χωρίς νομικό αποτέλεσμα.</a:t>
            </a:r>
          </a:p>
          <a:p>
            <a:pPr marL="342900" indent="-342900" algn="just">
              <a:lnSpc>
                <a:spcPct val="150000"/>
              </a:lnSpc>
              <a:buAutoNum type="arabicPeriod" startAt="7"/>
            </a:pPr>
            <a:r>
              <a:rPr lang="el-GR" sz="1700" dirty="0">
                <a:latin typeface="Arial" panose="020B0604020202020204" pitchFamily="34" charset="0"/>
                <a:cs typeface="Arial" panose="020B0604020202020204" pitchFamily="34" charset="0"/>
              </a:rPr>
              <a:t>Η εκποίηση όμως περιουσίας που ήταν ήδη βεβαρημένη με ΜΕΜΟ ή υποθήκη πριν την πτώχευση δεν επηρεάζεται και μπορεί να αρχίσει ή να συνεχιστεί.</a:t>
            </a:r>
          </a:p>
          <a:p>
            <a:pPr marL="342900" indent="-342900" algn="just">
              <a:lnSpc>
                <a:spcPct val="150000"/>
              </a:lnSpc>
              <a:buAutoNum type="arabicPeriod" startAt="7"/>
            </a:pPr>
            <a:r>
              <a:rPr lang="el-GR" sz="1700" dirty="0">
                <a:latin typeface="Arial" panose="020B0604020202020204" pitchFamily="34" charset="0"/>
                <a:cs typeface="Arial" panose="020B0604020202020204" pitchFamily="34" charset="0"/>
              </a:rPr>
              <a:t>Το Δικαστήριο δύναται, αν αποδειχθεί ότι είναι αναγκαίο για την προστασία της περιουσίας του πτωχεύσαντα, μετά την καταχώρηση αίτησης πτώχευσης αλλά πριν την έκδοση του διατάγματος πτώχευσης να διορίσει ως προσωρινό διαχειριστή τον Επίσημο Παραλήπτη ή Σύμβουλο Αφερεγγυότητας και αυτός να λάβει κατοχή της περιουσίας.</a:t>
            </a:r>
            <a:endParaRPr lang="en-GB" sz="17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1A94DE3-DC2E-B549-3048-2F49EA45141B}"/>
              </a:ext>
            </a:extLst>
          </p:cNvPr>
          <p:cNvSpPr>
            <a:spLocks noGrp="1"/>
          </p:cNvSpPr>
          <p:nvPr>
            <p:ph type="sldNum" sz="quarter" idx="12"/>
          </p:nvPr>
        </p:nvSpPr>
        <p:spPr/>
        <p:txBody>
          <a:bodyPr/>
          <a:lstStyle/>
          <a:p>
            <a:fld id="{12B3320A-C70E-404B-9023-199BA316899E}" type="slidenum">
              <a:rPr lang="en-GB" smtClean="0"/>
              <a:t>75</a:t>
            </a:fld>
            <a:endParaRPr lang="en-GB"/>
          </a:p>
        </p:txBody>
      </p:sp>
    </p:spTree>
    <p:extLst>
      <p:ext uri="{BB962C8B-B14F-4D97-AF65-F5344CB8AC3E}">
        <p14:creationId xmlns:p14="http://schemas.microsoft.com/office/powerpoint/2010/main" val="90881191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4E1-E8F7-4619-1A58-48A1CC823A36}"/>
              </a:ext>
            </a:extLst>
          </p:cNvPr>
          <p:cNvSpPr>
            <a:spLocks noGrp="1"/>
          </p:cNvSpPr>
          <p:nvPr>
            <p:ph type="title"/>
          </p:nvPr>
        </p:nvSpPr>
        <p:spPr>
          <a:xfrm>
            <a:off x="673608" y="402971"/>
            <a:ext cx="10515600" cy="651129"/>
          </a:xfrm>
        </p:spPr>
        <p:txBody>
          <a:bodyPr>
            <a:normAutofit fontScale="90000"/>
          </a:bodyPr>
          <a:lstStyle/>
          <a:p>
            <a:br>
              <a:rPr lang="el-GR" sz="2000" b="1" dirty="0">
                <a:latin typeface="Arial" panose="020B0604020202020204" pitchFamily="34" charset="0"/>
                <a:cs typeface="Arial" panose="020B0604020202020204" pitchFamily="34" charset="0"/>
              </a:rPr>
            </a:br>
            <a:r>
              <a:rPr lang="el-GR" sz="2400" b="1" dirty="0">
                <a:latin typeface="Arial" panose="020B0604020202020204" pitchFamily="34" charset="0"/>
                <a:cs typeface="Arial" panose="020B0604020202020204" pitchFamily="34" charset="0"/>
              </a:rPr>
              <a:t>ΣΥΜΒΙΒΑΣΜΟΣ Ή ΣΧΕΔΙΟ ΔΙΕΥΘΕΤΗΣΗΣ ΠΤΩΧΕΥΣΑΝΤΩΝ</a:t>
            </a:r>
            <a:endParaRPr lang="en-GB" sz="2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AD81315-26F3-E8D9-DFDC-61F4E540400F}"/>
              </a:ext>
            </a:extLst>
          </p:cNvPr>
          <p:cNvSpPr>
            <a:spLocks noGrp="1"/>
          </p:cNvSpPr>
          <p:nvPr>
            <p:ph idx="1"/>
          </p:nvPr>
        </p:nvSpPr>
        <p:spPr>
          <a:xfrm>
            <a:off x="499872" y="1535837"/>
            <a:ext cx="10515600" cy="4068832"/>
          </a:xfrm>
        </p:spPr>
        <p:txBody>
          <a:bodyPr>
            <a:normAutofit/>
          </a:bodyPr>
          <a:lstStyle/>
          <a:p>
            <a:pPr algn="just">
              <a:lnSpc>
                <a:spcPct val="150000"/>
              </a:lnSpc>
            </a:pPr>
            <a:r>
              <a:rPr lang="el-GR" sz="2000" dirty="0">
                <a:latin typeface="Arial" panose="020B0604020202020204" pitchFamily="34" charset="0"/>
                <a:cs typeface="Arial" panose="020B0604020202020204" pitchFamily="34" charset="0"/>
              </a:rPr>
              <a:t>Πρόταση για συμβιβασμό ή σχέδιο διευθέτησης όπου υπάρχει ακίνητη ιδιοκτησία, δεν μπορεί να εγκριθεί αν έχει ως αποτέλεσμα να θέσει οποιοδήποτε πιστωτή σε χειρότερη θέση από αυτήν στην οποία θα βρισκόταν σε περίπτωση διανομής της περιουσίας του πτωχεύσαντα σύμφωνα με τον νόμο.</a:t>
            </a:r>
            <a:r>
              <a:rPr lang="el-GR" sz="2000" b="1" dirty="0">
                <a:latin typeface="Arial" panose="020B0604020202020204" pitchFamily="34" charset="0"/>
                <a:cs typeface="Arial" panose="020B0604020202020204" pitchFamily="34" charset="0"/>
              </a:rPr>
              <a:t> (άρθρο 17) </a:t>
            </a:r>
            <a:endParaRPr lang="el-GR" sz="2000" dirty="0">
              <a:latin typeface="Arial" panose="020B0604020202020204" pitchFamily="34" charset="0"/>
              <a:cs typeface="Arial" panose="020B0604020202020204" pitchFamily="34" charset="0"/>
            </a:endParaRPr>
          </a:p>
          <a:p>
            <a:pPr algn="just">
              <a:lnSpc>
                <a:spcPct val="150000"/>
              </a:lnSpc>
            </a:pPr>
            <a:r>
              <a:rPr lang="el-GR" sz="2000" dirty="0">
                <a:latin typeface="Arial" panose="020B0604020202020204" pitchFamily="34" charset="0"/>
                <a:cs typeface="Arial" panose="020B0604020202020204" pitchFamily="34" charset="0"/>
              </a:rPr>
              <a:t>Αν εγκριθεί ο συμβιβασμός από το Δικαστήριο, δυνατόν να ακυρώνεται διάταγμα πτώχευσης και η περιουσία του πτωχεύσαντα να παραχωρείται σε πρόσωπο και υπό τις προϋποθέσεις που το Δικαστήριο ήθελε ορίσει. </a:t>
            </a:r>
            <a:r>
              <a:rPr lang="el-GR" sz="2000" b="1" dirty="0">
                <a:latin typeface="Arial" panose="020B0604020202020204" pitchFamily="34" charset="0"/>
                <a:cs typeface="Arial" panose="020B0604020202020204" pitchFamily="34" charset="0"/>
              </a:rPr>
              <a:t>(άρθρο 22) </a:t>
            </a:r>
            <a:endParaRPr lang="en-GB"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49A959E-ADE5-4D6C-263A-42B87D907AA3}"/>
              </a:ext>
            </a:extLst>
          </p:cNvPr>
          <p:cNvSpPr>
            <a:spLocks noGrp="1"/>
          </p:cNvSpPr>
          <p:nvPr>
            <p:ph type="sldNum" sz="quarter" idx="12"/>
          </p:nvPr>
        </p:nvSpPr>
        <p:spPr/>
        <p:txBody>
          <a:bodyPr/>
          <a:lstStyle/>
          <a:p>
            <a:fld id="{12B3320A-C70E-404B-9023-199BA316899E}" type="slidenum">
              <a:rPr lang="en-GB" smtClean="0"/>
              <a:t>76</a:t>
            </a:fld>
            <a:endParaRPr lang="en-GB"/>
          </a:p>
        </p:txBody>
      </p:sp>
    </p:spTree>
    <p:extLst>
      <p:ext uri="{BB962C8B-B14F-4D97-AF65-F5344CB8AC3E}">
        <p14:creationId xmlns:p14="http://schemas.microsoft.com/office/powerpoint/2010/main" val="33396859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3D1B1-6627-05A4-B5E2-73B9F5DCECDE}"/>
              </a:ext>
            </a:extLst>
          </p:cNvPr>
          <p:cNvSpPr>
            <a:spLocks noGrp="1"/>
          </p:cNvSpPr>
          <p:nvPr>
            <p:ph type="title"/>
          </p:nvPr>
        </p:nvSpPr>
        <p:spPr/>
        <p:txBody>
          <a:bodyPr>
            <a:normAutofit/>
          </a:bodyPr>
          <a:lstStyle/>
          <a:p>
            <a:r>
              <a:rPr lang="el-GR" sz="2400" b="1" dirty="0">
                <a:latin typeface="Arial" panose="020B0604020202020204" pitchFamily="34" charset="0"/>
                <a:cs typeface="Arial" panose="020B0604020202020204" pitchFamily="34" charset="0"/>
              </a:rPr>
              <a:t>ΔΙΟΡΙΣΜΟΣ ΔΙΑΧΕΙΡΙΣΤΗ (άρθρο 20)</a:t>
            </a:r>
            <a:endParaRPr lang="en-GB" sz="2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49F24F8-E17C-580C-601C-F2B1BE459D16}"/>
              </a:ext>
            </a:extLst>
          </p:cNvPr>
          <p:cNvSpPr>
            <a:spLocks noGrp="1"/>
          </p:cNvSpPr>
          <p:nvPr>
            <p:ph idx="1"/>
          </p:nvPr>
        </p:nvSpPr>
        <p:spPr/>
        <p:txBody>
          <a:bodyPr>
            <a:normAutofit/>
          </a:bodyPr>
          <a:lstStyle/>
          <a:p>
            <a:pPr algn="just">
              <a:lnSpc>
                <a:spcPct val="150000"/>
              </a:lnSpc>
            </a:pPr>
            <a:r>
              <a:rPr lang="el-GR" sz="2000" dirty="0">
                <a:latin typeface="Arial" panose="020B0604020202020204" pitchFamily="34" charset="0"/>
                <a:cs typeface="Arial" panose="020B0604020202020204" pitchFamily="34" charset="0"/>
              </a:rPr>
              <a:t>Με την έκδοση διατάγματος πτώχευσης ο Επίσημος Παραλήπτης διορίζεται διαχειριστής της περιουσίας του πτωχεύσαντα. </a:t>
            </a:r>
          </a:p>
          <a:p>
            <a:pPr algn="just">
              <a:lnSpc>
                <a:spcPct val="150000"/>
              </a:lnSpc>
            </a:pPr>
            <a:r>
              <a:rPr lang="el-GR" sz="2000" dirty="0">
                <a:latin typeface="Arial" panose="020B0604020202020204" pitchFamily="34" charset="0"/>
                <a:cs typeface="Arial" panose="020B0604020202020204" pitchFamily="34" charset="0"/>
              </a:rPr>
              <a:t>Οι πιστωτές ή ο Επίσημος Παραλήπτης δύνανται, να διορίσουν Σύμβουλο Αφερεγγυότητας ως ιδιώτη διαχειριστή πτώχευσης από τον τηρούμενο κατάλογο Συμβούλων Αφερεγγυότητας.</a:t>
            </a:r>
            <a:endParaRPr lang="en-GB"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66E348A-AE36-6F3A-2177-0E6B66BBB371}"/>
              </a:ext>
            </a:extLst>
          </p:cNvPr>
          <p:cNvSpPr>
            <a:spLocks noGrp="1"/>
          </p:cNvSpPr>
          <p:nvPr>
            <p:ph type="sldNum" sz="quarter" idx="12"/>
          </p:nvPr>
        </p:nvSpPr>
        <p:spPr/>
        <p:txBody>
          <a:bodyPr/>
          <a:lstStyle/>
          <a:p>
            <a:fld id="{12B3320A-C70E-404B-9023-199BA316899E}" type="slidenum">
              <a:rPr lang="en-GB" smtClean="0"/>
              <a:t>77</a:t>
            </a:fld>
            <a:endParaRPr lang="en-GB"/>
          </a:p>
        </p:txBody>
      </p:sp>
    </p:spTree>
    <p:extLst>
      <p:ext uri="{BB962C8B-B14F-4D97-AF65-F5344CB8AC3E}">
        <p14:creationId xmlns:p14="http://schemas.microsoft.com/office/powerpoint/2010/main" val="11337998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A268B-D7F3-682A-0219-361E0E5995EE}"/>
              </a:ext>
            </a:extLst>
          </p:cNvPr>
          <p:cNvSpPr>
            <a:spLocks noGrp="1"/>
          </p:cNvSpPr>
          <p:nvPr>
            <p:ph type="title"/>
          </p:nvPr>
        </p:nvSpPr>
        <p:spPr>
          <a:xfrm>
            <a:off x="536448" y="532659"/>
            <a:ext cx="10515600" cy="683581"/>
          </a:xfrm>
        </p:spPr>
        <p:txBody>
          <a:bodyPr>
            <a:normAutofit/>
          </a:bodyPr>
          <a:lstStyle/>
          <a:p>
            <a:r>
              <a:rPr lang="el-GR" sz="2400" b="1" dirty="0">
                <a:latin typeface="Arial" panose="020B0604020202020204" pitchFamily="34" charset="0"/>
                <a:cs typeface="Arial" panose="020B0604020202020204" pitchFamily="34" charset="0"/>
              </a:rPr>
              <a:t>ΕΠΑΛΗΘΕΥΣΗ ΧΡΕΩΝ (άρθρα 37, 37 Α, 37Β και Δεύτερο Παράρτημα)</a:t>
            </a:r>
            <a:endParaRPr lang="en-GB" sz="2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6A563D6-879B-5968-4AF4-5D66EF53956B}"/>
              </a:ext>
            </a:extLst>
          </p:cNvPr>
          <p:cNvSpPr>
            <a:spLocks noGrp="1"/>
          </p:cNvSpPr>
          <p:nvPr>
            <p:ph idx="1"/>
          </p:nvPr>
        </p:nvSpPr>
        <p:spPr>
          <a:xfrm>
            <a:off x="536448" y="1420427"/>
            <a:ext cx="10515600" cy="4394448"/>
          </a:xfrm>
        </p:spPr>
        <p:txBody>
          <a:bodyPr>
            <a:noAutofit/>
          </a:bodyPr>
          <a:lstStyle/>
          <a:p>
            <a:pPr marL="342900" indent="-342900" algn="just">
              <a:lnSpc>
                <a:spcPct val="150000"/>
              </a:lnSpc>
              <a:buFont typeface="+mj-lt"/>
              <a:buAutoNum type="arabicPeriod"/>
            </a:pPr>
            <a:r>
              <a:rPr lang="el-GR" sz="1700" dirty="0">
                <a:latin typeface="Arial" panose="020B0604020202020204" pitchFamily="34" charset="0"/>
                <a:cs typeface="Arial" panose="020B0604020202020204" pitchFamily="34" charset="0"/>
              </a:rPr>
              <a:t>Η επαλήθευση χρέους καταχωρείται στον Επίσημο Παραλήπτη ή στον διαχειριστή, εντός τριάντα πέντε (35) ημερών από την ημερομηνία δημοσίευσης του διατάγματος πτώχευσης στην Επίσημη Εφημερίδα της Δημοκρατίας. Η προθεσμία δύναται να παραταθεί από τον Επίσημο παραλήπτη ή τον διαχειριστή.</a:t>
            </a:r>
          </a:p>
          <a:p>
            <a:pPr marL="342900" indent="-342900" algn="just">
              <a:lnSpc>
                <a:spcPct val="150000"/>
              </a:lnSpc>
              <a:buFont typeface="+mj-lt"/>
              <a:buAutoNum type="arabicPeriod"/>
            </a:pPr>
            <a:r>
              <a:rPr lang="el-GR" sz="1700" dirty="0">
                <a:latin typeface="Arial" panose="020B0604020202020204" pitchFamily="34" charset="0"/>
                <a:cs typeface="Arial" panose="020B0604020202020204" pitchFamily="34" charset="0"/>
              </a:rPr>
              <a:t>Αν η επαλήθευση χρέους δεν καταχωρηθεί μέσα στην προβλεπόμενη από τον νόμο προθεσμία, τότε ο πιστωτής δεν μπορεί να λάβει δικαστικά μέτρα εναντίον του εγγυητή του πτωχεύσαντα.</a:t>
            </a:r>
          </a:p>
          <a:p>
            <a:pPr marL="342900" indent="-342900" algn="just">
              <a:lnSpc>
                <a:spcPct val="150000"/>
              </a:lnSpc>
              <a:buFont typeface="+mj-lt"/>
              <a:buAutoNum type="arabicPeriod"/>
            </a:pPr>
            <a:r>
              <a:rPr lang="el-GR" sz="1700" dirty="0">
                <a:latin typeface="Arial" panose="020B0604020202020204" pitchFamily="34" charset="0"/>
                <a:cs typeface="Arial" panose="020B0604020202020204" pitchFamily="34" charset="0"/>
              </a:rPr>
              <a:t>Ο πιστωτής ενημερώνει τους εγγυητές για την επαλήθευση και την αποδοχή της ή την απόρριψη της από τον Επίσημο Παραλήπτη ή τον διαχειριστή.</a:t>
            </a:r>
          </a:p>
          <a:p>
            <a:pPr marL="342900" indent="-342900" algn="just">
              <a:lnSpc>
                <a:spcPct val="150000"/>
              </a:lnSpc>
              <a:buFont typeface="+mj-lt"/>
              <a:buAutoNum type="arabicPeriod"/>
            </a:pPr>
            <a:r>
              <a:rPr lang="el-GR" sz="1700" dirty="0">
                <a:latin typeface="Arial" panose="020B0604020202020204" pitchFamily="34" charset="0"/>
                <a:cs typeface="Arial" panose="020B0604020202020204" pitchFamily="34" charset="0"/>
              </a:rPr>
              <a:t>Στην περίπτωση εξασφαλισμένου πιστωτή η ενημέρωση προς τον εγγυητή περιλαμβάνει πληροφορίες αναφορικά με την εκτίμηση της αξίας της περιουσίας και το οφειλόμενο χρέος.</a:t>
            </a:r>
            <a:endParaRPr lang="en-GB" sz="17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519FEFF-42EC-81D0-DCA8-053534FEDCF0}"/>
              </a:ext>
            </a:extLst>
          </p:cNvPr>
          <p:cNvSpPr>
            <a:spLocks noGrp="1"/>
          </p:cNvSpPr>
          <p:nvPr>
            <p:ph type="sldNum" sz="quarter" idx="12"/>
          </p:nvPr>
        </p:nvSpPr>
        <p:spPr/>
        <p:txBody>
          <a:bodyPr/>
          <a:lstStyle/>
          <a:p>
            <a:fld id="{12B3320A-C70E-404B-9023-199BA316899E}" type="slidenum">
              <a:rPr lang="en-GB" smtClean="0"/>
              <a:t>78</a:t>
            </a:fld>
            <a:endParaRPr lang="en-GB"/>
          </a:p>
        </p:txBody>
      </p:sp>
    </p:spTree>
    <p:extLst>
      <p:ext uri="{BB962C8B-B14F-4D97-AF65-F5344CB8AC3E}">
        <p14:creationId xmlns:p14="http://schemas.microsoft.com/office/powerpoint/2010/main" val="380510686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87EA-9EAF-79B2-294A-B94C8F4E832B}"/>
              </a:ext>
            </a:extLst>
          </p:cNvPr>
          <p:cNvSpPr>
            <a:spLocks noGrp="1"/>
          </p:cNvSpPr>
          <p:nvPr>
            <p:ph type="title"/>
          </p:nvPr>
        </p:nvSpPr>
        <p:spPr>
          <a:xfrm>
            <a:off x="838200" y="365125"/>
            <a:ext cx="10515600" cy="503555"/>
          </a:xfrm>
        </p:spPr>
        <p:txBody>
          <a:bodyPr>
            <a:normAutofit/>
          </a:bodyPr>
          <a:lstStyle/>
          <a:p>
            <a:r>
              <a:rPr lang="el-GR" sz="2400" b="1" dirty="0">
                <a:latin typeface="Arial" panose="020B0604020202020204" pitchFamily="34" charset="0"/>
                <a:cs typeface="Arial" panose="020B0604020202020204" pitchFamily="34" charset="0"/>
              </a:rPr>
              <a:t>ΕΠΑΛΗΘΕΥΣΗ ΧΡΕΩΝ (άρθρα 37, 37 Α, 37Β και Δεύτερο Παράρτημα) </a:t>
            </a:r>
            <a:endParaRPr lang="en-GB" sz="2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B58C4F8-8340-05E3-5267-5D90DC072400}"/>
              </a:ext>
            </a:extLst>
          </p:cNvPr>
          <p:cNvSpPr>
            <a:spLocks noGrp="1"/>
          </p:cNvSpPr>
          <p:nvPr>
            <p:ph idx="1"/>
          </p:nvPr>
        </p:nvSpPr>
        <p:spPr>
          <a:xfrm>
            <a:off x="838200" y="1417739"/>
            <a:ext cx="10515600" cy="4759224"/>
          </a:xfrm>
        </p:spPr>
        <p:txBody>
          <a:bodyPr>
            <a:normAutofit/>
          </a:bodyPr>
          <a:lstStyle/>
          <a:p>
            <a:pPr marL="342900" indent="-342900" algn="just">
              <a:lnSpc>
                <a:spcPct val="150000"/>
              </a:lnSpc>
              <a:buAutoNum type="arabicPeriod" startAt="5"/>
            </a:pPr>
            <a:r>
              <a:rPr lang="el-GR" sz="1700" dirty="0">
                <a:latin typeface="Arial" panose="020B0604020202020204" pitchFamily="34" charset="0"/>
                <a:cs typeface="Arial" panose="020B0604020202020204" pitchFamily="34" charset="0"/>
              </a:rPr>
              <a:t>Εξασφαλισμένος πιστωτής εντός 10 ημερών από τη δημοσίευση του διατάγματος πτώχευσης υποβάλλει στον Επίσημο Παραλήπτη ή διαχειριστή και εγγυητή, προκαταρκτική εκτίμηση της αξίας της περιουσίας που υπόκειται σε εξασφάλιση. </a:t>
            </a:r>
          </a:p>
          <a:p>
            <a:pPr marL="342900" indent="-342900" algn="just">
              <a:lnSpc>
                <a:spcPct val="150000"/>
              </a:lnSpc>
              <a:buAutoNum type="arabicPeriod" startAt="5"/>
            </a:pPr>
            <a:r>
              <a:rPr lang="el-GR" sz="1700" dirty="0">
                <a:latin typeface="Arial" panose="020B0604020202020204" pitchFamily="34" charset="0"/>
                <a:cs typeface="Arial" panose="020B0604020202020204" pitchFamily="34" charset="0"/>
              </a:rPr>
              <a:t>Εντός 10 ημερών ο διαχειριστής ή ο Επίσημος Παραλήπτης και ο εγγυητής συμφωνούν ως προς την αξία της περιουσίας και η εν λόγω εκτίμηση είναι δεσμευτική για όλους </a:t>
            </a:r>
            <a:r>
              <a:rPr lang="el-GR" sz="1700" b="1" dirty="0">
                <a:latin typeface="Arial" panose="020B0604020202020204" pitchFamily="34" charset="0"/>
                <a:cs typeface="Arial" panose="020B0604020202020204" pitchFamily="34" charset="0"/>
              </a:rPr>
              <a:t>ή</a:t>
            </a:r>
          </a:p>
          <a:p>
            <a:pPr marL="0" indent="0" algn="just">
              <a:lnSpc>
                <a:spcPct val="150000"/>
              </a:lnSpc>
              <a:buNone/>
            </a:pPr>
            <a:r>
              <a:rPr lang="el-GR" sz="1700" dirty="0">
                <a:latin typeface="Arial" panose="020B0604020202020204" pitchFamily="34" charset="0"/>
                <a:cs typeface="Arial" panose="020B0604020202020204" pitchFamily="34" charset="0"/>
              </a:rPr>
              <a:t>     Αν δεν συμφωνήσουν διορίζουν ανεξάρτητο αδειούχο εκτιμητή μέλος του ΕΤΕΚ </a:t>
            </a:r>
            <a:r>
              <a:rPr lang="el-GR" sz="1700" b="1" dirty="0">
                <a:latin typeface="Arial" panose="020B0604020202020204" pitchFamily="34" charset="0"/>
                <a:cs typeface="Arial" panose="020B0604020202020204" pitchFamily="34" charset="0"/>
              </a:rPr>
              <a:t>ή</a:t>
            </a:r>
          </a:p>
          <a:p>
            <a:pPr marL="0" indent="0" algn="just">
              <a:lnSpc>
                <a:spcPct val="150000"/>
              </a:lnSpc>
              <a:buNone/>
            </a:pPr>
            <a:r>
              <a:rPr lang="el-GR" sz="1700" dirty="0">
                <a:latin typeface="Arial" panose="020B0604020202020204" pitchFamily="34" charset="0"/>
                <a:cs typeface="Arial" panose="020B0604020202020204" pitchFamily="34" charset="0"/>
              </a:rPr>
              <a:t>     Αποτείνονται στην Υπηρεσία Αφερεγγυότητας για να διορίσει η ίδια ανεξάρτητο εκτιμητή, ο οποίος εντός 10 ημερών καθορίζει την αξία της περιουσίας που υπόκειται σε εξασφάλιση και η εκτίμηση του είναι δεσμευτική για όλους.</a:t>
            </a:r>
          </a:p>
        </p:txBody>
      </p:sp>
      <p:sp>
        <p:nvSpPr>
          <p:cNvPr id="4" name="Slide Number Placeholder 3">
            <a:extLst>
              <a:ext uri="{FF2B5EF4-FFF2-40B4-BE49-F238E27FC236}">
                <a16:creationId xmlns:a16="http://schemas.microsoft.com/office/drawing/2014/main" id="{FE5EB7BE-F544-CCC5-35AE-2B1E9CDDE545}"/>
              </a:ext>
            </a:extLst>
          </p:cNvPr>
          <p:cNvSpPr>
            <a:spLocks noGrp="1"/>
          </p:cNvSpPr>
          <p:nvPr>
            <p:ph type="sldNum" sz="quarter" idx="12"/>
          </p:nvPr>
        </p:nvSpPr>
        <p:spPr/>
        <p:txBody>
          <a:bodyPr/>
          <a:lstStyle/>
          <a:p>
            <a:fld id="{12B3320A-C70E-404B-9023-199BA316899E}" type="slidenum">
              <a:rPr lang="en-GB" smtClean="0"/>
              <a:t>79</a:t>
            </a:fld>
            <a:endParaRPr lang="en-GB"/>
          </a:p>
        </p:txBody>
      </p:sp>
    </p:spTree>
    <p:extLst>
      <p:ext uri="{BB962C8B-B14F-4D97-AF65-F5344CB8AC3E}">
        <p14:creationId xmlns:p14="http://schemas.microsoft.com/office/powerpoint/2010/main" val="3651963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323A56F-72F8-4D25-87F7-8718286CF515}"/>
              </a:ext>
            </a:extLst>
          </p:cNvPr>
          <p:cNvSpPr/>
          <p:nvPr/>
        </p:nvSpPr>
        <p:spPr>
          <a:xfrm>
            <a:off x="660400" y="292100"/>
            <a:ext cx="10909300" cy="6009709"/>
          </a:xfrm>
          <a:prstGeom prst="rect">
            <a:avLst/>
          </a:prstGeom>
        </p:spPr>
        <p:txBody>
          <a:bodyPr wrap="square">
            <a:spAutoFit/>
          </a:bodyPr>
          <a:lstStyle/>
          <a:p>
            <a:pPr algn="ctr">
              <a:spcAft>
                <a:spcPts val="0"/>
              </a:spcAft>
            </a:pPr>
            <a:r>
              <a:rPr lang="el-GR" b="1" dirty="0">
                <a:latin typeface="Arial" panose="020B0604020202020204" pitchFamily="34" charset="0"/>
                <a:ea typeface="Times New Roman" panose="02020603050405020304" pitchFamily="18" charset="0"/>
                <a:cs typeface="Arial" panose="020B0604020202020204" pitchFamily="34" charset="0"/>
              </a:rPr>
              <a:t>Κεφάλαιο 1</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l-GR" dirty="0">
                <a:effectLst/>
                <a:latin typeface="Arial" panose="020B0604020202020204" pitchFamily="34" charset="0"/>
                <a:ea typeface="Times New Roman" panose="02020603050405020304" pitchFamily="18" charset="0"/>
                <a:cs typeface="Arial" panose="020B0604020202020204" pitchFamily="34" charset="0"/>
              </a:rPr>
              <a:t> </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l-GR" b="1" dirty="0">
                <a:effectLst/>
                <a:latin typeface="Arial" panose="020B0604020202020204" pitchFamily="34" charset="0"/>
                <a:ea typeface="Times New Roman" panose="02020603050405020304" pitchFamily="18" charset="0"/>
                <a:cs typeface="Arial" panose="020B0604020202020204" pitchFamily="34" charset="0"/>
              </a:rPr>
              <a:t>ΔΙΑΤΑΓΜΑ ΑΠΑΛΛΑΓΗΣ ΟΦΕΙΛΩΝ </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l-GR" b="1" dirty="0">
                <a:effectLst/>
                <a:latin typeface="Arial" panose="020B0604020202020204" pitchFamily="34" charset="0"/>
                <a:ea typeface="Times New Roman" panose="02020603050405020304" pitchFamily="18" charset="0"/>
                <a:cs typeface="Arial" panose="020B0604020202020204" pitchFamily="34" charset="0"/>
              </a:rPr>
              <a:t>(Άρθρα 10 - 22)</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r>
              <a:rPr lang="el-GR" dirty="0">
                <a:effectLst/>
                <a:latin typeface="Arial" panose="020B0604020202020204" pitchFamily="34" charset="0"/>
                <a:ea typeface="Times New Roman" panose="02020603050405020304" pitchFamily="18" charset="0"/>
                <a:cs typeface="Arial" panose="020B0604020202020204" pitchFamily="34" charset="0"/>
              </a:rPr>
              <a:t> </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r>
              <a:rPr lang="el-GR" sz="1800" dirty="0">
                <a:effectLst/>
                <a:latin typeface="Arial" panose="020B0604020202020204" pitchFamily="34" charset="0"/>
                <a:ea typeface="Times New Roman" panose="02020603050405020304" pitchFamily="18" charset="0"/>
              </a:rPr>
              <a:t>Μετά την αξιολόγηση της αίτησης από την Υπηρεσία Αφερεγγυότητας ακολουθείται η </a:t>
            </a:r>
            <a:r>
              <a:rPr lang="el-GR" sz="1800" b="1" dirty="0">
                <a:effectLst/>
                <a:latin typeface="Arial" panose="020B0604020202020204" pitchFamily="34" charset="0"/>
                <a:ea typeface="Times New Roman" panose="02020603050405020304" pitchFamily="18" charset="0"/>
              </a:rPr>
              <a:t>διαδικασία</a:t>
            </a:r>
            <a:r>
              <a:rPr lang="el-GR" sz="1800" dirty="0">
                <a:effectLst/>
                <a:latin typeface="Arial" panose="020B0604020202020204" pitchFamily="34" charset="0"/>
                <a:ea typeface="Times New Roman" panose="02020603050405020304" pitchFamily="18" charset="0"/>
              </a:rPr>
              <a:t> που προνοείται στο </a:t>
            </a:r>
            <a:r>
              <a:rPr lang="el-GR" sz="1800" b="1" dirty="0">
                <a:effectLst/>
                <a:latin typeface="Arial" panose="020B0604020202020204" pitchFamily="34" charset="0"/>
                <a:ea typeface="Times New Roman" panose="02020603050405020304" pitchFamily="18" charset="0"/>
              </a:rPr>
              <a:t>Άρθρο 16</a:t>
            </a:r>
            <a:r>
              <a:rPr lang="el-GR" sz="1800" dirty="0">
                <a:effectLst/>
                <a:latin typeface="Arial" panose="020B0604020202020204" pitchFamily="34" charset="0"/>
                <a:ea typeface="Times New Roman" panose="02020603050405020304" pitchFamily="18" charset="0"/>
              </a:rPr>
              <a:t> και η Υπηρεσία Αφερεγγυότητας καταχωρεί </a:t>
            </a:r>
            <a:r>
              <a:rPr lang="el-GR" sz="1800" b="1" dirty="0">
                <a:effectLst/>
                <a:latin typeface="Arial" panose="020B0604020202020204" pitchFamily="34" charset="0"/>
                <a:ea typeface="Times New Roman" panose="02020603050405020304" pitchFamily="18" charset="0"/>
              </a:rPr>
              <a:t>αίτηση στο Δικαστήριο</a:t>
            </a:r>
            <a:r>
              <a:rPr lang="el-GR" sz="1800" dirty="0">
                <a:effectLst/>
                <a:latin typeface="Arial" panose="020B0604020202020204" pitchFamily="34" charset="0"/>
                <a:ea typeface="Times New Roman" panose="02020603050405020304" pitchFamily="18" charset="0"/>
              </a:rPr>
              <a:t> για την έκδοση του Διατάγματος Απαλλαγής Οφειλών - η οποία μπορεί να υποβληθεί και από δικηγόρο επιλογής του χρεώστη αν ο τελευταίος το επιθυμεί. </a:t>
            </a:r>
          </a:p>
          <a:p>
            <a:pPr algn="just">
              <a:lnSpc>
                <a:spcPct val="150000"/>
              </a:lnSpc>
            </a:pPr>
            <a:endParaRPr lang="el-GR" dirty="0">
              <a:latin typeface="Arial" panose="020B0604020202020204" pitchFamily="34" charset="0"/>
              <a:ea typeface="Times New Roman" panose="02020603050405020304" pitchFamily="18" charset="0"/>
            </a:endParaRPr>
          </a:p>
          <a:p>
            <a:pPr algn="just">
              <a:lnSpc>
                <a:spcPct val="150000"/>
              </a:lnSpc>
            </a:pPr>
            <a:r>
              <a:rPr lang="el-GR" sz="1800" dirty="0">
                <a:effectLst/>
                <a:latin typeface="Arial" panose="020B0604020202020204" pitchFamily="34" charset="0"/>
                <a:ea typeface="Times New Roman" panose="02020603050405020304" pitchFamily="18" charset="0"/>
              </a:rPr>
              <a:t>Η</a:t>
            </a:r>
            <a:r>
              <a:rPr lang="el-GR" sz="1800" b="1" dirty="0">
                <a:effectLst/>
                <a:latin typeface="Arial" panose="020B0604020202020204" pitchFamily="34" charset="0"/>
                <a:ea typeface="Times New Roman" panose="02020603050405020304" pitchFamily="18" charset="0"/>
              </a:rPr>
              <a:t> αίτηση εξετάζεται από το Δικαστήριο</a:t>
            </a:r>
            <a:r>
              <a:rPr lang="el-GR" b="1" dirty="0">
                <a:latin typeface="Arial" panose="020B0604020202020204" pitchFamily="34" charset="0"/>
                <a:ea typeface="Times New Roman" panose="02020603050405020304" pitchFamily="18" charset="0"/>
              </a:rPr>
              <a:t>, </a:t>
            </a:r>
            <a:r>
              <a:rPr lang="el-GR" dirty="0">
                <a:latin typeface="Arial" panose="020B0604020202020204" pitchFamily="34" charset="0"/>
                <a:ea typeface="Times New Roman" panose="02020603050405020304" pitchFamily="18" charset="0"/>
              </a:rPr>
              <a:t>το οποίο </a:t>
            </a:r>
            <a:r>
              <a:rPr lang="el-GR" sz="1800" dirty="0">
                <a:effectLst/>
                <a:latin typeface="Arial" panose="020B0604020202020204" pitchFamily="34" charset="0"/>
                <a:ea typeface="Times New Roman" panose="02020603050405020304" pitchFamily="18" charset="0"/>
              </a:rPr>
              <a:t>είτε εκδίδει Διάταγμα Απαλλαγής Οφειλών σε σχέση με τα </a:t>
            </a:r>
            <a:r>
              <a:rPr lang="el-GR" sz="1800" b="1" dirty="0">
                <a:effectLst/>
                <a:latin typeface="Arial" panose="020B0604020202020204" pitchFamily="34" charset="0"/>
                <a:ea typeface="Times New Roman" panose="02020603050405020304" pitchFamily="18" charset="0"/>
              </a:rPr>
              <a:t>«καθορισμένα επιλέξιμα χρέη»</a:t>
            </a:r>
            <a:r>
              <a:rPr lang="el-GR" sz="1800" dirty="0">
                <a:effectLst/>
                <a:latin typeface="Arial" panose="020B0604020202020204" pitchFamily="34" charset="0"/>
                <a:ea typeface="Times New Roman" panose="02020603050405020304" pitchFamily="18" charset="0"/>
              </a:rPr>
              <a:t> που αναφέρονται στην αίτηση είτε την απορρίπτει. Όπως προβλέπεται στο </a:t>
            </a:r>
            <a:r>
              <a:rPr lang="el-GR" sz="1800" b="1" dirty="0">
                <a:effectLst/>
                <a:latin typeface="Arial" panose="020B0604020202020204" pitchFamily="34" charset="0"/>
                <a:ea typeface="Times New Roman" panose="02020603050405020304" pitchFamily="18" charset="0"/>
              </a:rPr>
              <a:t>Άρθρο 17,</a:t>
            </a:r>
            <a:r>
              <a:rPr lang="el-GR" sz="1800" dirty="0">
                <a:effectLst/>
                <a:latin typeface="Arial" panose="020B0604020202020204" pitchFamily="34" charset="0"/>
                <a:ea typeface="Times New Roman" panose="02020603050405020304" pitchFamily="18" charset="0"/>
              </a:rPr>
              <a:t> το Διάταγμα που εκδίδεται δυνάμει του Άρθρου 16, καθορίζει τον χρεώστη, τα χρέη και σε σχέση με κάθε καθορισμένο επιλέξιμο χρέος την αξία του χρέους κατά την ημερομηνία υποβολής της αίτησης, τον κάθε καθορισμένο πιστωτή και τυχόν εγγυητές.</a:t>
            </a:r>
          </a:p>
          <a:p>
            <a:pPr algn="ctr">
              <a:spcAft>
                <a:spcPts val="0"/>
              </a:spcAft>
            </a:pPr>
            <a:endParaRPr lang="en-GB"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38831508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5B746-0A28-8405-FF06-4431408D91B9}"/>
              </a:ext>
            </a:extLst>
          </p:cNvPr>
          <p:cNvSpPr>
            <a:spLocks noGrp="1"/>
          </p:cNvSpPr>
          <p:nvPr>
            <p:ph type="title"/>
          </p:nvPr>
        </p:nvSpPr>
        <p:spPr>
          <a:xfrm>
            <a:off x="838200" y="365125"/>
            <a:ext cx="10515600" cy="631571"/>
          </a:xfrm>
        </p:spPr>
        <p:txBody>
          <a:bodyPr>
            <a:normAutofit/>
          </a:bodyPr>
          <a:lstStyle/>
          <a:p>
            <a:r>
              <a:rPr lang="el-GR" sz="2000" b="1" u="sng" dirty="0">
                <a:latin typeface="Arial" panose="020B0604020202020204" pitchFamily="34" charset="0"/>
                <a:cs typeface="Arial" panose="020B0604020202020204" pitchFamily="34" charset="0"/>
              </a:rPr>
              <a:t>ΜΕΤΑΧΕΙΡΙΣΗ ΕΓΓΥΗΤΩΝ ΣΤΗΝ ΠΤΩΧΕΥΣΗ – άρθρο 37Β (1/4)</a:t>
            </a:r>
            <a:endParaRPr lang="en-GB" sz="2000" b="1"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CE71CE9-31ED-F491-0A83-53848C7460B4}"/>
              </a:ext>
            </a:extLst>
          </p:cNvPr>
          <p:cNvSpPr>
            <a:spLocks noGrp="1"/>
          </p:cNvSpPr>
          <p:nvPr>
            <p:ph idx="1"/>
          </p:nvPr>
        </p:nvSpPr>
        <p:spPr>
          <a:xfrm>
            <a:off x="838200" y="996696"/>
            <a:ext cx="10515600" cy="5180267"/>
          </a:xfrm>
        </p:spPr>
        <p:txBody>
          <a:bodyPr>
            <a:normAutofit fontScale="77500" lnSpcReduction="20000"/>
          </a:bodyPr>
          <a:lstStyle/>
          <a:p>
            <a:pPr algn="just">
              <a:lnSpc>
                <a:spcPct val="150000"/>
              </a:lnSpc>
            </a:pPr>
            <a:r>
              <a:rPr lang="el-GR" sz="2000" dirty="0">
                <a:latin typeface="Arial" panose="020B0604020202020204" pitchFamily="34" charset="0"/>
                <a:cs typeface="Arial" panose="020B0604020202020204" pitchFamily="34" charset="0"/>
              </a:rPr>
              <a:t>Αν η αξία της υπό εξασφάλιση περιουσίας είναι ίση ή ξεπερνά το οφειλόμενο χρέος, κατά την ημερομηνία γραπτής αποδοχής της επαλήθευσης τότε πιστωτής δεν δύναται να λάβει δικαστικά, νομικά ή άλλα μέτρα εναντίον των εγγυητών.</a:t>
            </a:r>
          </a:p>
          <a:p>
            <a:pPr algn="just">
              <a:lnSpc>
                <a:spcPct val="150000"/>
              </a:lnSpc>
            </a:pPr>
            <a:r>
              <a:rPr lang="el-GR" sz="2000" dirty="0">
                <a:latin typeface="Arial" panose="020B0604020202020204" pitchFamily="34" charset="0"/>
                <a:cs typeface="Arial" panose="020B0604020202020204" pitchFamily="34" charset="0"/>
              </a:rPr>
              <a:t>Αν η αξία της υπό εξασφάλιση περιουσίας είναι χαμηλότερη της αξίας του οφειλόμενου χρέους, κατά την ημερομηνία γραπτής αποδοχής της επαλήθευσης τότε πιστωτής δεν δύναται να λάβει δικαστικά, νομικά ή άλλα μέτρα εναντίον των εγγυητών, για ποσό μεγαλύτερο από το ποσό της διαφοράς μεταξύ της αξίας της περιουσίας που υπόκειται σε εξασφάλιση και του οφειλόμενου χρέους. Σε τέτοια περίπτωση η διαφορά κατατάσσεται ως μη εξασφαλισμένο χρέος και ο πιστωτής λαμβάνει πληρωμές ως τέτοιο κατ’αναλογία (</a:t>
            </a:r>
            <a:r>
              <a:rPr lang="en-US" sz="2000" dirty="0">
                <a:latin typeface="Arial" panose="020B0604020202020204" pitchFamily="34" charset="0"/>
                <a:cs typeface="Arial" panose="020B0604020202020204" pitchFamily="34" charset="0"/>
              </a:rPr>
              <a:t>pari passu) </a:t>
            </a:r>
            <a:r>
              <a:rPr lang="el-GR" sz="2000" dirty="0">
                <a:latin typeface="Arial" panose="020B0604020202020204" pitchFamily="34" charset="0"/>
                <a:cs typeface="Arial" panose="020B0604020202020204" pitchFamily="34" charset="0"/>
              </a:rPr>
              <a:t>με άλλους μη εξασφαλισμένους πιστωτές.</a:t>
            </a:r>
          </a:p>
          <a:p>
            <a:pPr marL="0" indent="0" algn="just">
              <a:lnSpc>
                <a:spcPct val="150000"/>
              </a:lnSpc>
              <a:buNone/>
            </a:pPr>
            <a:r>
              <a:rPr lang="el-GR" sz="2000" b="1" u="sng" dirty="0">
                <a:latin typeface="Arial" panose="020B0604020202020204" pitchFamily="34" charset="0"/>
                <a:cs typeface="Arial" panose="020B0604020202020204" pitchFamily="34" charset="0"/>
              </a:rPr>
              <a:t>Παράδειγμα: </a:t>
            </a:r>
          </a:p>
          <a:p>
            <a:pPr marL="0" indent="0" algn="just">
              <a:lnSpc>
                <a:spcPct val="150000"/>
              </a:lnSpc>
              <a:buNone/>
            </a:pPr>
            <a:r>
              <a:rPr lang="el-GR" sz="2000" dirty="0">
                <a:latin typeface="Arial" panose="020B0604020202020204" pitchFamily="34" charset="0"/>
                <a:cs typeface="Arial" panose="020B0604020202020204" pitchFamily="34" charset="0"/>
              </a:rPr>
              <a:t>Ποσό οφειλόμενου χρέους 400.000 Ευρώ.</a:t>
            </a:r>
          </a:p>
          <a:p>
            <a:pPr marL="0" indent="0" algn="just">
              <a:lnSpc>
                <a:spcPct val="150000"/>
              </a:lnSpc>
              <a:buNone/>
            </a:pPr>
            <a:r>
              <a:rPr lang="el-GR" sz="2000" dirty="0">
                <a:latin typeface="Arial" panose="020B0604020202020204" pitchFamily="34" charset="0"/>
                <a:cs typeface="Arial" panose="020B0604020202020204" pitchFamily="34" charset="0"/>
              </a:rPr>
              <a:t>Αξία ασφαλισμένης περιουσίας 300.000 Ευρώ.</a:t>
            </a:r>
          </a:p>
          <a:p>
            <a:pPr marL="0" indent="0" algn="just">
              <a:lnSpc>
                <a:spcPct val="150000"/>
              </a:lnSpc>
              <a:buNone/>
            </a:pPr>
            <a:r>
              <a:rPr lang="el-GR" sz="2000" i="1" dirty="0">
                <a:latin typeface="Arial" panose="020B0604020202020204" pitchFamily="34" charset="0"/>
                <a:cs typeface="Arial" panose="020B0604020202020204" pitchFamily="34" charset="0"/>
              </a:rPr>
              <a:t>Ποσό διαφοράς 100.000 Ευρώ. Το ποσό αυτό θεωρείται ως μη εξασφαλισμένο και μπορεί ο πιστωτής να κινήσει αγωγή για το ποσό αυτό εναντίον των εγγυητών. </a:t>
            </a:r>
            <a:endParaRPr lang="en-GB" sz="2000" i="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E236F0A-A6A9-865B-A26E-AF69D657F47A}"/>
              </a:ext>
            </a:extLst>
          </p:cNvPr>
          <p:cNvSpPr>
            <a:spLocks noGrp="1"/>
          </p:cNvSpPr>
          <p:nvPr>
            <p:ph type="sldNum" sz="quarter" idx="12"/>
          </p:nvPr>
        </p:nvSpPr>
        <p:spPr/>
        <p:txBody>
          <a:bodyPr/>
          <a:lstStyle/>
          <a:p>
            <a:fld id="{12B3320A-C70E-404B-9023-199BA316899E}" type="slidenum">
              <a:rPr lang="en-GB" smtClean="0"/>
              <a:t>80</a:t>
            </a:fld>
            <a:endParaRPr lang="en-GB"/>
          </a:p>
        </p:txBody>
      </p:sp>
    </p:spTree>
    <p:extLst>
      <p:ext uri="{BB962C8B-B14F-4D97-AF65-F5344CB8AC3E}">
        <p14:creationId xmlns:p14="http://schemas.microsoft.com/office/powerpoint/2010/main" val="42026480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9C18D-F7BB-1F62-EC5B-186EA1CC5BAC}"/>
              </a:ext>
            </a:extLst>
          </p:cNvPr>
          <p:cNvSpPr>
            <a:spLocks noGrp="1"/>
          </p:cNvSpPr>
          <p:nvPr>
            <p:ph type="title"/>
          </p:nvPr>
        </p:nvSpPr>
        <p:spPr>
          <a:xfrm>
            <a:off x="838200" y="365125"/>
            <a:ext cx="10515600" cy="622427"/>
          </a:xfrm>
        </p:spPr>
        <p:txBody>
          <a:bodyPr>
            <a:normAutofit/>
          </a:bodyPr>
          <a:lstStyle/>
          <a:p>
            <a:r>
              <a:rPr lang="el-GR" sz="2000" b="1" u="sng" dirty="0">
                <a:latin typeface="Arial" panose="020B0604020202020204" pitchFamily="34" charset="0"/>
                <a:cs typeface="Arial" panose="020B0604020202020204" pitchFamily="34" charset="0"/>
              </a:rPr>
              <a:t>ΜΕΤΑΧΕΙΡΙΣΗ ΕΓΓΥΗΤΩΝ ΣΤΗΝ ΠΤΩΧΕΥΣΗ – άρθρο 37Β (2/4) </a:t>
            </a:r>
            <a:endParaRPr lang="en-GB" sz="2000" b="1"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BCB36D6-E6F7-71C4-763A-A8B1C601674F}"/>
              </a:ext>
            </a:extLst>
          </p:cNvPr>
          <p:cNvSpPr>
            <a:spLocks noGrp="1"/>
          </p:cNvSpPr>
          <p:nvPr>
            <p:ph idx="1"/>
          </p:nvPr>
        </p:nvSpPr>
        <p:spPr>
          <a:xfrm>
            <a:off x="838200" y="1234440"/>
            <a:ext cx="10515600" cy="4942523"/>
          </a:xfrm>
        </p:spPr>
        <p:txBody>
          <a:bodyPr>
            <a:normAutofit fontScale="92500" lnSpcReduction="10000"/>
          </a:bodyPr>
          <a:lstStyle/>
          <a:p>
            <a:pPr algn="just">
              <a:lnSpc>
                <a:spcPct val="150000"/>
              </a:lnSpc>
            </a:pPr>
            <a:r>
              <a:rPr lang="el-GR" sz="2000" dirty="0">
                <a:latin typeface="Arial" panose="020B0604020202020204" pitchFamily="34" charset="0"/>
                <a:cs typeface="Arial" panose="020B0604020202020204" pitchFamily="34" charset="0"/>
              </a:rPr>
              <a:t>Αν η περιουσία υπό εξασφάλιση πωληθεί στον πλειστηριασμό για ποσό μεγαλύτερο από την αγοραία αξία της περιουσίας, τότε ο εξασφαλισμένος πιστωτής θα δικαιούνται να λαμβάνει νομικά ή άλλα μέτρα εναντίον του εγγυητή σε σχέση με την εγγύηση μόνο για το ποσό της διαφοράς μεταξύ του καθαρού ποσού της πώλησης και του οφειλόμενου χρέους. Το ποσό της διαφοράς κατατάσσεται ως μη εξασφαλισμένο χρέος.</a:t>
            </a:r>
          </a:p>
          <a:p>
            <a:pPr marL="0" indent="0" algn="just">
              <a:lnSpc>
                <a:spcPct val="150000"/>
              </a:lnSpc>
              <a:buNone/>
            </a:pPr>
            <a:r>
              <a:rPr lang="el-GR" sz="2000" b="1" u="sng" dirty="0">
                <a:latin typeface="Arial" panose="020B0604020202020204" pitchFamily="34" charset="0"/>
                <a:cs typeface="Arial" panose="020B0604020202020204" pitchFamily="34" charset="0"/>
              </a:rPr>
              <a:t>Παράδειγμα</a:t>
            </a:r>
          </a:p>
          <a:p>
            <a:pPr marL="0" indent="0" algn="just">
              <a:lnSpc>
                <a:spcPct val="150000"/>
              </a:lnSpc>
              <a:buNone/>
            </a:pPr>
            <a:r>
              <a:rPr lang="el-GR" sz="2000" dirty="0">
                <a:latin typeface="Arial" panose="020B0604020202020204" pitchFamily="34" charset="0"/>
                <a:cs typeface="Arial" panose="020B0604020202020204" pitchFamily="34" charset="0"/>
              </a:rPr>
              <a:t>Ποσό οφειλόμενου χρέους 400.000 Ευρώ.</a:t>
            </a:r>
          </a:p>
          <a:p>
            <a:pPr marL="0" indent="0" algn="just">
              <a:lnSpc>
                <a:spcPct val="150000"/>
              </a:lnSpc>
              <a:buNone/>
            </a:pPr>
            <a:r>
              <a:rPr lang="el-GR" sz="2000" dirty="0">
                <a:latin typeface="Arial" panose="020B0604020202020204" pitchFamily="34" charset="0"/>
                <a:cs typeface="Arial" panose="020B0604020202020204" pitchFamily="34" charset="0"/>
              </a:rPr>
              <a:t>Αξία εξασφαλισμένης περιουσίας 300.000 Ευρώ. </a:t>
            </a:r>
          </a:p>
          <a:p>
            <a:pPr marL="0" indent="0" algn="just">
              <a:lnSpc>
                <a:spcPct val="150000"/>
              </a:lnSpc>
              <a:buNone/>
            </a:pPr>
            <a:r>
              <a:rPr lang="el-GR" sz="2000" dirty="0">
                <a:latin typeface="Arial" panose="020B0604020202020204" pitchFamily="34" charset="0"/>
                <a:cs typeface="Arial" panose="020B0604020202020204" pitchFamily="34" charset="0"/>
              </a:rPr>
              <a:t>Καθαρό ποσό πώλησης 350.000 Ευρώ.</a:t>
            </a:r>
          </a:p>
          <a:p>
            <a:pPr marL="0" indent="0" algn="just">
              <a:lnSpc>
                <a:spcPct val="150000"/>
              </a:lnSpc>
              <a:buNone/>
            </a:pPr>
            <a:r>
              <a:rPr lang="el-GR" sz="2000" i="1" dirty="0">
                <a:latin typeface="Arial" panose="020B0604020202020204" pitchFamily="34" charset="0"/>
                <a:cs typeface="Arial" panose="020B0604020202020204" pitchFamily="34" charset="0"/>
              </a:rPr>
              <a:t>Ποσό διαφοράς για το οποίο μπορεί να κινηθεί αγωγή εναντίον των εγγυητών 50.000 Ευρώ.</a:t>
            </a:r>
            <a:endParaRPr lang="en-GB" sz="2000" i="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84502-A784-1375-B2B7-838E5F70D910}"/>
              </a:ext>
            </a:extLst>
          </p:cNvPr>
          <p:cNvSpPr>
            <a:spLocks noGrp="1"/>
          </p:cNvSpPr>
          <p:nvPr>
            <p:ph type="sldNum" sz="quarter" idx="12"/>
          </p:nvPr>
        </p:nvSpPr>
        <p:spPr/>
        <p:txBody>
          <a:bodyPr/>
          <a:lstStyle/>
          <a:p>
            <a:fld id="{12B3320A-C70E-404B-9023-199BA316899E}" type="slidenum">
              <a:rPr lang="en-GB" smtClean="0"/>
              <a:t>81</a:t>
            </a:fld>
            <a:endParaRPr lang="en-GB"/>
          </a:p>
        </p:txBody>
      </p:sp>
    </p:spTree>
    <p:extLst>
      <p:ext uri="{BB962C8B-B14F-4D97-AF65-F5344CB8AC3E}">
        <p14:creationId xmlns:p14="http://schemas.microsoft.com/office/powerpoint/2010/main" val="377010610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790C3-0893-40A3-7C24-5F6FD9483861}"/>
              </a:ext>
            </a:extLst>
          </p:cNvPr>
          <p:cNvSpPr>
            <a:spLocks noGrp="1"/>
          </p:cNvSpPr>
          <p:nvPr>
            <p:ph type="title"/>
          </p:nvPr>
        </p:nvSpPr>
        <p:spPr>
          <a:xfrm>
            <a:off x="838200" y="365125"/>
            <a:ext cx="10515600" cy="613283"/>
          </a:xfrm>
        </p:spPr>
        <p:txBody>
          <a:bodyPr>
            <a:normAutofit/>
          </a:bodyPr>
          <a:lstStyle/>
          <a:p>
            <a:r>
              <a:rPr lang="el-GR" sz="2000" b="1" u="sng" dirty="0">
                <a:latin typeface="Arial" panose="020B0604020202020204" pitchFamily="34" charset="0"/>
                <a:cs typeface="Arial" panose="020B0604020202020204" pitchFamily="34" charset="0"/>
              </a:rPr>
              <a:t>ΜΕΤΑΧΕΙΡΙΣΗ ΕΓΓΥΗΤΩΝ ΣΤΗΝ ΠΤΩΧΕΥΣΗ – άρθρο 37Β (3/4)</a:t>
            </a:r>
            <a:endParaRPr lang="en-GB" sz="2000" b="1"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D0721BC-E5A2-C877-2678-6F0914DEF463}"/>
              </a:ext>
            </a:extLst>
          </p:cNvPr>
          <p:cNvSpPr>
            <a:spLocks noGrp="1"/>
          </p:cNvSpPr>
          <p:nvPr>
            <p:ph idx="1"/>
          </p:nvPr>
        </p:nvSpPr>
        <p:spPr>
          <a:xfrm>
            <a:off x="838200" y="978408"/>
            <a:ext cx="10515600" cy="5198555"/>
          </a:xfrm>
        </p:spPr>
        <p:txBody>
          <a:bodyPr>
            <a:normAutofit lnSpcReduction="10000"/>
          </a:bodyPr>
          <a:lstStyle/>
          <a:p>
            <a:pPr algn="just">
              <a:lnSpc>
                <a:spcPct val="150000"/>
              </a:lnSpc>
            </a:pPr>
            <a:r>
              <a:rPr lang="el-GR" sz="1700" dirty="0">
                <a:latin typeface="Arial" panose="020B0604020202020204" pitchFamily="34" charset="0"/>
                <a:cs typeface="Arial" panose="020B0604020202020204" pitchFamily="34" charset="0"/>
              </a:rPr>
              <a:t>Σε περίπτωση που ο εγγυητής κατέβαλε πληρωμές για το ποσό της διαφοράς της αξίας της υπό εξασφάλιση περιουσίας και του οφειλόμενου χρέους πριν την διάθεση της σχετικής περιουσίας και το καθαρό ποσό το οποίο τελικά προέκυψε από τέτοια διάθεση, είναι μεγαλύτερο από την αξία της περιουσίας που υπόκειται σε εξασφάλιση τότε ο εξασφαλισμένος πιστωτής οφείλει να επιστρέψει στον εγγυητή οποιοδήποτε ποσό υπερβαίνει τη διαφορά που προκύπτει τελικά από το καθαρό ποσό διάθεσης της περιουσίας και του οφειλόμενου ποσού.</a:t>
            </a:r>
          </a:p>
          <a:p>
            <a:pPr marL="0" indent="0" algn="just">
              <a:lnSpc>
                <a:spcPct val="150000"/>
              </a:lnSpc>
              <a:buNone/>
            </a:pPr>
            <a:r>
              <a:rPr lang="el-GR" sz="1700" b="1" u="sng" dirty="0">
                <a:latin typeface="Arial" panose="020B0604020202020204" pitchFamily="34" charset="0"/>
                <a:cs typeface="Arial" panose="020B0604020202020204" pitchFamily="34" charset="0"/>
              </a:rPr>
              <a:t>Παράδειγμα </a:t>
            </a:r>
          </a:p>
          <a:p>
            <a:pPr marL="0" indent="0" algn="just">
              <a:lnSpc>
                <a:spcPct val="150000"/>
              </a:lnSpc>
              <a:buNone/>
            </a:pPr>
            <a:r>
              <a:rPr lang="el-GR" sz="1700" dirty="0">
                <a:latin typeface="Arial" panose="020B0604020202020204" pitchFamily="34" charset="0"/>
                <a:cs typeface="Arial" panose="020B0604020202020204" pitchFamily="34" charset="0"/>
              </a:rPr>
              <a:t>Ποσό οφειλόμενου χρέους 400.000 Ευρώ.</a:t>
            </a:r>
          </a:p>
          <a:p>
            <a:pPr marL="0" indent="0" algn="just">
              <a:lnSpc>
                <a:spcPct val="150000"/>
              </a:lnSpc>
              <a:buNone/>
            </a:pPr>
            <a:r>
              <a:rPr lang="el-GR" sz="1700" dirty="0">
                <a:latin typeface="Arial" panose="020B0604020202020204" pitchFamily="34" charset="0"/>
                <a:cs typeface="Arial" panose="020B0604020202020204" pitchFamily="34" charset="0"/>
              </a:rPr>
              <a:t>Αξία εξασφαλισμένης περιουσίας 350.000 Ευρώ.</a:t>
            </a:r>
          </a:p>
          <a:p>
            <a:pPr marL="0" indent="0" algn="just">
              <a:lnSpc>
                <a:spcPct val="150000"/>
              </a:lnSpc>
              <a:buNone/>
            </a:pPr>
            <a:r>
              <a:rPr lang="el-GR" sz="1700" dirty="0">
                <a:latin typeface="Arial" panose="020B0604020202020204" pitchFamily="34" charset="0"/>
                <a:cs typeface="Arial" panose="020B0604020202020204" pitchFamily="34" charset="0"/>
              </a:rPr>
              <a:t>Καταβληθέν ποσό από εγγυητή 50.000 Ευρώ.</a:t>
            </a:r>
          </a:p>
          <a:p>
            <a:pPr marL="0" indent="0" algn="just">
              <a:lnSpc>
                <a:spcPct val="150000"/>
              </a:lnSpc>
              <a:buNone/>
            </a:pPr>
            <a:r>
              <a:rPr lang="el-GR" sz="1700" dirty="0">
                <a:latin typeface="Arial" panose="020B0604020202020204" pitchFamily="34" charset="0"/>
                <a:cs typeface="Arial" panose="020B0604020202020204" pitchFamily="34" charset="0"/>
              </a:rPr>
              <a:t>Καθαρό ποσό πώλησης 450.000 Ευρώ.</a:t>
            </a:r>
          </a:p>
          <a:p>
            <a:pPr marL="0" indent="0" algn="just">
              <a:lnSpc>
                <a:spcPct val="150000"/>
              </a:lnSpc>
              <a:buNone/>
            </a:pPr>
            <a:r>
              <a:rPr lang="el-GR" sz="1700" i="1" dirty="0">
                <a:latin typeface="Arial" panose="020B0604020202020204" pitchFamily="34" charset="0"/>
                <a:cs typeface="Arial" panose="020B0604020202020204" pitchFamily="34" charset="0"/>
              </a:rPr>
              <a:t>Ο εξασφαλισμένος πιστωτής οφείλει να επιστρέψει στον εγγυητή 50.000 Ευρώ.</a:t>
            </a:r>
            <a:endParaRPr lang="en-GB" sz="1700" i="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932B907-F86B-F6F7-B8C7-6FBEA5AC24B8}"/>
              </a:ext>
            </a:extLst>
          </p:cNvPr>
          <p:cNvSpPr>
            <a:spLocks noGrp="1"/>
          </p:cNvSpPr>
          <p:nvPr>
            <p:ph type="sldNum" sz="quarter" idx="12"/>
          </p:nvPr>
        </p:nvSpPr>
        <p:spPr/>
        <p:txBody>
          <a:bodyPr/>
          <a:lstStyle/>
          <a:p>
            <a:fld id="{12B3320A-C70E-404B-9023-199BA316899E}" type="slidenum">
              <a:rPr lang="en-GB" smtClean="0"/>
              <a:t>82</a:t>
            </a:fld>
            <a:endParaRPr lang="en-GB"/>
          </a:p>
        </p:txBody>
      </p:sp>
    </p:spTree>
    <p:extLst>
      <p:ext uri="{BB962C8B-B14F-4D97-AF65-F5344CB8AC3E}">
        <p14:creationId xmlns:p14="http://schemas.microsoft.com/office/powerpoint/2010/main" val="19320329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CEFAA-69E0-D019-CE48-7B8B830E0063}"/>
              </a:ext>
            </a:extLst>
          </p:cNvPr>
          <p:cNvSpPr>
            <a:spLocks noGrp="1"/>
          </p:cNvSpPr>
          <p:nvPr>
            <p:ph type="title"/>
          </p:nvPr>
        </p:nvSpPr>
        <p:spPr>
          <a:xfrm>
            <a:off x="838200" y="365125"/>
            <a:ext cx="10515600" cy="594995"/>
          </a:xfrm>
        </p:spPr>
        <p:txBody>
          <a:bodyPr>
            <a:normAutofit/>
          </a:bodyPr>
          <a:lstStyle/>
          <a:p>
            <a:r>
              <a:rPr lang="el-GR" sz="2000" b="1" u="sng" dirty="0">
                <a:latin typeface="Arial" panose="020B0604020202020204" pitchFamily="34" charset="0"/>
                <a:cs typeface="Arial" panose="020B0604020202020204" pitchFamily="34" charset="0"/>
              </a:rPr>
              <a:t>ΜΕΤΑΧΕΙΡΙΣΗ ΕΓΓΥΗΤΩΝ ΣΤΗΝ ΠΤΩΧΕΥΣΗ – άρθρο 37Β (4/4)</a:t>
            </a:r>
            <a:endParaRPr lang="en-GB" sz="2000" b="1"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2D46A24-F9A3-DF50-8D06-549B9B8EC758}"/>
              </a:ext>
            </a:extLst>
          </p:cNvPr>
          <p:cNvSpPr>
            <a:spLocks noGrp="1"/>
          </p:cNvSpPr>
          <p:nvPr>
            <p:ph idx="1"/>
          </p:nvPr>
        </p:nvSpPr>
        <p:spPr>
          <a:xfrm>
            <a:off x="838200" y="1606858"/>
            <a:ext cx="10515600" cy="4570105"/>
          </a:xfrm>
        </p:spPr>
        <p:txBody>
          <a:bodyPr>
            <a:normAutofit/>
          </a:bodyPr>
          <a:lstStyle/>
          <a:p>
            <a:pPr algn="just">
              <a:lnSpc>
                <a:spcPct val="150000"/>
              </a:lnSpc>
            </a:pPr>
            <a:endParaRPr lang="el-GR" sz="2000" dirty="0">
              <a:latin typeface="Arial" panose="020B0604020202020204" pitchFamily="34" charset="0"/>
              <a:cs typeface="Arial" panose="020B0604020202020204" pitchFamily="34" charset="0"/>
            </a:endParaRPr>
          </a:p>
          <a:p>
            <a:pPr algn="just">
              <a:lnSpc>
                <a:spcPct val="150000"/>
              </a:lnSpc>
            </a:pPr>
            <a:r>
              <a:rPr lang="el-GR" sz="2000" dirty="0">
                <a:latin typeface="Arial" panose="020B0604020202020204" pitchFamily="34" charset="0"/>
                <a:cs typeface="Arial" panose="020B0604020202020204" pitchFamily="34" charset="0"/>
              </a:rPr>
              <a:t>Για όσες συμβάσεις εγγύησης συνάφθηκαν πριν τον τροποποιητικό νόμο 90(Ι)/2018, το ποσό που δύνανται να καταβάλλουν μηνιαίως οι εγγυητές έναντι των σχετικών οφειλόμενων δεν θα ξεπερνά το ποσό που απομένει από την αφαίρεση από το μηνιαίο εισόδημά τους των λογικών εξόδων διαβίωσης τους και το σύνολο των μηνιαίων δόσεων που ο ίδιος ο εγγυητής υποχρεούται να καταβάλλει σε σχέση με δικές του υποχρεώσεις κατά την έκδοση του διατάγματος πτώχευσης.</a:t>
            </a:r>
            <a:endParaRPr lang="en-GB"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1AE3C00-EC8C-457F-B3F2-B33A69469A9E}"/>
              </a:ext>
            </a:extLst>
          </p:cNvPr>
          <p:cNvSpPr>
            <a:spLocks noGrp="1"/>
          </p:cNvSpPr>
          <p:nvPr>
            <p:ph type="sldNum" sz="quarter" idx="12"/>
          </p:nvPr>
        </p:nvSpPr>
        <p:spPr/>
        <p:txBody>
          <a:bodyPr/>
          <a:lstStyle/>
          <a:p>
            <a:fld id="{12B3320A-C70E-404B-9023-199BA316899E}" type="slidenum">
              <a:rPr lang="en-GB" smtClean="0"/>
              <a:t>83</a:t>
            </a:fld>
            <a:endParaRPr lang="en-GB"/>
          </a:p>
        </p:txBody>
      </p:sp>
    </p:spTree>
    <p:extLst>
      <p:ext uri="{BB962C8B-B14F-4D97-AF65-F5344CB8AC3E}">
        <p14:creationId xmlns:p14="http://schemas.microsoft.com/office/powerpoint/2010/main" val="384322820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58C55-6FC1-7980-7EA5-7BC467E41D3F}"/>
              </a:ext>
            </a:extLst>
          </p:cNvPr>
          <p:cNvSpPr>
            <a:spLocks noGrp="1"/>
          </p:cNvSpPr>
          <p:nvPr>
            <p:ph type="title"/>
          </p:nvPr>
        </p:nvSpPr>
        <p:spPr>
          <a:xfrm>
            <a:off x="838200" y="365125"/>
            <a:ext cx="10515600" cy="659003"/>
          </a:xfrm>
        </p:spPr>
        <p:txBody>
          <a:bodyPr>
            <a:normAutofit/>
          </a:bodyPr>
          <a:lstStyle/>
          <a:p>
            <a:r>
              <a:rPr lang="el-GR" sz="2000" b="1" u="sng" dirty="0">
                <a:latin typeface="Arial" panose="020B0604020202020204" pitchFamily="34" charset="0"/>
                <a:cs typeface="Arial" panose="020B0604020202020204" pitchFamily="34" charset="0"/>
              </a:rPr>
              <a:t>ΕΞΟΥΣΙΕΣ ΔΙΑΧΕΙΡΙΣΤΗ </a:t>
            </a:r>
            <a:r>
              <a:rPr lang="el-GR" sz="2000" b="1" dirty="0">
                <a:latin typeface="Arial" panose="020B0604020202020204" pitchFamily="34" charset="0"/>
                <a:cs typeface="Arial" panose="020B0604020202020204" pitchFamily="34" charset="0"/>
              </a:rPr>
              <a:t>(άρθρο 54)</a:t>
            </a:r>
            <a:r>
              <a:rPr lang="en-US" sz="2000" b="1" u="sng" dirty="0">
                <a:latin typeface="Arial" panose="020B0604020202020204" pitchFamily="34" charset="0"/>
                <a:cs typeface="Arial" panose="020B0604020202020204" pitchFamily="34" charset="0"/>
              </a:rPr>
              <a:t>                                                                                                 </a:t>
            </a:r>
            <a:endParaRPr lang="en-GB" sz="2000" b="1"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E942ABA-24F1-89C4-62A4-99F88071DE7D}"/>
              </a:ext>
            </a:extLst>
          </p:cNvPr>
          <p:cNvSpPr>
            <a:spLocks noGrp="1"/>
          </p:cNvSpPr>
          <p:nvPr>
            <p:ph idx="1"/>
          </p:nvPr>
        </p:nvSpPr>
        <p:spPr>
          <a:xfrm>
            <a:off x="838200" y="1127464"/>
            <a:ext cx="10515600" cy="5049499"/>
          </a:xfrm>
        </p:spPr>
        <p:txBody>
          <a:bodyPr>
            <a:noAutofit/>
          </a:bodyPr>
          <a:lstStyle/>
          <a:p>
            <a:pPr marL="342900" indent="-342900" algn="just">
              <a:lnSpc>
                <a:spcPct val="150000"/>
              </a:lnSpc>
              <a:buFont typeface="+mj-lt"/>
              <a:buAutoNum type="arabicPeriod"/>
            </a:pPr>
            <a:r>
              <a:rPr lang="el-GR" sz="1800" dirty="0">
                <a:latin typeface="Arial" panose="020B0604020202020204" pitchFamily="34" charset="0"/>
                <a:cs typeface="Arial" panose="020B0604020202020204" pitchFamily="34" charset="0"/>
              </a:rPr>
              <a:t>Με την έκδοση διατάγματος πτώχευσης</a:t>
            </a:r>
            <a:r>
              <a:rPr lang="en-US" sz="1800" dirty="0">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ο Επίσημος Παραλήπτης και/ή ο διαχειριστής γίνεται άμεσος νόμιμος ιδιοκτήτης όλων των περιουσιακών στοιχείων με εξουσία να τα διαθέσει χωρίς περαιτέρω συμμετοχή του Δικαστηρίου (εκτός από τις περιπτώσεις της υποθηκευμένης περιουσίας).</a:t>
            </a:r>
          </a:p>
          <a:p>
            <a:pPr marL="342900" indent="-342900" algn="just">
              <a:lnSpc>
                <a:spcPct val="150000"/>
              </a:lnSpc>
              <a:buFont typeface="+mj-lt"/>
              <a:buAutoNum type="arabicPeriod"/>
            </a:pPr>
            <a:r>
              <a:rPr lang="el-GR" sz="1800" dirty="0">
                <a:latin typeface="Arial" panose="020B0604020202020204" pitchFamily="34" charset="0"/>
                <a:cs typeface="Arial" panose="020B0604020202020204" pitchFamily="34" charset="0"/>
              </a:rPr>
              <a:t>Με διάταγμα δικαστηρίου ο διαχειριστής μπορεί να πωλήσει οποιαδήποτε εξασφαλισμένη περιουσία του πτωχεύσαντα, ως εάν η εν λόγω περιουσία να μην υπόκειται σε εξασφάλιση.</a:t>
            </a:r>
          </a:p>
          <a:p>
            <a:pPr marL="342900" indent="-342900" algn="just">
              <a:lnSpc>
                <a:spcPct val="150000"/>
              </a:lnSpc>
              <a:buFont typeface="+mj-lt"/>
              <a:buAutoNum type="arabicPeriod"/>
            </a:pPr>
            <a:r>
              <a:rPr lang="el-GR" sz="1800" dirty="0">
                <a:latin typeface="Arial" panose="020B0604020202020204" pitchFamily="34" charset="0"/>
                <a:cs typeface="Arial" panose="020B0604020202020204" pitchFamily="34" charset="0"/>
              </a:rPr>
              <a:t>Όμως, στο σχετικό διάταγμα θα περιλαμβάνεται όρος ότι τα καθαρά έσοδα από την πώληση θα χρησιμοποιούνται κατά προτεραιότητα για εξόφληση των ποσών που εξασφαλίζονται με την επιβάρυνση και το υπόλοιπο θα χρησιμοποιείται προς όφελος των μη εξασφαλισμένων πιστωτών.</a:t>
            </a:r>
          </a:p>
          <a:p>
            <a:pPr marL="342900" indent="-342900" algn="just">
              <a:lnSpc>
                <a:spcPct val="150000"/>
              </a:lnSpc>
              <a:buFont typeface="+mj-lt"/>
              <a:buAutoNum type="arabicPeriod"/>
            </a:pPr>
            <a:r>
              <a:rPr lang="el-GR" sz="1800" dirty="0">
                <a:latin typeface="Arial" panose="020B0604020202020204" pitchFamily="34" charset="0"/>
                <a:cs typeface="Arial" panose="020B0604020202020204" pitchFamily="34" charset="0"/>
              </a:rPr>
              <a:t>Εξασφαλισμένη περιουσία δεν θα διατίθεται για ποσό μικρότερο του ποσού της εξασφάλισης χωρίς την έγγραφη σύμφωνη γνώμη εξασφαλισμένου πιστωτή.</a:t>
            </a:r>
            <a:endParaRPr lang="en-GB" sz="18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E627485-A185-D9FD-B506-016FC8EABCAB}"/>
              </a:ext>
            </a:extLst>
          </p:cNvPr>
          <p:cNvSpPr>
            <a:spLocks noGrp="1"/>
          </p:cNvSpPr>
          <p:nvPr>
            <p:ph type="sldNum" sz="quarter" idx="12"/>
          </p:nvPr>
        </p:nvSpPr>
        <p:spPr/>
        <p:txBody>
          <a:bodyPr/>
          <a:lstStyle/>
          <a:p>
            <a:fld id="{12B3320A-C70E-404B-9023-199BA316899E}" type="slidenum">
              <a:rPr lang="en-GB" smtClean="0"/>
              <a:t>84</a:t>
            </a:fld>
            <a:endParaRPr lang="en-GB"/>
          </a:p>
        </p:txBody>
      </p:sp>
    </p:spTree>
    <p:extLst>
      <p:ext uri="{BB962C8B-B14F-4D97-AF65-F5344CB8AC3E}">
        <p14:creationId xmlns:p14="http://schemas.microsoft.com/office/powerpoint/2010/main" val="42119057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2BA5C-61A9-5F84-3A4F-1255788462E3}"/>
              </a:ext>
            </a:extLst>
          </p:cNvPr>
          <p:cNvSpPr>
            <a:spLocks noGrp="1"/>
          </p:cNvSpPr>
          <p:nvPr>
            <p:ph type="title"/>
          </p:nvPr>
        </p:nvSpPr>
        <p:spPr>
          <a:xfrm>
            <a:off x="838200" y="365125"/>
            <a:ext cx="10515600" cy="668147"/>
          </a:xfrm>
        </p:spPr>
        <p:txBody>
          <a:bodyPr>
            <a:normAutofit/>
          </a:bodyPr>
          <a:lstStyle/>
          <a:p>
            <a:r>
              <a:rPr lang="el-GR" sz="2000" b="1" u="sng" dirty="0">
                <a:latin typeface="Arial" panose="020B0604020202020204" pitchFamily="34" charset="0"/>
                <a:cs typeface="Arial" panose="020B0604020202020204" pitchFamily="34" charset="0"/>
              </a:rPr>
              <a:t>ΕΞΟΥΣΙΕΣ ΔΙΑΧΕΙΡΙΣΤΗ </a:t>
            </a:r>
            <a:r>
              <a:rPr lang="el-GR" sz="2000" b="1" dirty="0">
                <a:latin typeface="Arial" panose="020B0604020202020204" pitchFamily="34" charset="0"/>
                <a:cs typeface="Arial" panose="020B0604020202020204" pitchFamily="34" charset="0"/>
              </a:rPr>
              <a:t>(άρθρο 54)</a:t>
            </a:r>
            <a:r>
              <a:rPr lang="en-US" sz="2000" b="1" u="sng" dirty="0">
                <a:latin typeface="Arial" panose="020B0604020202020204" pitchFamily="34" charset="0"/>
                <a:cs typeface="Arial" panose="020B0604020202020204" pitchFamily="34" charset="0"/>
              </a:rPr>
              <a:t>                                                                                                     </a:t>
            </a:r>
            <a:endParaRPr lang="en-GB" sz="2000" b="1"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C30A384-CA43-FB32-3F04-84E02945C947}"/>
              </a:ext>
            </a:extLst>
          </p:cNvPr>
          <p:cNvSpPr>
            <a:spLocks noGrp="1"/>
          </p:cNvSpPr>
          <p:nvPr>
            <p:ph idx="1"/>
          </p:nvPr>
        </p:nvSpPr>
        <p:spPr>
          <a:xfrm>
            <a:off x="838200" y="1216241"/>
            <a:ext cx="10515600" cy="4960722"/>
          </a:xfrm>
        </p:spPr>
        <p:txBody>
          <a:bodyPr>
            <a:normAutofit lnSpcReduction="10000"/>
          </a:bodyPr>
          <a:lstStyle/>
          <a:p>
            <a:pPr marL="0" indent="0" algn="just">
              <a:lnSpc>
                <a:spcPct val="150000"/>
              </a:lnSpc>
              <a:buNone/>
            </a:pPr>
            <a:r>
              <a:rPr lang="el-GR" sz="1800" dirty="0">
                <a:latin typeface="Arial" panose="020B0604020202020204" pitchFamily="34" charset="0"/>
                <a:cs typeface="Arial" panose="020B0604020202020204" pitchFamily="34" charset="0"/>
              </a:rPr>
              <a:t>5. Ο εξασφαλισμένος πιστωτής ενημερώνεται και δικαιούται να προσφύγει στο Δικαστήριο κατά της απόφασης αυτής του Επίσημου Παραλήπτη ή του διαχειριστή.</a:t>
            </a:r>
          </a:p>
          <a:p>
            <a:pPr marL="0" indent="0" algn="just">
              <a:lnSpc>
                <a:spcPct val="150000"/>
              </a:lnSpc>
              <a:buNone/>
            </a:pPr>
            <a:r>
              <a:rPr lang="el-GR" sz="1800" dirty="0">
                <a:latin typeface="Arial" panose="020B0604020202020204" pitchFamily="34" charset="0"/>
                <a:cs typeface="Arial" panose="020B0604020202020204" pitchFamily="34" charset="0"/>
              </a:rPr>
              <a:t>6. Σε περίπτωση που ο Επίσημος Παραλήπτης ή ο διαχειριστής προτίθεται να διαθέσει εξασφαλισμένη περιουσία για ποσό μικρότερο του ποσού της εξασφάλισης και χωρίς την προηγούμενη έγγραφη γνώμη του εξασφαλισμένου πιστωτή, ο εξασφαλισμένος πιστωτής δύναται να αιτηθεί στο Δικαστήριο για την εξέταση της προτιθέμενης διάθεσης του Επίσημου Παραλήπτη ή του διαχειριστή.</a:t>
            </a:r>
          </a:p>
          <a:p>
            <a:pPr marL="0" indent="0" algn="just">
              <a:lnSpc>
                <a:spcPct val="150000"/>
              </a:lnSpc>
              <a:buNone/>
            </a:pPr>
            <a:r>
              <a:rPr lang="el-GR" sz="1800" dirty="0">
                <a:latin typeface="Arial" panose="020B0604020202020204" pitchFamily="34" charset="0"/>
                <a:cs typeface="Arial" panose="020B0604020202020204" pitchFamily="34" charset="0"/>
              </a:rPr>
              <a:t>7. Οι προνομιούχοι πιστωτές, π.χ. φόροι, κοινωνικές ασφαλίσεις κ.λ.π. όπως καθορίζονται στον παρόντα Νόμο, δεν θα έχουν οποιοδήποτε δικαίωμα ή  προτεραιότητα αναφορικά με το προϊόν της πώλησης εξασφαλισμένης περιουσίας που θα χρησιμοποιείται για εξόφληση των ποσών που εξασφαλίζονται με την επιβάρυνση, αλλά θα έχουν δικαίωμα προτεραιότητας αναφορικά με το οποιοδήποτε υπόλοιπο.</a:t>
            </a:r>
            <a:endParaRPr lang="en-GB" sz="18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4993A9D-C15F-8144-CFDD-1FD0424EABAB}"/>
              </a:ext>
            </a:extLst>
          </p:cNvPr>
          <p:cNvSpPr>
            <a:spLocks noGrp="1"/>
          </p:cNvSpPr>
          <p:nvPr>
            <p:ph type="sldNum" sz="quarter" idx="12"/>
          </p:nvPr>
        </p:nvSpPr>
        <p:spPr/>
        <p:txBody>
          <a:bodyPr/>
          <a:lstStyle/>
          <a:p>
            <a:fld id="{12B3320A-C70E-404B-9023-199BA316899E}" type="slidenum">
              <a:rPr lang="en-GB" smtClean="0"/>
              <a:t>85</a:t>
            </a:fld>
            <a:endParaRPr lang="en-GB"/>
          </a:p>
        </p:txBody>
      </p:sp>
    </p:spTree>
    <p:extLst>
      <p:ext uri="{BB962C8B-B14F-4D97-AF65-F5344CB8AC3E}">
        <p14:creationId xmlns:p14="http://schemas.microsoft.com/office/powerpoint/2010/main" val="82176334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47C45-E3F1-F3AE-4D0C-D8C2E8A7CA15}"/>
              </a:ext>
            </a:extLst>
          </p:cNvPr>
          <p:cNvSpPr>
            <a:spLocks noGrp="1"/>
          </p:cNvSpPr>
          <p:nvPr>
            <p:ph type="title"/>
          </p:nvPr>
        </p:nvSpPr>
        <p:spPr>
          <a:xfrm>
            <a:off x="838200" y="248575"/>
            <a:ext cx="10515600" cy="461639"/>
          </a:xfrm>
        </p:spPr>
        <p:txBody>
          <a:bodyPr>
            <a:normAutofit/>
          </a:bodyPr>
          <a:lstStyle/>
          <a:p>
            <a:r>
              <a:rPr lang="el-GR" sz="2000" b="1" dirty="0">
                <a:latin typeface="Arial" panose="020B0604020202020204" pitchFamily="34" charset="0"/>
                <a:cs typeface="Arial" panose="020B0604020202020204" pitchFamily="34" charset="0"/>
              </a:rPr>
              <a:t>ΕΞΑΣΦΑΛΙΣΜΕΝΗ ΠΕΡΙΟΥΣΙΑ (άρθρο 54) </a:t>
            </a:r>
            <a:endParaRPr lang="en-GB" sz="20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C3618E3-A94A-A6A8-E79A-5631432A7664}"/>
              </a:ext>
            </a:extLst>
          </p:cNvPr>
          <p:cNvSpPr>
            <a:spLocks noGrp="1"/>
          </p:cNvSpPr>
          <p:nvPr>
            <p:ph idx="1"/>
          </p:nvPr>
        </p:nvSpPr>
        <p:spPr>
          <a:xfrm>
            <a:off x="838200" y="710214"/>
            <a:ext cx="10515600" cy="5782661"/>
          </a:xfrm>
        </p:spPr>
        <p:txBody>
          <a:bodyPr>
            <a:noAutofit/>
          </a:bodyPr>
          <a:lstStyle/>
          <a:p>
            <a:pPr algn="just">
              <a:lnSpc>
                <a:spcPct val="160000"/>
              </a:lnSpc>
            </a:pPr>
            <a:r>
              <a:rPr lang="el-GR" sz="1500" dirty="0">
                <a:latin typeface="Arial" panose="020B0604020202020204" pitchFamily="34" charset="0"/>
                <a:cs typeface="Arial" panose="020B0604020202020204" pitchFamily="34" charset="0"/>
              </a:rPr>
              <a:t>Το Δικαστήριο δύναται, κατόπιν αίτησης του Επίσημου Παραλήπτη ή διαχειριστή, να διατάξει όπως η εξασφαλισμένη περιουσία περιέλθει στο όνομα του και να τον εξουσιοδοτήσει όπως λάβει στη φύλαξη του εξασφαλισμένη περιουσία για τον σκοπό διάθεσης της ή την άσκηση των εξουσιών του σε σχέση με αυτή, ως αν δεν ήταν υποκείμενη στην εξασφάλιση.</a:t>
            </a:r>
          </a:p>
          <a:p>
            <a:pPr algn="just">
              <a:lnSpc>
                <a:spcPct val="160000"/>
              </a:lnSpc>
            </a:pPr>
            <a:r>
              <a:rPr lang="el-GR" sz="1500" dirty="0">
                <a:latin typeface="Arial" panose="020B0604020202020204" pitchFamily="34" charset="0"/>
                <a:cs typeface="Arial" panose="020B0604020202020204" pitchFamily="34" charset="0"/>
              </a:rPr>
              <a:t>Όταν διατίθεται εξασφαλισμένη περιουσία, ο κάτοχος της εξασφάλισης διατηρεί την προτεραιότητα που είχε ως εξασφάλιση.</a:t>
            </a:r>
          </a:p>
          <a:p>
            <a:pPr algn="just">
              <a:lnSpc>
                <a:spcPct val="160000"/>
              </a:lnSpc>
            </a:pPr>
            <a:r>
              <a:rPr lang="el-GR" sz="1500" dirty="0">
                <a:latin typeface="Arial" panose="020B0604020202020204" pitchFamily="34" charset="0"/>
                <a:cs typeface="Arial" panose="020B0604020202020204" pitchFamily="34" charset="0"/>
              </a:rPr>
              <a:t>Τα καθαρά έσοδα από τη διάθεση χρησιμοποιούνται για εξόφληση των ποσών της εξασφάλισης και τυχόν υπόλοιπο διατίθεται κατά προτεραιότητα στους προνομιούχους πιστωτές και ακολούθως στους μη εξασφαλισμένους πιστωτές.</a:t>
            </a:r>
          </a:p>
          <a:p>
            <a:pPr algn="just">
              <a:lnSpc>
                <a:spcPct val="160000"/>
              </a:lnSpc>
            </a:pPr>
            <a:r>
              <a:rPr lang="el-GR" sz="1500" dirty="0">
                <a:latin typeface="Arial" panose="020B0604020202020204" pitchFamily="34" charset="0"/>
                <a:cs typeface="Arial" panose="020B0604020202020204" pitchFamily="34" charset="0"/>
              </a:rPr>
              <a:t>Αν ο Επίσημος Παραλήπτης ή διαχειριστής προτίθεται να διαθέσει την εξασφαλισμένη περιουσία για μικρότερο ποσό χωρίς την έγγραφη γνώμη του εξασφαλισμένου πιστωτή, ο τελευταίος δύναται να απευθυνθεί στο Δικαστήριο.</a:t>
            </a:r>
          </a:p>
          <a:p>
            <a:pPr algn="just">
              <a:lnSpc>
                <a:spcPct val="160000"/>
              </a:lnSpc>
            </a:pPr>
            <a:r>
              <a:rPr lang="el-GR" sz="1500" dirty="0">
                <a:latin typeface="Arial" panose="020B0604020202020204" pitchFamily="34" charset="0"/>
                <a:cs typeface="Arial" panose="020B0604020202020204" pitchFamily="34" charset="0"/>
              </a:rPr>
              <a:t>Αν το ακίνητο βαρύνεται με προγενέστερο εμπράγματο βάρος απαιτείται η έγγραφη συγκατάθεση του κατόχου του εμπράγματου βάρους που προηγείται. Αν αυτός αρνηθεί να δώσει την συγκατάθεση του τότε απαιτείται απόφαση του Δικαστηρίου που εξουσιοδοτεί την εκποίηση ή την πώληση του ακίνητου χωρίς την συγκατάθεση του κατόχου του προηγούμενου εμπράγματου βάρους.</a:t>
            </a:r>
          </a:p>
        </p:txBody>
      </p:sp>
      <p:sp>
        <p:nvSpPr>
          <p:cNvPr id="4" name="Slide Number Placeholder 3">
            <a:extLst>
              <a:ext uri="{FF2B5EF4-FFF2-40B4-BE49-F238E27FC236}">
                <a16:creationId xmlns:a16="http://schemas.microsoft.com/office/drawing/2014/main" id="{EFBFF706-4DE7-3DEE-BF41-61C72D3A1F62}"/>
              </a:ext>
            </a:extLst>
          </p:cNvPr>
          <p:cNvSpPr>
            <a:spLocks noGrp="1"/>
          </p:cNvSpPr>
          <p:nvPr>
            <p:ph type="sldNum" sz="quarter" idx="12"/>
          </p:nvPr>
        </p:nvSpPr>
        <p:spPr/>
        <p:txBody>
          <a:bodyPr/>
          <a:lstStyle/>
          <a:p>
            <a:fld id="{12B3320A-C70E-404B-9023-199BA316899E}" type="slidenum">
              <a:rPr lang="en-GB" smtClean="0"/>
              <a:t>86</a:t>
            </a:fld>
            <a:endParaRPr lang="en-GB"/>
          </a:p>
        </p:txBody>
      </p:sp>
    </p:spTree>
    <p:extLst>
      <p:ext uri="{BB962C8B-B14F-4D97-AF65-F5344CB8AC3E}">
        <p14:creationId xmlns:p14="http://schemas.microsoft.com/office/powerpoint/2010/main" val="15662561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A9EA1-49D4-8911-752E-F165B89AB2D6}"/>
              </a:ext>
            </a:extLst>
          </p:cNvPr>
          <p:cNvSpPr>
            <a:spLocks noGrp="1"/>
          </p:cNvSpPr>
          <p:nvPr>
            <p:ph type="title"/>
          </p:nvPr>
        </p:nvSpPr>
        <p:spPr>
          <a:xfrm>
            <a:off x="838200" y="558800"/>
            <a:ext cx="10515600" cy="723900"/>
          </a:xfrm>
        </p:spPr>
        <p:txBody>
          <a:bodyPr>
            <a:normAutofit/>
          </a:bodyPr>
          <a:lstStyle/>
          <a:p>
            <a:r>
              <a:rPr lang="el-GR" sz="2400" b="1" dirty="0">
                <a:latin typeface="Arial" panose="020B0604020202020204" pitchFamily="34" charset="0"/>
                <a:cs typeface="Arial" panose="020B0604020202020204" pitchFamily="34" charset="0"/>
              </a:rPr>
              <a:t>ΑΠΟΚΑΤΑΣΤΑΣΗ ΠΤΩΧΕΥΣΑΝΤΑ – άρθρο 27</a:t>
            </a:r>
            <a:endParaRPr lang="en-GB" sz="2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B027532-A3FE-57DF-5DF5-635D661A4E68}"/>
              </a:ext>
            </a:extLst>
          </p:cNvPr>
          <p:cNvSpPr>
            <a:spLocks noGrp="1"/>
          </p:cNvSpPr>
          <p:nvPr>
            <p:ph idx="1"/>
          </p:nvPr>
        </p:nvSpPr>
        <p:spPr>
          <a:xfrm>
            <a:off x="838200" y="1997476"/>
            <a:ext cx="10515600" cy="2698811"/>
          </a:xfrm>
        </p:spPr>
        <p:txBody>
          <a:bodyPr>
            <a:normAutofit/>
          </a:bodyPr>
          <a:lstStyle/>
          <a:p>
            <a:pPr marL="0" indent="0" algn="just">
              <a:lnSpc>
                <a:spcPct val="150000"/>
              </a:lnSpc>
              <a:buNone/>
            </a:pPr>
            <a:r>
              <a:rPr lang="el-GR" sz="2400" dirty="0">
                <a:latin typeface="Arial" panose="020B0604020202020204" pitchFamily="34" charset="0"/>
                <a:cs typeface="Arial" panose="020B0604020202020204" pitchFamily="34" charset="0"/>
              </a:rPr>
              <a:t>Ο πτωχεύσας δύναται, </a:t>
            </a:r>
            <a:r>
              <a:rPr lang="el-GR" sz="2400" b="1" dirty="0">
                <a:latin typeface="Arial" panose="020B0604020202020204" pitchFamily="34" charset="0"/>
                <a:cs typeface="Arial" panose="020B0604020202020204" pitchFamily="34" charset="0"/>
              </a:rPr>
              <a:t>οποτεδήποτε μετά την κήρυξη του σε πτώχευση</a:t>
            </a:r>
            <a:r>
              <a:rPr lang="el-GR" sz="2400" dirty="0">
                <a:latin typeface="Arial" panose="020B0604020202020204" pitchFamily="34" charset="0"/>
                <a:cs typeface="Arial" panose="020B0604020202020204" pitchFamily="34" charset="0"/>
              </a:rPr>
              <a:t>, έστω κι αν δεν έχουν παρέλθει τρία χρόνια από την πτώχευση του, να υποβάλει αίτηση στο Δικαστήριο, για έκδοση διατάγματος αποκατάστασης του.</a:t>
            </a:r>
            <a:endParaRPr lang="en-GB"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692D135-0CB4-1BF4-D013-5089DF3ADD3C}"/>
              </a:ext>
            </a:extLst>
          </p:cNvPr>
          <p:cNvSpPr>
            <a:spLocks noGrp="1"/>
          </p:cNvSpPr>
          <p:nvPr>
            <p:ph type="sldNum" sz="quarter" idx="12"/>
          </p:nvPr>
        </p:nvSpPr>
        <p:spPr/>
        <p:txBody>
          <a:bodyPr/>
          <a:lstStyle/>
          <a:p>
            <a:fld id="{12B3320A-C70E-404B-9023-199BA316899E}" type="slidenum">
              <a:rPr lang="en-GB" smtClean="0"/>
              <a:t>87</a:t>
            </a:fld>
            <a:endParaRPr lang="en-GB"/>
          </a:p>
        </p:txBody>
      </p:sp>
    </p:spTree>
    <p:extLst>
      <p:ext uri="{BB962C8B-B14F-4D97-AF65-F5344CB8AC3E}">
        <p14:creationId xmlns:p14="http://schemas.microsoft.com/office/powerpoint/2010/main" val="424849931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F0A88-A8F1-DE48-1DF8-E8095D44EB81}"/>
              </a:ext>
            </a:extLst>
          </p:cNvPr>
          <p:cNvSpPr>
            <a:spLocks noGrp="1"/>
          </p:cNvSpPr>
          <p:nvPr>
            <p:ph type="title"/>
          </p:nvPr>
        </p:nvSpPr>
        <p:spPr>
          <a:xfrm>
            <a:off x="838200" y="365125"/>
            <a:ext cx="10515600" cy="668147"/>
          </a:xfrm>
        </p:spPr>
        <p:txBody>
          <a:bodyPr>
            <a:normAutofit/>
          </a:bodyPr>
          <a:lstStyle/>
          <a:p>
            <a:r>
              <a:rPr lang="el-GR" sz="2000" b="1" u="sng" dirty="0">
                <a:latin typeface="Arial" panose="020B0604020202020204" pitchFamily="34" charset="0"/>
                <a:cs typeface="Arial" panose="020B0604020202020204" pitchFamily="34" charset="0"/>
              </a:rPr>
              <a:t>ΑΥΤΟΔΙΚΑΙΗ ΑΠΟΚΑΤΑΣΤΑΣΗ – άρθρο 27 Α (</a:t>
            </a:r>
            <a:r>
              <a:rPr lang="en-US" sz="2000" b="1" u="sng" dirty="0">
                <a:latin typeface="Arial" panose="020B0604020202020204" pitchFamily="34" charset="0"/>
                <a:cs typeface="Arial" panose="020B0604020202020204" pitchFamily="34" charset="0"/>
              </a:rPr>
              <a:t>1/2</a:t>
            </a:r>
            <a:r>
              <a:rPr lang="el-GR" sz="2000" b="1" u="sng" dirty="0">
                <a:latin typeface="Arial" panose="020B0604020202020204" pitchFamily="34" charset="0"/>
                <a:cs typeface="Arial" panose="020B0604020202020204" pitchFamily="34" charset="0"/>
              </a:rPr>
              <a:t>)</a:t>
            </a:r>
            <a:endParaRPr lang="en-GB" sz="2000" b="1"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39E22B9-917E-D968-71B3-E9567025CD65}"/>
              </a:ext>
            </a:extLst>
          </p:cNvPr>
          <p:cNvSpPr>
            <a:spLocks noGrp="1"/>
          </p:cNvSpPr>
          <p:nvPr>
            <p:ph idx="1"/>
          </p:nvPr>
        </p:nvSpPr>
        <p:spPr>
          <a:xfrm>
            <a:off x="838200" y="1033272"/>
            <a:ext cx="10515600" cy="5143691"/>
          </a:xfrm>
        </p:spPr>
        <p:txBody>
          <a:bodyPr>
            <a:normAutofit fontScale="92500" lnSpcReduction="20000"/>
          </a:bodyPr>
          <a:lstStyle/>
          <a:p>
            <a:pPr algn="just">
              <a:lnSpc>
                <a:spcPct val="150000"/>
              </a:lnSpc>
            </a:pPr>
            <a:r>
              <a:rPr lang="el-GR" sz="2000" dirty="0">
                <a:latin typeface="Arial" panose="020B0604020202020204" pitchFamily="34" charset="0"/>
                <a:cs typeface="Arial" panose="020B0604020202020204" pitchFamily="34" charset="0"/>
              </a:rPr>
              <a:t>Αυτοδίκαιη αποκατάσταση πτωχεύσαντος επέρχεται μετά την πάροδο 3 ετών από την ημερομηνία έκδοσης διατάγματος πτώχευσης.</a:t>
            </a:r>
          </a:p>
          <a:p>
            <a:pPr algn="just">
              <a:lnSpc>
                <a:spcPct val="150000"/>
              </a:lnSpc>
            </a:pPr>
            <a:r>
              <a:rPr lang="el-GR" sz="2000" dirty="0">
                <a:latin typeface="Arial" panose="020B0604020202020204" pitchFamily="34" charset="0"/>
                <a:cs typeface="Arial" panose="020B0604020202020204" pitchFamily="34" charset="0"/>
              </a:rPr>
              <a:t>Εάν όμως έχει ήδη εκδοθεί το διάταγμα πτώχευσης πριν την ισχύ του Ν. 61(Ι)/2015: </a:t>
            </a:r>
          </a:p>
          <a:p>
            <a:pPr marL="0" indent="0" algn="just">
              <a:lnSpc>
                <a:spcPct val="150000"/>
              </a:lnSpc>
              <a:buNone/>
            </a:pPr>
            <a:r>
              <a:rPr lang="el-GR" sz="2000" dirty="0">
                <a:latin typeface="Arial" panose="020B0604020202020204" pitchFamily="34" charset="0"/>
                <a:cs typeface="Arial" panose="020B0604020202020204" pitchFamily="34" charset="0"/>
              </a:rPr>
              <a:t> α) εάν </a:t>
            </a:r>
            <a:r>
              <a:rPr lang="el-GR" sz="2000" b="1" dirty="0">
                <a:latin typeface="Arial" panose="020B0604020202020204" pitchFamily="34" charset="0"/>
                <a:cs typeface="Arial" panose="020B0604020202020204" pitchFamily="34" charset="0"/>
              </a:rPr>
              <a:t>μεν έχουν συμπληρωθεί τα τρία χρόνια </a:t>
            </a:r>
            <a:r>
              <a:rPr lang="el-GR" sz="2000" dirty="0">
                <a:latin typeface="Arial" panose="020B0604020202020204" pitchFamily="34" charset="0"/>
                <a:cs typeface="Arial" panose="020B0604020202020204" pitchFamily="34" charset="0"/>
              </a:rPr>
              <a:t>και το διάταγμα εξακολουθεί να ισχύει, ο πτωχεύσας αποκαθίσταται σε έξη μήνες από την ημερομηνία ισχύος του νόμου, </a:t>
            </a:r>
          </a:p>
          <a:p>
            <a:pPr marL="0" indent="0" algn="just">
              <a:lnSpc>
                <a:spcPct val="150000"/>
              </a:lnSpc>
              <a:buNone/>
            </a:pPr>
            <a:r>
              <a:rPr lang="el-GR" sz="2000" dirty="0">
                <a:latin typeface="Arial" panose="020B0604020202020204" pitchFamily="34" charset="0"/>
                <a:cs typeface="Arial" panose="020B0604020202020204" pitchFamily="34" charset="0"/>
              </a:rPr>
              <a:t> β) αν όμως </a:t>
            </a:r>
            <a:r>
              <a:rPr lang="el-GR" sz="2000" b="1" dirty="0">
                <a:latin typeface="Arial" panose="020B0604020202020204" pitchFamily="34" charset="0"/>
                <a:cs typeface="Arial" panose="020B0604020202020204" pitchFamily="34" charset="0"/>
              </a:rPr>
              <a:t>η τριετία δεν έχει συμπληρωθεί </a:t>
            </a:r>
            <a:r>
              <a:rPr lang="el-GR" sz="2000" dirty="0">
                <a:latin typeface="Arial" panose="020B0604020202020204" pitchFamily="34" charset="0"/>
                <a:cs typeface="Arial" panose="020B0604020202020204" pitchFamily="34" charset="0"/>
              </a:rPr>
              <a:t>μέχρι την ημερομηνία ισχύος του νόμου τότε ο πτωχεύσας αποκαθίσταται μετά την πάροδο τριών χρόνων και έξη μηνών από την ημερομηνία του διατάγματος παραλαβής.</a:t>
            </a:r>
          </a:p>
          <a:p>
            <a:pPr algn="just">
              <a:lnSpc>
                <a:spcPct val="150000"/>
              </a:lnSpc>
            </a:pPr>
            <a:r>
              <a:rPr lang="el-GR" sz="2000" dirty="0">
                <a:latin typeface="Arial" panose="020B0604020202020204" pitchFamily="34" charset="0"/>
                <a:cs typeface="Arial" panose="020B0604020202020204" pitchFamily="34" charset="0"/>
              </a:rPr>
              <a:t>Η αυτοδίκαιη αποκατάσταση επιφέρει πλήρη απαλλαγή του προσώπου που ήταν σε πτώχευση από όλα τα επαληθεύσιμα χρέη </a:t>
            </a:r>
            <a:r>
              <a:rPr lang="el-GR" sz="2000" dirty="0">
                <a:solidFill>
                  <a:srgbClr val="FF0000"/>
                </a:solidFill>
                <a:latin typeface="Arial" panose="020B0604020202020204" pitchFamily="34" charset="0"/>
                <a:cs typeface="Arial" panose="020B0604020202020204" pitchFamily="34" charset="0"/>
              </a:rPr>
              <a:t>(όχι τα εξασφαλισμένα) </a:t>
            </a:r>
            <a:r>
              <a:rPr lang="el-GR" sz="2000" dirty="0">
                <a:latin typeface="Arial" panose="020B0604020202020204" pitchFamily="34" charset="0"/>
                <a:cs typeface="Arial" panose="020B0604020202020204" pitchFamily="34" charset="0"/>
              </a:rPr>
              <a:t>ενώ σύμφωνα με τον προηγούμενο νόμο, ο πτωχεύσας δεν απαλλάσσετο και μπορούσε ο πιστωτής να συνεχίσει την λήψη μέτρων εναντίον του για είσπραξη των χρεών του.</a:t>
            </a:r>
            <a:endParaRPr lang="en-GB"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EBB06A9E-824A-61B2-6FBE-85E9878B40BE}"/>
              </a:ext>
            </a:extLst>
          </p:cNvPr>
          <p:cNvSpPr>
            <a:spLocks noGrp="1"/>
          </p:cNvSpPr>
          <p:nvPr>
            <p:ph type="sldNum" sz="quarter" idx="12"/>
          </p:nvPr>
        </p:nvSpPr>
        <p:spPr/>
        <p:txBody>
          <a:bodyPr/>
          <a:lstStyle/>
          <a:p>
            <a:fld id="{12B3320A-C70E-404B-9023-199BA316899E}" type="slidenum">
              <a:rPr lang="en-GB" smtClean="0"/>
              <a:t>88</a:t>
            </a:fld>
            <a:endParaRPr lang="en-GB"/>
          </a:p>
        </p:txBody>
      </p:sp>
    </p:spTree>
    <p:extLst>
      <p:ext uri="{BB962C8B-B14F-4D97-AF65-F5344CB8AC3E}">
        <p14:creationId xmlns:p14="http://schemas.microsoft.com/office/powerpoint/2010/main" val="310788284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32878-FC5F-E282-DD48-AF4480C7C158}"/>
              </a:ext>
            </a:extLst>
          </p:cNvPr>
          <p:cNvSpPr>
            <a:spLocks noGrp="1"/>
          </p:cNvSpPr>
          <p:nvPr>
            <p:ph type="title"/>
          </p:nvPr>
        </p:nvSpPr>
        <p:spPr>
          <a:xfrm>
            <a:off x="838200" y="365125"/>
            <a:ext cx="10515600" cy="540131"/>
          </a:xfrm>
        </p:spPr>
        <p:txBody>
          <a:bodyPr>
            <a:normAutofit/>
          </a:bodyPr>
          <a:lstStyle/>
          <a:p>
            <a:r>
              <a:rPr lang="el-GR" sz="2000" b="1" u="sng" dirty="0">
                <a:latin typeface="Arial" panose="020B0604020202020204" pitchFamily="34" charset="0"/>
                <a:cs typeface="Arial" panose="020B0604020202020204" pitchFamily="34" charset="0"/>
              </a:rPr>
              <a:t>ΑΥΤΟΔΙΚΑΙΗ ΑΠΟΚΑΤΑΣΤΑΣΗ – άρθρο 27 Α (</a:t>
            </a:r>
            <a:r>
              <a:rPr lang="en-US" sz="2000" b="1" u="sng" dirty="0">
                <a:latin typeface="Arial" panose="020B0604020202020204" pitchFamily="34" charset="0"/>
                <a:cs typeface="Arial" panose="020B0604020202020204" pitchFamily="34" charset="0"/>
              </a:rPr>
              <a:t>2/2</a:t>
            </a:r>
            <a:r>
              <a:rPr lang="el-GR" sz="2000" b="1" u="sng" dirty="0">
                <a:latin typeface="Arial" panose="020B0604020202020204" pitchFamily="34" charset="0"/>
                <a:cs typeface="Arial" panose="020B0604020202020204" pitchFamily="34" charset="0"/>
              </a:rPr>
              <a:t>)</a:t>
            </a:r>
            <a:endParaRPr lang="en-GB" sz="2000" b="1"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D1F53A9-11BD-C5C9-1B7C-D41B4AEA03F2}"/>
              </a:ext>
            </a:extLst>
          </p:cNvPr>
          <p:cNvSpPr>
            <a:spLocks noGrp="1"/>
          </p:cNvSpPr>
          <p:nvPr>
            <p:ph idx="1"/>
          </p:nvPr>
        </p:nvSpPr>
        <p:spPr>
          <a:xfrm>
            <a:off x="838200" y="1088136"/>
            <a:ext cx="10515600" cy="5088827"/>
          </a:xfrm>
        </p:spPr>
        <p:txBody>
          <a:bodyPr>
            <a:normAutofit fontScale="92500"/>
          </a:bodyPr>
          <a:lstStyle/>
          <a:p>
            <a:pPr algn="just">
              <a:lnSpc>
                <a:spcPct val="150000"/>
              </a:lnSpc>
            </a:pPr>
            <a:r>
              <a:rPr lang="el-GR" sz="2000" dirty="0">
                <a:latin typeface="Arial" panose="020B0604020202020204" pitchFamily="34" charset="0"/>
                <a:cs typeface="Arial" panose="020B0604020202020204" pitchFamily="34" charset="0"/>
              </a:rPr>
              <a:t>Δεν απαλλάσσεται όμως από τους φόρους και τέλη προς την Δημοκρατία, Δήμους και Κοινότητες και από διατάγματα διατροφής και ορισμένες άλλες υποχρεώσεις που απαριθμούνται στο άρθρο 27</a:t>
            </a:r>
            <a:r>
              <a:rPr lang="el-GR" sz="2000" baseline="30000" dirty="0">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Α του Νόμου.</a:t>
            </a:r>
          </a:p>
          <a:p>
            <a:pPr algn="just">
              <a:lnSpc>
                <a:spcPct val="150000"/>
              </a:lnSpc>
            </a:pPr>
            <a:r>
              <a:rPr lang="el-GR" sz="2000" dirty="0">
                <a:latin typeface="Arial" panose="020B0604020202020204" pitchFamily="34" charset="0"/>
                <a:cs typeface="Arial" panose="020B0604020202020204" pitchFamily="34" charset="0"/>
              </a:rPr>
              <a:t>Περιουσία που προέκυψε κατά τη διάρκεια της πτώχευσης ανήκει στην πτωχευτική περιουσία, ασχέτως αν περιήλθε στον πτωχεύσαντα μετά την αποκατάσταση του και πρέπει να περιέλθει στον Επίσημο Παραλήπτη ή διαχειριστή προς όφελος των πιστωτών. </a:t>
            </a:r>
          </a:p>
          <a:p>
            <a:pPr marL="266700" indent="0" algn="just">
              <a:lnSpc>
                <a:spcPct val="150000"/>
              </a:lnSpc>
              <a:buNone/>
            </a:pPr>
            <a:r>
              <a:rPr lang="el-GR" sz="2000" dirty="0">
                <a:latin typeface="Arial" panose="020B0604020202020204" pitchFamily="34" charset="0"/>
                <a:cs typeface="Arial" panose="020B0604020202020204" pitchFamily="34" charset="0"/>
              </a:rPr>
              <a:t>Μετά την αποκατάσταση το μη διανεμηθέν μέρος της πτωχευτικής περιουσίας παραμένει δεσμευμένο στον Επίσημο Παραλήπτη ή διαχειριστή προς όφελος των πιστωτών.</a:t>
            </a:r>
          </a:p>
          <a:p>
            <a:pPr marL="266700" indent="0" algn="just">
              <a:lnSpc>
                <a:spcPct val="150000"/>
              </a:lnSpc>
              <a:buNone/>
            </a:pPr>
            <a:r>
              <a:rPr lang="el-GR" sz="2000" dirty="0">
                <a:latin typeface="Arial" panose="020B0604020202020204" pitchFamily="34" charset="0"/>
                <a:cs typeface="Arial" panose="020B0604020202020204" pitchFamily="34" charset="0"/>
              </a:rPr>
              <a:t>Μετά την αποπληρωμή όλων των πιστωτών, το υπόλοιπο επιστρέφεται στον πτωχεύσαντα, αν το κόστος της επιστροφής δεν είναι μεγαλύτερο από το ποσό που θα επιστραφεί.</a:t>
            </a:r>
            <a:endParaRPr lang="en-GB"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188FE94-098F-F9F8-43CC-31D33D4DE864}"/>
              </a:ext>
            </a:extLst>
          </p:cNvPr>
          <p:cNvSpPr>
            <a:spLocks noGrp="1"/>
          </p:cNvSpPr>
          <p:nvPr>
            <p:ph type="sldNum" sz="quarter" idx="12"/>
          </p:nvPr>
        </p:nvSpPr>
        <p:spPr/>
        <p:txBody>
          <a:bodyPr/>
          <a:lstStyle/>
          <a:p>
            <a:fld id="{12B3320A-C70E-404B-9023-199BA316899E}" type="slidenum">
              <a:rPr lang="en-GB" smtClean="0"/>
              <a:t>89</a:t>
            </a:fld>
            <a:endParaRPr lang="en-GB"/>
          </a:p>
        </p:txBody>
      </p:sp>
    </p:spTree>
    <p:extLst>
      <p:ext uri="{BB962C8B-B14F-4D97-AF65-F5344CB8AC3E}">
        <p14:creationId xmlns:p14="http://schemas.microsoft.com/office/powerpoint/2010/main" val="1927390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323A56F-72F8-4D25-87F7-8718286CF515}"/>
              </a:ext>
            </a:extLst>
          </p:cNvPr>
          <p:cNvSpPr/>
          <p:nvPr/>
        </p:nvSpPr>
        <p:spPr>
          <a:xfrm>
            <a:off x="775253" y="616226"/>
            <a:ext cx="10754138" cy="5078313"/>
          </a:xfrm>
          <a:prstGeom prst="rect">
            <a:avLst/>
          </a:prstGeom>
        </p:spPr>
        <p:txBody>
          <a:bodyPr wrap="square">
            <a:spAutoFit/>
          </a:bodyPr>
          <a:lstStyle/>
          <a:p>
            <a:pPr algn="ctr">
              <a:spcAft>
                <a:spcPts val="0"/>
              </a:spcAft>
            </a:pPr>
            <a:r>
              <a:rPr lang="el-GR" b="1" dirty="0">
                <a:latin typeface="Arial" panose="020B0604020202020204" pitchFamily="34" charset="0"/>
                <a:ea typeface="Times New Roman" panose="02020603050405020304" pitchFamily="18" charset="0"/>
                <a:cs typeface="Arial" panose="020B0604020202020204" pitchFamily="34" charset="0"/>
              </a:rPr>
              <a:t>Κεφάλαιο 1</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l-GR" dirty="0">
                <a:effectLst/>
                <a:latin typeface="Arial" panose="020B0604020202020204" pitchFamily="34" charset="0"/>
                <a:ea typeface="Times New Roman" panose="02020603050405020304" pitchFamily="18" charset="0"/>
                <a:cs typeface="Arial" panose="020B0604020202020204" pitchFamily="34" charset="0"/>
              </a:rPr>
              <a:t> </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l-GR" b="1" dirty="0">
                <a:effectLst/>
                <a:latin typeface="Arial" panose="020B0604020202020204" pitchFamily="34" charset="0"/>
                <a:ea typeface="Times New Roman" panose="02020603050405020304" pitchFamily="18" charset="0"/>
                <a:cs typeface="Arial" panose="020B0604020202020204" pitchFamily="34" charset="0"/>
              </a:rPr>
              <a:t>ΔΙΑΤΑΓΜΑ ΑΠΑΛΛΑΓΗΣ ΟΦΕΙΛΩΝ </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l-GR" b="1" dirty="0">
                <a:effectLst/>
                <a:latin typeface="Arial" panose="020B0604020202020204" pitchFamily="34" charset="0"/>
                <a:ea typeface="Times New Roman" panose="02020603050405020304" pitchFamily="18" charset="0"/>
                <a:cs typeface="Arial" panose="020B0604020202020204" pitchFamily="34" charset="0"/>
              </a:rPr>
              <a:t>(Άρθρα 10 - 22)</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r>
              <a:rPr lang="el-GR" dirty="0">
                <a:effectLst/>
                <a:latin typeface="Arial" panose="020B0604020202020204" pitchFamily="34" charset="0"/>
                <a:ea typeface="Times New Roman" panose="02020603050405020304" pitchFamily="18" charset="0"/>
                <a:cs typeface="Arial" panose="020B0604020202020204" pitchFamily="34" charset="0"/>
              </a:rPr>
              <a:t> </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r>
              <a:rPr lang="el-GR" sz="1800" dirty="0">
                <a:effectLst/>
                <a:latin typeface="Arial" panose="020B0604020202020204" pitchFamily="34" charset="0"/>
                <a:ea typeface="Times New Roman" panose="02020603050405020304" pitchFamily="18" charset="0"/>
              </a:rPr>
              <a:t>Σύμφωνα με το </a:t>
            </a:r>
            <a:r>
              <a:rPr lang="el-GR" sz="1800" b="1" dirty="0">
                <a:effectLst/>
                <a:latin typeface="Arial" panose="020B0604020202020204" pitchFamily="34" charset="0"/>
                <a:ea typeface="Times New Roman" panose="02020603050405020304" pitchFamily="18" charset="0"/>
              </a:rPr>
              <a:t>Άρθρο 22,</a:t>
            </a:r>
            <a:r>
              <a:rPr lang="el-GR" sz="1800" dirty="0">
                <a:effectLst/>
                <a:latin typeface="Arial" panose="020B0604020202020204" pitchFamily="34" charset="0"/>
                <a:ea typeface="Times New Roman" panose="02020603050405020304" pitchFamily="18" charset="0"/>
              </a:rPr>
              <a:t> με την έκδοση του Διατάγματος Απαλλαγής Οφειλών </a:t>
            </a:r>
            <a:r>
              <a:rPr lang="el-GR" sz="1800" b="1" dirty="0">
                <a:effectLst/>
                <a:latin typeface="Arial" panose="020B0604020202020204" pitchFamily="34" charset="0"/>
                <a:ea typeface="Times New Roman" panose="02020603050405020304" pitchFamily="18" charset="0"/>
              </a:rPr>
              <a:t>ο καθορισμένος χρεώστης και οποιοσδήποτε εγγυητής καθορισμένου επιλέξιμου χρέους απαλλάσσονται</a:t>
            </a:r>
            <a:r>
              <a:rPr lang="el-GR" sz="1800" dirty="0">
                <a:effectLst/>
                <a:latin typeface="Arial" panose="020B0604020202020204" pitchFamily="34" charset="0"/>
                <a:ea typeface="Times New Roman" panose="02020603050405020304" pitchFamily="18" charset="0"/>
              </a:rPr>
              <a:t> από το χρέος και από τις υποχρεώσεις που απορρέουν από αυτό, από την ημερομηνία της αίτησης για έκδοση του Διατάγματος μέχρι την έκδοση του. </a:t>
            </a:r>
          </a:p>
          <a:p>
            <a:pPr algn="just">
              <a:lnSpc>
                <a:spcPct val="150000"/>
              </a:lnSpc>
            </a:pPr>
            <a:r>
              <a:rPr lang="el-GR" sz="1800" dirty="0">
                <a:effectLst/>
                <a:latin typeface="Arial" panose="020B0604020202020204" pitchFamily="34" charset="0"/>
                <a:ea typeface="Times New Roman" panose="02020603050405020304" pitchFamily="18" charset="0"/>
              </a:rPr>
              <a:t>Επίσης, ο καθορισμένος χρεώστης απαλλάσσεται από υποχρέωση του δυνάμει εγγύησης ή άλλης ανεξασφάλιστης υποχρέωσης που έδωσε για τρίτο, νοουμένου ότι δεν υπήρχε ποσό απαιτητό πριν ή κατά την έναρξη ισχύος του Διατάγματος Απαλλαγής Οφειλών.  </a:t>
            </a: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l-GR" b="1" dirty="0">
                <a:latin typeface="Arial" panose="020B0604020202020204" pitchFamily="34" charset="0"/>
                <a:ea typeface="Times New Roman" panose="02020603050405020304" pitchFamily="18" charset="0"/>
                <a:cs typeface="Arial" panose="020B0604020202020204" pitchFamily="34" charset="0"/>
              </a:rPr>
              <a:t> </a:t>
            </a:r>
            <a:endParaRPr lang="en-GB"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endParaRPr lang="en-GB"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729880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8155968-7B68-4981-89B1-D193EC81D8D6}"/>
              </a:ext>
            </a:extLst>
          </p:cNvPr>
          <p:cNvSpPr/>
          <p:nvPr/>
        </p:nvSpPr>
        <p:spPr>
          <a:xfrm>
            <a:off x="513185" y="326571"/>
            <a:ext cx="11327362" cy="6280053"/>
          </a:xfrm>
          <a:prstGeom prst="rect">
            <a:avLst/>
          </a:prstGeom>
        </p:spPr>
        <p:txBody>
          <a:bodyPr wrap="square">
            <a:spAutoFit/>
          </a:bodyPr>
          <a:lstStyle/>
          <a:p>
            <a:pPr indent="180340" algn="just">
              <a:lnSpc>
                <a:spcPct val="150000"/>
              </a:lnSpc>
              <a:spcAft>
                <a:spcPts val="0"/>
              </a:spcAft>
            </a:pPr>
            <a:r>
              <a:rPr lang="el-GR"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ΜΙΧΑΗΛ ΣΥΜΕΩΝ ν. ΓΕΩΡΓΙΟΥ κ.ά., Πολ. </a:t>
            </a:r>
            <a:r>
              <a:rPr lang="el-GR" b="1"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Έφ</a:t>
            </a:r>
            <a:r>
              <a:rPr lang="el-GR"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Αρ. 10/2014, 19.10.2021 </a:t>
            </a:r>
            <a:r>
              <a:rPr lang="el-G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r>
              <a:rPr lang="el-GR" u="sng"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Η αυτοδίκαιη αποκατάσταση πτωχεύσαντα κατά το άρθρο 27Α του Νόμου, δεν επιφέρει συνέπειες ως προς το μη διανεμηθέν μέρος της πτωχευτικής περιουσίας, το οποίο παραμένει, ανάλογα με την περίπτωση, στον Επίσημο Παραλήπτη ή στο Διαχειριστή προς όφελος των πιστωτών. Είναι μετά την αποπληρωμή όλων των πιστωτών και των μη εξασφαλισμένων εγγυητών που επιστρέφεται στον πτωχεύσαντα το όποιο μέρος της πτωχευτικής περιουσίας απομένει, νοουμένου ότι το κόστος της επιστροφής δεν είναι μεγαλύτερο από το ποσό που θα επιστραφεί. </a:t>
            </a:r>
          </a:p>
          <a:p>
            <a:pPr indent="180340" algn="just">
              <a:lnSpc>
                <a:spcPct val="150000"/>
              </a:lnSpc>
              <a:spcAft>
                <a:spcPts val="0"/>
              </a:spcAft>
            </a:pPr>
            <a:r>
              <a:rPr lang="el-G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Στα πλαίσια αυτά και προς διασφάλιση όλων των δικαιούχων της πτωχευτικής περιουσίας είναι που επιβάλλεται εκ του Νόμου (άρθρο 27Α(5)) η υποχρέωση στο πρόσωπο που αποκαθίσταται να συνεργάζεται με τον διαχειριστή σχετικά με την εκποίηση και διανομή της πτωχευτικής περιουσίας που παραμένει.</a:t>
            </a:r>
            <a:r>
              <a:rPr lang="el-GR" sz="1400" dirty="0">
                <a:latin typeface="Calibri" panose="020F0502020204030204" pitchFamily="34" charset="0"/>
                <a:ea typeface="Times New Roman" panose="02020603050405020304" pitchFamily="18" charset="0"/>
                <a:cs typeface="Times New Roman" panose="02020603050405020304" pitchFamily="18" charset="0"/>
              </a:rPr>
              <a:t> </a:t>
            </a:r>
            <a:r>
              <a:rPr lang="el-G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Στη βάση των πιο πάνω και δεδομένου ότι από τα ενώπιόν μας στοιχεία προκύπτει κίνδυνος επηρεασμού της πτωχευτικής περιουσίας εάν δεν επιβληθεί σχετικός όρος,  τεκμηριώνεται και η υποχρέωση του Εφεσείοντα προς κάλυψη των εξαιτούμενων εξόδων, προκειμένου να αποφευχθεί περαιτέρω επιβάρυνση της πτωχευτικής περιουσίας, αφού το διάταγμα παραλαβής που εκδόθηκε εναντίον του και η διαδικασία πτώχευσης που ακολούθησε εξακολουθούν να υφίστανται, παρά την αποκατάστασή του στη βάση των διαλαμβανομένων στο άρθρο 27Α του Νόμου….»</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035357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47E73B-AB29-33A0-1C9B-79313ECFA425}"/>
              </a:ext>
            </a:extLst>
          </p:cNvPr>
          <p:cNvSpPr>
            <a:spLocks noGrp="1"/>
          </p:cNvSpPr>
          <p:nvPr>
            <p:ph idx="1"/>
          </p:nvPr>
        </p:nvSpPr>
        <p:spPr>
          <a:xfrm>
            <a:off x="509016" y="671804"/>
            <a:ext cx="11191572" cy="5652795"/>
          </a:xfrm>
        </p:spPr>
        <p:txBody>
          <a:bodyPr>
            <a:normAutofit fontScale="92500" lnSpcReduction="10000"/>
          </a:bodyPr>
          <a:lstStyle/>
          <a:p>
            <a:pPr marL="0" indent="0" algn="just">
              <a:lnSpc>
                <a:spcPct val="160000"/>
              </a:lnSpc>
              <a:buNone/>
            </a:pPr>
            <a:r>
              <a:rPr lang="el-GR" sz="2000" b="1" dirty="0">
                <a:solidFill>
                  <a:srgbClr val="FF0000"/>
                </a:solidFill>
                <a:latin typeface="Arial" panose="020B0604020202020204" pitchFamily="34" charset="0"/>
                <a:cs typeface="Arial" panose="020B0604020202020204" pitchFamily="34" charset="0"/>
              </a:rPr>
              <a:t>Συνεπώς ο πιστωτής για να καταχωρεί αίτηση πτώχευσης εναντίον χρεωστών, θα πρέπει να αξιολογεί πολύ προσεκτικά την κάθε περίπτωση, διότι υπάρχει κίνδυνος ο χρεώστης τελικά να απαλλαχθεί από τα χρέη του προς αυτόν.</a:t>
            </a:r>
          </a:p>
          <a:p>
            <a:pPr marL="0" indent="0" algn="just">
              <a:lnSpc>
                <a:spcPct val="160000"/>
              </a:lnSpc>
              <a:buNone/>
            </a:pPr>
            <a:r>
              <a:rPr lang="el-GR" sz="2000" dirty="0">
                <a:latin typeface="Arial" panose="020B0604020202020204" pitchFamily="34" charset="0"/>
                <a:cs typeface="Arial" panose="020B0604020202020204" pitchFamily="34" charset="0"/>
              </a:rPr>
              <a:t>Μετά την αποκατάσταση του πτωχεύσαντα αγωγή ή άλλη δικαστική διαδικασία από ή εναντίον του πτωχεύσαντα εγείρεται από τον ίδιο και όχι από τον Επίσημο Παραλήπτη όπως γινόταν προηγουμένως.</a:t>
            </a:r>
          </a:p>
          <a:p>
            <a:pPr marL="0" indent="0" algn="just">
              <a:lnSpc>
                <a:spcPct val="160000"/>
              </a:lnSpc>
              <a:buNone/>
            </a:pPr>
            <a:r>
              <a:rPr lang="el-GR" sz="2000" dirty="0">
                <a:latin typeface="Arial" panose="020B0604020202020204" pitchFamily="34" charset="0"/>
                <a:cs typeface="Arial" panose="020B0604020202020204" pitchFamily="34" charset="0"/>
              </a:rPr>
              <a:t>Σ’ αυτή την αυτοδίκαιη αποκατάσταση μπορεί να φέρει ένσταση ο Επίσημος Παραλήπτης ή ο διαχειριστής </a:t>
            </a:r>
            <a:r>
              <a:rPr lang="el-GR" sz="2000" b="1" dirty="0">
                <a:latin typeface="Arial" panose="020B0604020202020204" pitchFamily="34" charset="0"/>
                <a:cs typeface="Arial" panose="020B0604020202020204" pitchFamily="34" charset="0"/>
              </a:rPr>
              <a:t>ή ο οποιοσδήποτε πιστωτής </a:t>
            </a:r>
            <a:r>
              <a:rPr lang="el-GR" sz="2000" dirty="0">
                <a:latin typeface="Arial" panose="020B0604020202020204" pitchFamily="34" charset="0"/>
                <a:cs typeface="Arial" panose="020B0604020202020204" pitchFamily="34" charset="0"/>
              </a:rPr>
              <a:t>νοουμένου ότι συντρέχουν οι λόγοι που αναφέρονται στο άρθρο 27Β.</a:t>
            </a:r>
          </a:p>
          <a:p>
            <a:pPr marL="0" indent="0" algn="just">
              <a:lnSpc>
                <a:spcPct val="160000"/>
              </a:lnSpc>
              <a:buNone/>
            </a:pPr>
            <a:r>
              <a:rPr lang="el-GR" sz="2000" dirty="0">
                <a:latin typeface="Arial" panose="020B0604020202020204" pitchFamily="34" charset="0"/>
                <a:cs typeface="Arial" panose="020B0604020202020204" pitchFamily="34" charset="0"/>
              </a:rPr>
              <a:t>Ο πιστωτής δηλαδή θα μπορούσε να υποβάλει ένσταση αλλά στην περίπτωση που επιτύχει, το Δικαστήριο απλά θα διατάξει την παράταση του χρόνου αποκατάστασης για χρονική περίοδο όχι μεγαλύτερη των 8 χρόνων.</a:t>
            </a:r>
            <a:endParaRPr lang="en-GB"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BD0300E-5CD4-3064-83B0-344E649F2326}"/>
              </a:ext>
            </a:extLst>
          </p:cNvPr>
          <p:cNvSpPr>
            <a:spLocks noGrp="1"/>
          </p:cNvSpPr>
          <p:nvPr>
            <p:ph type="sldNum" sz="quarter" idx="12"/>
          </p:nvPr>
        </p:nvSpPr>
        <p:spPr/>
        <p:txBody>
          <a:bodyPr/>
          <a:lstStyle/>
          <a:p>
            <a:fld id="{12B3320A-C70E-404B-9023-199BA316899E}" type="slidenum">
              <a:rPr lang="en-GB" smtClean="0"/>
              <a:t>91</a:t>
            </a:fld>
            <a:endParaRPr lang="en-GB"/>
          </a:p>
        </p:txBody>
      </p:sp>
    </p:spTree>
    <p:extLst>
      <p:ext uri="{BB962C8B-B14F-4D97-AF65-F5344CB8AC3E}">
        <p14:creationId xmlns:p14="http://schemas.microsoft.com/office/powerpoint/2010/main" val="1668400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3651</TotalTime>
  <Words>14147</Words>
  <Application>Microsoft Office PowerPoint</Application>
  <PresentationFormat>Widescreen</PresentationFormat>
  <Paragraphs>415</Paragraphs>
  <Slides>91</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91</vt:i4>
      </vt:variant>
    </vt:vector>
  </HeadingPairs>
  <TitlesOfParts>
    <vt:vector size="97"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ΚΑΤΑΡΓΗΣΗ ΤΟΥ ΔΙΑΤΑΓΜΑΤΟΣ ΠΑΡΑΛΑΒΗΣ   (από 7/5/2015, που τέθηκε σε ισχύ ο τροποποιητικός Ν. 61(Ι)/2015)</vt:lpstr>
      <vt:lpstr>ΑΡΘΡΑ 4 και 5 - ΓΙΑ ΝΑ ΕΚΔΟΘΕΙ ΔΙΑΤΑΓΜΑ ΠΤΩΧΕΥΣΗΣ ΠΡΕΠΕΙ:</vt:lpstr>
      <vt:lpstr>ΑΝΑΣΤΟΛΗ (άρθρο 4(2) και (3)) ΑΙΤΗΣΗΣ ΓΙΑ ΕΚΔΟΣΗ ΔΙΑΤΑΓΜΑΤΟΣ ΠΤΩΧΕΥΣΗΣ ΑΠΟ ΤΟ ΔΙΚΑΣΤΗΡΙΟ για περίοδο μέχρι 3 μήνες δίδεται:</vt:lpstr>
      <vt:lpstr>      ΑΠΟΤΕΛΕΣΜΑΤΑ ΔΙΑΤΑΓΜΑΤΟΣ ΠΤΩΧΕΥΣΗΣ (Άρθρο 9)</vt:lpstr>
      <vt:lpstr>ΑΠΟΤΕΛΕΣΜΑΤΑ ΔΙΑΤΑΓΜΑΤΟΣ ΠΤΩΧΕΥΣΗΣ (Άρθρο 9) </vt:lpstr>
      <vt:lpstr> ΣΥΜΒΙΒΑΣΜΟΣ Ή ΣΧΕΔΙΟ ΔΙΕΥΘΕΤΗΣΗΣ ΠΤΩΧΕΥΣΑΝΤΩΝ</vt:lpstr>
      <vt:lpstr>ΔΙΟΡΙΣΜΟΣ ΔΙΑΧΕΙΡΙΣΤΗ (άρθρο 20)</vt:lpstr>
      <vt:lpstr>ΕΠΑΛΗΘΕΥΣΗ ΧΡΕΩΝ (άρθρα 37, 37 Α, 37Β και Δεύτερο Παράρτημα)</vt:lpstr>
      <vt:lpstr>ΕΠΑΛΗΘΕΥΣΗ ΧΡΕΩΝ (άρθρα 37, 37 Α, 37Β και Δεύτερο Παράρτημα) </vt:lpstr>
      <vt:lpstr>ΜΕΤΑΧΕΙΡΙΣΗ ΕΓΓΥΗΤΩΝ ΣΤΗΝ ΠΤΩΧΕΥΣΗ – άρθρο 37Β (1/4)</vt:lpstr>
      <vt:lpstr>ΜΕΤΑΧΕΙΡΙΣΗ ΕΓΓΥΗΤΩΝ ΣΤΗΝ ΠΤΩΧΕΥΣΗ – άρθρο 37Β (2/4) </vt:lpstr>
      <vt:lpstr>ΜΕΤΑΧΕΙΡΙΣΗ ΕΓΓΥΗΤΩΝ ΣΤΗΝ ΠΤΩΧΕΥΣΗ – άρθρο 37Β (3/4)</vt:lpstr>
      <vt:lpstr>ΜΕΤΑΧΕΙΡΙΣΗ ΕΓΓΥΗΤΩΝ ΣΤΗΝ ΠΤΩΧΕΥΣΗ – άρθρο 37Β (4/4)</vt:lpstr>
      <vt:lpstr>ΕΞΟΥΣΙΕΣ ΔΙΑΧΕΙΡΙΣΤΗ (άρθρο 54)                                                                                                 </vt:lpstr>
      <vt:lpstr>ΕΞΟΥΣΙΕΣ ΔΙΑΧΕΙΡΙΣΤΗ (άρθρο 54)                                                                                                     </vt:lpstr>
      <vt:lpstr>ΕΞΑΣΦΑΛΙΣΜΕΝΗ ΠΕΡΙΟΥΣΙΑ (άρθρο 54) </vt:lpstr>
      <vt:lpstr>ΑΠΟΚΑΤΑΣΤΑΣΗ ΠΤΩΧΕΥΣΑΝΤΑ – άρθρο 27</vt:lpstr>
      <vt:lpstr>ΑΥΤΟΔΙΚΑΙΗ ΑΠΟΚΑΤΑΣΤΑΣΗ – άρθρο 27 Α (1/2)</vt:lpstr>
      <vt:lpstr>ΑΥΤΟΔΙΚΑΙΗ ΑΠΟΚΑΤΑΣΤΑΣΗ – άρθρο 27 Α (2/2)</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ΘΕΜΑΤΑ ΚΛΗΡΟΝΟΜΙΚΟΥ ΔΙΚΑΙΟΥ</dc:title>
  <dc:creator>Lemonia kaoutzani</dc:creator>
  <cp:lastModifiedBy>Lemonia Kaoutzani</cp:lastModifiedBy>
  <cp:revision>379</cp:revision>
  <dcterms:created xsi:type="dcterms:W3CDTF">2022-11-14T12:57:11Z</dcterms:created>
  <dcterms:modified xsi:type="dcterms:W3CDTF">2024-01-17T10:18:32Z</dcterms:modified>
</cp:coreProperties>
</file>