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31" r:id="rId2"/>
  </p:sldMasterIdLst>
  <p:notesMasterIdLst>
    <p:notesMasterId r:id="rId75"/>
  </p:notesMasterIdLst>
  <p:sldIdLst>
    <p:sldId id="382" r:id="rId3"/>
    <p:sldId id="1020" r:id="rId4"/>
    <p:sldId id="1021" r:id="rId5"/>
    <p:sldId id="1022" r:id="rId6"/>
    <p:sldId id="1023" r:id="rId7"/>
    <p:sldId id="1024" r:id="rId8"/>
    <p:sldId id="1025" r:id="rId9"/>
    <p:sldId id="1026" r:id="rId10"/>
    <p:sldId id="1027" r:id="rId11"/>
    <p:sldId id="1028" r:id="rId12"/>
    <p:sldId id="807" r:id="rId13"/>
    <p:sldId id="817" r:id="rId14"/>
    <p:sldId id="814" r:id="rId15"/>
    <p:sldId id="998" r:id="rId16"/>
    <p:sldId id="999" r:id="rId17"/>
    <p:sldId id="997" r:id="rId18"/>
    <p:sldId id="1001" r:id="rId19"/>
    <p:sldId id="1000" r:id="rId20"/>
    <p:sldId id="972" r:id="rId21"/>
    <p:sldId id="575" r:id="rId22"/>
    <p:sldId id="832" r:id="rId23"/>
    <p:sldId id="576" r:id="rId24"/>
    <p:sldId id="1002" r:id="rId25"/>
    <p:sldId id="1003" r:id="rId26"/>
    <p:sldId id="1004" r:id="rId27"/>
    <p:sldId id="1006" r:id="rId28"/>
    <p:sldId id="975" r:id="rId29"/>
    <p:sldId id="805" r:id="rId30"/>
    <p:sldId id="905" r:id="rId31"/>
    <p:sldId id="742" r:id="rId32"/>
    <p:sldId id="996" r:id="rId33"/>
    <p:sldId id="866" r:id="rId34"/>
    <p:sldId id="868" r:id="rId35"/>
    <p:sldId id="745" r:id="rId36"/>
    <p:sldId id="869" r:id="rId37"/>
    <p:sldId id="870" r:id="rId38"/>
    <p:sldId id="871" r:id="rId39"/>
    <p:sldId id="872" r:id="rId40"/>
    <p:sldId id="873" r:id="rId41"/>
    <p:sldId id="926" r:id="rId42"/>
    <p:sldId id="927" r:id="rId43"/>
    <p:sldId id="928" r:id="rId44"/>
    <p:sldId id="929" r:id="rId45"/>
    <p:sldId id="875" r:id="rId46"/>
    <p:sldId id="1029" r:id="rId47"/>
    <p:sldId id="1030" r:id="rId48"/>
    <p:sldId id="876" r:id="rId49"/>
    <p:sldId id="879" r:id="rId50"/>
    <p:sldId id="1007" r:id="rId51"/>
    <p:sldId id="1008" r:id="rId52"/>
    <p:sldId id="1009" r:id="rId53"/>
    <p:sldId id="1010" r:id="rId54"/>
    <p:sldId id="1011" r:id="rId55"/>
    <p:sldId id="1012" r:id="rId56"/>
    <p:sldId id="1013" r:id="rId57"/>
    <p:sldId id="885" r:id="rId58"/>
    <p:sldId id="1031" r:id="rId59"/>
    <p:sldId id="889" r:id="rId60"/>
    <p:sldId id="1014" r:id="rId61"/>
    <p:sldId id="1015" r:id="rId62"/>
    <p:sldId id="1016" r:id="rId63"/>
    <p:sldId id="893" r:id="rId64"/>
    <p:sldId id="1017" r:id="rId65"/>
    <p:sldId id="1018" r:id="rId66"/>
    <p:sldId id="987" r:id="rId67"/>
    <p:sldId id="960" r:id="rId68"/>
    <p:sldId id="994" r:id="rId69"/>
    <p:sldId id="961" r:id="rId70"/>
    <p:sldId id="992" r:id="rId71"/>
    <p:sldId id="993" r:id="rId72"/>
    <p:sldId id="995" r:id="rId73"/>
    <p:sldId id="101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88116" autoAdjust="0"/>
  </p:normalViewPr>
  <p:slideViewPr>
    <p:cSldViewPr snapToGrid="0">
      <p:cViewPr varScale="1">
        <p:scale>
          <a:sx n="97" d="100"/>
          <a:sy n="97" d="100"/>
        </p:scale>
        <p:origin x="1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09BD-A3B3-4AD7-9661-E6BDE8454559}"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72C7F-47DE-4057-B8E6-E97942B8C588}" type="slidenum">
              <a:rPr lang="en-US" smtClean="0"/>
              <a:t>‹#›</a:t>
            </a:fld>
            <a:endParaRPr lang="en-US"/>
          </a:p>
        </p:txBody>
      </p:sp>
    </p:spTree>
    <p:extLst>
      <p:ext uri="{BB962C8B-B14F-4D97-AF65-F5344CB8AC3E}">
        <p14:creationId xmlns:p14="http://schemas.microsoft.com/office/powerpoint/2010/main" val="382628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90024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250786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πρώτη ιστορικά θεωρία μάθησης, ξεκινάει με τα γνωστά πειράματα του </a:t>
            </a:r>
            <a:r>
              <a:rPr lang="el-GR" dirty="0" err="1"/>
              <a:t>Pavlov</a:t>
            </a:r>
            <a:r>
              <a:rPr lang="el-GR" dirty="0"/>
              <a:t>. Στη βάση αυτής της αρχής μάθησης, ένα ερέθισμα το οποίο σχετίζεται με κάποια αντίδραση για το παιδί (π.χ. στα γνωστά πειράματα του </a:t>
            </a:r>
            <a:r>
              <a:rPr lang="el-GR" dirty="0" err="1"/>
              <a:t>Watson</a:t>
            </a:r>
            <a:r>
              <a:rPr lang="el-GR" dirty="0"/>
              <a:t> ο δυνατός κρότος σχετίζεται αυτόματα με αντίδραση φόβου στο παιδί) συνδέεται σταδιακά με ένα ουδέτερο για το παιδί ερέθισμα (π.χ. το άσπρο ποντικάκι) με αποτέλεσμα τα χαρακτηριστικά της συμπεριφοράς του παιδιού (αυτόματη αντίδραση στο ερέθισμα «χ») να μεταφέρονται σε άλλα αντικείμενα της πραγματικότητας (μετά από συσχέτιση στον χρόνο και στον χώρο των αντικειμένων / ερεθισμάτων «χ» και «ψ», η αντίδραση που χαρακτήριζε την επαφή του ατόμου με το «χ» μεταφέρεται και ως αντίδραση στο ερέθισμα «Ψ»).</a:t>
            </a:r>
          </a:p>
        </p:txBody>
      </p:sp>
      <p:sp>
        <p:nvSpPr>
          <p:cNvPr id="4" name="Slide Number Placeholder 3"/>
          <p:cNvSpPr>
            <a:spLocks noGrp="1"/>
          </p:cNvSpPr>
          <p:nvPr>
            <p:ph type="sldNum" sz="quarter" idx="10"/>
          </p:nvPr>
        </p:nvSpPr>
        <p:spPr/>
        <p:txBody>
          <a:bodyPr/>
          <a:lstStyle/>
          <a:p>
            <a:fld id="{4CBCEA92-F142-4D57-B507-37BDAF44710C}" type="slidenum">
              <a:rPr lang="en-US" smtClean="0"/>
              <a:t>27</a:t>
            </a:fld>
            <a:endParaRPr lang="en-US"/>
          </a:p>
        </p:txBody>
      </p:sp>
    </p:spTree>
    <p:extLst>
      <p:ext uri="{BB962C8B-B14F-4D97-AF65-F5344CB8AC3E}">
        <p14:creationId xmlns:p14="http://schemas.microsoft.com/office/powerpoint/2010/main" val="276619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29</a:t>
            </a:fld>
            <a:endParaRPr lang="en-US"/>
          </a:p>
        </p:txBody>
      </p:sp>
    </p:spTree>
    <p:extLst>
      <p:ext uri="{BB962C8B-B14F-4D97-AF65-F5344CB8AC3E}">
        <p14:creationId xmlns:p14="http://schemas.microsoft.com/office/powerpoint/2010/main" val="120105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32</a:t>
            </a:fld>
            <a:endParaRPr lang="en-US"/>
          </a:p>
        </p:txBody>
      </p:sp>
    </p:spTree>
    <p:extLst>
      <p:ext uri="{BB962C8B-B14F-4D97-AF65-F5344CB8AC3E}">
        <p14:creationId xmlns:p14="http://schemas.microsoft.com/office/powerpoint/2010/main" val="329492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33</a:t>
            </a:fld>
            <a:endParaRPr lang="en-US"/>
          </a:p>
        </p:txBody>
      </p:sp>
    </p:spTree>
    <p:extLst>
      <p:ext uri="{BB962C8B-B14F-4D97-AF65-F5344CB8AC3E}">
        <p14:creationId xmlns:p14="http://schemas.microsoft.com/office/powerpoint/2010/main" val="298343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34</a:t>
            </a:fld>
            <a:endParaRPr lang="en-US"/>
          </a:p>
        </p:txBody>
      </p:sp>
    </p:spTree>
    <p:extLst>
      <p:ext uri="{BB962C8B-B14F-4D97-AF65-F5344CB8AC3E}">
        <p14:creationId xmlns:p14="http://schemas.microsoft.com/office/powerpoint/2010/main" val="75001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86749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422876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15483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90469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0B72C7F-47DE-4057-B8E6-E97942B8C588}" type="slidenum">
              <a:rPr lang="en-US" smtClean="0"/>
              <a:t>4</a:t>
            </a:fld>
            <a:endParaRPr lang="en-US"/>
          </a:p>
        </p:txBody>
      </p:sp>
    </p:spTree>
    <p:extLst>
      <p:ext uri="{BB962C8B-B14F-4D97-AF65-F5344CB8AC3E}">
        <p14:creationId xmlns:p14="http://schemas.microsoft.com/office/powerpoint/2010/main" val="170480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4F13B-5029-189E-833D-38133F54829A}"/>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5D2088D-5776-E94B-B09C-33E1C629B8BF}"/>
              </a:ext>
            </a:extLst>
          </p:cNvPr>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a:extLst>
              <a:ext uri="{FF2B5EF4-FFF2-40B4-BE49-F238E27FC236}">
                <a16:creationId xmlns:a16="http://schemas.microsoft.com/office/drawing/2014/main" id="{2A304B72-FE12-30F8-C4B3-06746BAFC142}"/>
              </a:ext>
            </a:extLst>
          </p:cNvPr>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10231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50F0B-3ACE-3798-0286-5A78FF741508}"/>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D2C2B1C2-476E-1D38-00F5-A6CD605E00C3}"/>
              </a:ext>
            </a:extLst>
          </p:cNvPr>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a:extLst>
              <a:ext uri="{FF2B5EF4-FFF2-40B4-BE49-F238E27FC236}">
                <a16:creationId xmlns:a16="http://schemas.microsoft.com/office/drawing/2014/main" id="{D3CCC5B3-5B66-56FE-FB0F-80E0305491C1}"/>
              </a:ext>
            </a:extLst>
          </p:cNvPr>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2127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A0153-EC9C-EEE4-BDDA-D1BB6882E589}"/>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907F04A7-A7B5-BD84-E286-BDF3AB90B44D}"/>
              </a:ext>
            </a:extLst>
          </p:cNvPr>
          <p:cNvSpPr>
            <a:spLocks noGrp="1"/>
          </p:cNvSpPr>
          <p:nvPr>
            <p:ph type="body" idx="1"/>
          </p:nvPr>
        </p:nvSpPr>
        <p:spPr/>
        <p:txBody>
          <a:bodyPr>
            <a:normAutofit fontScale="25000" lnSpcReduction="20000"/>
          </a:bodyPr>
          <a:lstStyle/>
          <a:p>
            <a:r>
              <a:rPr lang="en-US" sz="1400" b="0" dirty="0"/>
              <a:t>Animated pointer and light-up text</a:t>
            </a:r>
          </a:p>
          <a:p>
            <a:r>
              <a:rPr lang="en-US" sz="1400" dirty="0"/>
              <a:t>(Advanced)</a:t>
            </a:r>
            <a:endParaRPr lang="en-US" sz="1200" baseline="0" dirty="0">
              <a:latin typeface="+mn-lt"/>
            </a:endParaRPr>
          </a:p>
          <a:p>
            <a:endParaRPr lang="en-US" sz="1200" baseline="0" dirty="0">
              <a:latin typeface="+mn-lt"/>
            </a:endParaRPr>
          </a:p>
          <a:p>
            <a:endParaRPr lang="en-US" sz="1200" baseline="0" dirty="0">
              <a:latin typeface="+mn-lt"/>
            </a:endParaRPr>
          </a:p>
          <a:p>
            <a:r>
              <a:rPr lang="en-US" sz="1200" b="0" baseline="0" dirty="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Solid fill</a:t>
            </a:r>
            <a:r>
              <a:rPr lang="en-US" sz="1200" kern="1200" dirty="0">
                <a:solidFill>
                  <a:schemeClr val="tx1"/>
                </a:solidFill>
                <a:latin typeface="+mn-lt"/>
                <a:ea typeface="+mn-ea"/>
                <a:cs typeface="+mn-cs"/>
              </a:rPr>
              <a:t> in the right pane, and select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0" lvl="0" indent="0">
              <a:buFontTx/>
              <a:buNone/>
            </a:pPr>
            <a:endParaRPr lang="en-US" sz="1200" b="0" kern="1200" dirty="0">
              <a:solidFill>
                <a:schemeClr val="tx1"/>
              </a:solidFill>
              <a:latin typeface="+mn-lt"/>
              <a:ea typeface="+mn-ea"/>
              <a:cs typeface="+mn-cs"/>
            </a:endParaRPr>
          </a:p>
          <a:p>
            <a:pPr marL="0" lvl="0" indent="0">
              <a:buFontTx/>
              <a:buNone/>
            </a:pPr>
            <a:endParaRPr lang="en-US" sz="1200" dirty="0">
              <a:latin typeface="+mn-lt"/>
            </a:endParaRPr>
          </a:p>
          <a:p>
            <a:r>
              <a:rPr lang="en-US" sz="1200" baseline="0" dirty="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Rectangle </a:t>
            </a:r>
            <a:r>
              <a:rPr lang="en-US" sz="1200" b="0" i="0" baseline="0" dirty="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rectangle. Drag the </a:t>
            </a:r>
            <a:r>
              <a:rPr lang="en-US" sz="1200" b="0" baseline="0" dirty="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rounded rectangle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0.25”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 </a:t>
            </a:r>
            <a:r>
              <a:rPr lang="en-US" sz="1200" b="0" i="0" baseline="0" dirty="0">
                <a:latin typeface="+mn-lt"/>
              </a:rPr>
              <a:t>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a:t>
            </a:r>
            <a:r>
              <a:rPr lang="en-US" sz="1200" b="1" i="0" baseline="0" dirty="0">
                <a:latin typeface="+mn-lt"/>
              </a:rPr>
              <a:t> 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select </a:t>
            </a:r>
            <a:r>
              <a:rPr lang="en-US" sz="1200" b="1" i="0" baseline="0" dirty="0">
                <a:latin typeface="+mn-lt"/>
              </a:rPr>
              <a:t>Offset Bottom</a:t>
            </a:r>
            <a:r>
              <a:rPr lang="en-US" sz="1200" b="0" i="0" baseline="0" dirty="0">
                <a:latin typeface="+mn-lt"/>
              </a:rPr>
              <a:t> (first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 </a:t>
            </a:r>
            <a:r>
              <a:rPr lang="en-US" sz="1200" b="0" i="0" baseline="0" dirty="0">
                <a:latin typeface="+mn-lt"/>
              </a:rPr>
              <a:t>in the left pane. In the </a:t>
            </a:r>
            <a:r>
              <a:rPr lang="en-US" sz="1200" b="1" i="0" baseline="0" dirty="0">
                <a:latin typeface="+mn-lt"/>
              </a:rPr>
              <a:t>3-D Format</a:t>
            </a:r>
            <a:r>
              <a:rPr lang="en-US" sz="1200" b="0" i="0" baseline="0" dirty="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a:t>
            </a:r>
            <a:r>
              <a:rPr lang="en-US" sz="1200" b="0" i="0" baseline="0" dirty="0">
                <a:latin typeface="+mn-lt"/>
              </a:rPr>
              <a:t>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Matte</a:t>
            </a:r>
            <a:r>
              <a:rPr lang="en-US" sz="1200" b="0" kern="1200" dirty="0">
                <a:solidFill>
                  <a:schemeClr val="tx1"/>
                </a:solidFill>
                <a:latin typeface="+mn-lt"/>
                <a:ea typeface="+mn-ea"/>
                <a:cs typeface="+mn-cs"/>
              </a:rPr>
              <a:t> (first row, first option from the left).</a:t>
            </a:r>
            <a:r>
              <a:rPr lang="en-US" sz="1200" b="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C</a:t>
            </a:r>
            <a:r>
              <a:rPr lang="en-US" sz="1200" b="0" i="0" baseline="0" dirty="0">
                <a:latin typeface="+mn-lt"/>
              </a:rPr>
              <a:t>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Soft</a:t>
            </a:r>
            <a:r>
              <a:rPr lang="en-US" sz="1200" b="0" kern="1200" baseline="0" dirty="0">
                <a:solidFill>
                  <a:schemeClr val="tx1"/>
                </a:solidFill>
                <a:latin typeface="+mn-lt"/>
                <a:ea typeface="+mn-ea"/>
                <a:cs typeface="+mn-cs"/>
              </a:rPr>
              <a:t> (first row, third option from the left).</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rectangle.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Fill</a:t>
            </a:r>
            <a:r>
              <a:rPr lang="en-US" sz="1200" b="0" i="0" baseline="0" dirty="0">
                <a:latin typeface="+mn-lt"/>
              </a:rPr>
              <a:t>, and then click </a:t>
            </a:r>
            <a:r>
              <a:rPr lang="en-US" sz="1200" b="1" i="0" baseline="0" dirty="0">
                <a:latin typeface="+mn-lt"/>
              </a:rPr>
              <a:t>No Fill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Click the arrow next to </a:t>
            </a:r>
            <a:r>
              <a:rPr lang="en-US" sz="1200" b="1" i="0" baseline="0" dirty="0">
                <a:latin typeface="+mn-lt"/>
              </a:rPr>
              <a:t>Shape Outline</a:t>
            </a:r>
            <a:r>
              <a:rPr lang="en-US" sz="1200" b="0" i="0" baseline="0" dirty="0">
                <a:latin typeface="+mn-lt"/>
              </a:rPr>
              <a:t>, 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rectangle above the first rectangle until the lower edge overlays the top edge of the first rectangle.</a:t>
            </a:r>
            <a:r>
              <a:rPr lang="en-US" sz="1200" b="0" dirty="0">
                <a:latin typeface="+mn-lt"/>
              </a:rPr>
              <a:t> (Note:</a:t>
            </a:r>
            <a:r>
              <a:rPr lang="en-US" sz="1200" b="1" dirty="0">
                <a:latin typeface="+mn-lt"/>
              </a:rPr>
              <a:t> </a:t>
            </a:r>
            <a:r>
              <a:rPr lang="en-US" sz="1200" baseline="0" dirty="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Press and hold CTRL, and then select both rectangles.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Selected Objects</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Center</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Group</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dashed arc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Arc</a:t>
            </a:r>
            <a:r>
              <a:rPr lang="en-US" sz="1200" b="0" i="0" baseline="0" dirty="0">
                <a:latin typeface="+mn-lt"/>
              </a:rPr>
              <a:t> (third row, 12</a:t>
            </a:r>
            <a:r>
              <a:rPr lang="en-US" sz="1200" b="0" i="0" baseline="30000" dirty="0">
                <a:latin typeface="+mn-lt"/>
              </a:rPr>
              <a:t>th</a:t>
            </a:r>
            <a:r>
              <a:rPr lang="en-US" sz="1200" b="0" i="0" baseline="0" dirty="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7.5”</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7.5”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Outline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15% </a:t>
            </a:r>
            <a:r>
              <a:rPr lang="en-US" sz="1200" b="0" i="0" baseline="0" dirty="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Point to </a:t>
            </a:r>
            <a:r>
              <a:rPr lang="en-US" sz="1200" b="1" i="0" baseline="0" dirty="0">
                <a:latin typeface="+mn-lt"/>
              </a:rPr>
              <a:t>Dashes</a:t>
            </a:r>
            <a:r>
              <a:rPr lang="en-US" sz="1200" b="0" i="0" baseline="0" dirty="0">
                <a:latin typeface="+mn-lt"/>
              </a:rPr>
              <a:t>, and then click </a:t>
            </a:r>
            <a:r>
              <a:rPr lang="en-US" sz="1200" b="1" i="0" baseline="0" dirty="0">
                <a:latin typeface="+mn-lt"/>
              </a:rPr>
              <a:t>Dash </a:t>
            </a:r>
            <a:r>
              <a:rPr lang="en-US" sz="1200" b="0" i="0" baseline="0" dirty="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arc still selected,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under </a:t>
            </a:r>
            <a:r>
              <a:rPr lang="en-US" sz="1200" b="1" i="0" baseline="0" dirty="0">
                <a:latin typeface="+mn-lt"/>
              </a:rPr>
              <a:t>Arrange</a:t>
            </a:r>
            <a:r>
              <a:rPr lang="en-US" sz="1200" b="0" i="0" baseline="0" dirty="0">
                <a:latin typeface="+mn-lt"/>
              </a:rPr>
              <a:t>, point to </a:t>
            </a:r>
            <a:r>
              <a:rPr lang="en-US" sz="1200" b="1" i="0" baseline="0" dirty="0">
                <a:latin typeface="+mn-lt"/>
              </a:rPr>
              <a:t>Align</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to Slide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Align Middle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half circle on this slide, do the following:</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arc.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arc.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3.33”</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3.33”</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second arc still selected,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Fill</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 </a:t>
            </a:r>
            <a:r>
              <a:rPr lang="en-US" sz="1200" b="0" i="0" baseline="0" dirty="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the arrow next to </a:t>
            </a:r>
            <a:r>
              <a:rPr lang="en-US" sz="1200" b="1" i="0" baseline="0" dirty="0">
                <a:latin typeface="+mn-lt"/>
              </a:rPr>
              <a:t>Shape Outline</a:t>
            </a:r>
            <a:r>
              <a:rPr lang="en-US" sz="1200" b="0" i="0" baseline="0" dirty="0">
                <a:latin typeface="+mn-lt"/>
              </a:rPr>
              <a:t>,</a:t>
            </a:r>
            <a:r>
              <a:rPr lang="en-US" sz="1200" b="1" i="0" baseline="0" dirty="0">
                <a:latin typeface="+mn-lt"/>
              </a:rPr>
              <a:t> </a:t>
            </a:r>
            <a:r>
              <a:rPr lang="en-US" sz="1200" b="0" i="0" baseline="0" dirty="0">
                <a:latin typeface="+mn-lt"/>
              </a:rPr>
              <a:t>and then click </a:t>
            </a:r>
            <a:r>
              <a:rPr lang="en-US" sz="1200" b="1" i="0" baseline="0" dirty="0">
                <a:latin typeface="+mn-lt"/>
              </a:rPr>
              <a:t>No Outline</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Shape Effects</a:t>
            </a:r>
            <a:r>
              <a:rPr lang="en-US" sz="1200" b="0" i="0" baseline="0" dirty="0">
                <a:latin typeface="+mn-lt"/>
              </a:rPr>
              <a:t>, point to </a:t>
            </a:r>
            <a:r>
              <a:rPr lang="en-US" sz="1200" b="1" i="0" baseline="0" dirty="0">
                <a:latin typeface="+mn-lt"/>
              </a:rPr>
              <a:t>Shadow</a:t>
            </a:r>
            <a:r>
              <a:rPr lang="en-US" sz="1200" b="0" i="0" baseline="0" dirty="0">
                <a:latin typeface="+mn-lt"/>
              </a:rPr>
              <a:t>, and then click </a:t>
            </a:r>
            <a:r>
              <a:rPr lang="en-US" sz="1200" b="1" i="0" baseline="0" dirty="0">
                <a:latin typeface="+mn-lt"/>
              </a:rPr>
              <a:t>Shadow</a:t>
            </a:r>
            <a:r>
              <a:rPr lang="en-US" sz="1200" b="0" i="0" baseline="0" dirty="0">
                <a:latin typeface="+mn-lt"/>
              </a:rPr>
              <a:t> </a:t>
            </a:r>
            <a:r>
              <a:rPr lang="en-US" sz="1200" b="1" i="0" baseline="0" dirty="0">
                <a:latin typeface="+mn-lt"/>
              </a:rPr>
              <a:t>Options</a:t>
            </a:r>
            <a:r>
              <a:rPr lang="en-US" sz="1200" b="0" i="0" baseline="0" dirty="0">
                <a:latin typeface="+mn-lt"/>
              </a:rPr>
              <a:t>.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a:t>
            </a:r>
            <a:r>
              <a:rPr lang="en-US" sz="1200" b="0" i="0" baseline="0" dirty="0">
                <a:latin typeface="+mn-lt"/>
              </a:rPr>
              <a:t> 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 under </a:t>
            </a:r>
            <a:r>
              <a:rPr lang="en-US" sz="1200" b="1" i="0" baseline="0" dirty="0">
                <a:latin typeface="+mn-lt"/>
              </a:rPr>
              <a:t>Inner</a:t>
            </a:r>
            <a:r>
              <a:rPr lang="en-US" sz="1200" b="0" i="0" baseline="0" dirty="0">
                <a:latin typeface="+mn-lt"/>
              </a:rPr>
              <a:t> click </a:t>
            </a:r>
            <a:r>
              <a:rPr lang="en-US" sz="1200" b="1" i="0" baseline="0" dirty="0">
                <a:latin typeface="+mn-lt"/>
              </a:rPr>
              <a:t>Inside Right </a:t>
            </a:r>
            <a:r>
              <a:rPr lang="en-US" sz="1200" b="0" i="0" baseline="0" dirty="0">
                <a:latin typeface="+mn-lt"/>
              </a:rPr>
              <a:t>(second row, third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86%</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24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drag the second arc until the yellow diamond adjustment handles are on the left edge of the slide. 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Arrange</a:t>
            </a:r>
            <a:r>
              <a:rPr lang="en-US" sz="1200" b="0" i="0" baseline="0" dirty="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to Slide</a:t>
            </a:r>
            <a:r>
              <a:rPr lang="en-US" sz="1200" b="0" i="1" baseline="0" dirty="0">
                <a:latin typeface="+mn-lt"/>
              </a:rPr>
              <a:t>. </a:t>
            </a:r>
            <a:endParaRPr lang="en-US" sz="1200" b="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Point to </a:t>
            </a:r>
            <a:r>
              <a:rPr lang="en-US" sz="1200" b="1" i="0" baseline="0" dirty="0">
                <a:latin typeface="+mn-lt"/>
              </a:rPr>
              <a:t>Align</a:t>
            </a:r>
            <a:r>
              <a:rPr lang="en-US" sz="1200" b="0" i="0" baseline="0" dirty="0">
                <a:latin typeface="+mn-lt"/>
              </a:rPr>
              <a:t>, and then click </a:t>
            </a:r>
            <a:r>
              <a:rPr lang="en-US" sz="1200" b="1" i="0" baseline="0" dirty="0">
                <a:latin typeface="+mn-lt"/>
              </a:rPr>
              <a:t>Align Middle</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a:t>
            </a:r>
            <a:r>
              <a:rPr lang="en-US" sz="1200" b="1" i="0" baseline="0" dirty="0">
                <a:latin typeface="+mn-lt"/>
              </a:rPr>
              <a:t>Send to Back</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button shapes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0.34”</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0.34”</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Shape Styles </a:t>
            </a:r>
            <a:r>
              <a:rPr lang="en-US" sz="1200" b="0" i="0" baseline="0" dirty="0">
                <a:latin typeface="+mn-lt"/>
              </a:rPr>
              <a:t>group, click </a:t>
            </a:r>
            <a:r>
              <a:rPr lang="en-US" sz="1200" b="1" i="0" baseline="0" dirty="0">
                <a:latin typeface="+mn-lt"/>
              </a:rPr>
              <a:t>More</a:t>
            </a:r>
            <a:r>
              <a:rPr lang="en-US" sz="1200" b="0" i="0" baseline="0" dirty="0">
                <a:latin typeface="+mn-lt"/>
              </a:rPr>
              <a:t>, and then click </a:t>
            </a:r>
            <a:r>
              <a:rPr lang="en-US" sz="1200" b="1" i="0" baseline="0" dirty="0">
                <a:latin typeface="+mn-lt"/>
              </a:rPr>
              <a:t>Light 1 Outline, Colored Fill – Olive Green, Accent 3 </a:t>
            </a:r>
            <a:r>
              <a:rPr lang="en-US" sz="1200" b="0" i="0" baseline="0" dirty="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Shape Styles </a:t>
            </a:r>
            <a:r>
              <a:rPr lang="en-US" sz="1200" b="0" i="0" baseline="0" dirty="0">
                <a:latin typeface="+mn-lt"/>
              </a:rPr>
              <a:t>group, click the </a:t>
            </a:r>
            <a:r>
              <a:rPr lang="en-US" sz="1200" b="1" i="0" baseline="0" dirty="0">
                <a:latin typeface="+mn-lt"/>
              </a:rPr>
              <a:t>Format Shape </a:t>
            </a:r>
            <a:r>
              <a:rPr lang="en-US" sz="1200" b="0" i="0" baseline="0" dirty="0">
                <a:latin typeface="+mn-lt"/>
              </a:rPr>
              <a:t>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a:t>
            </a:r>
            <a:r>
              <a:rPr lang="en-US" sz="1200" b="0" i="0" baseline="0" dirty="0">
                <a:latin typeface="+mn-lt"/>
              </a:rPr>
              <a:t> in the left pane. In the </a:t>
            </a:r>
            <a:r>
              <a:rPr lang="en-US" sz="1200" b="1" i="0" baseline="0" dirty="0">
                <a:latin typeface="+mn-lt"/>
              </a:rPr>
              <a:t>Fill</a:t>
            </a:r>
            <a:r>
              <a:rPr lang="en-US" sz="1200" b="0" i="0" baseline="0" dirty="0">
                <a:latin typeface="+mn-lt"/>
              </a:rPr>
              <a:t> pane, select </a:t>
            </a:r>
            <a:r>
              <a:rPr lang="en-US" sz="1200" b="1" i="0" baseline="0" dirty="0">
                <a:latin typeface="+mn-lt"/>
              </a:rPr>
              <a:t>Solid Fill</a:t>
            </a:r>
            <a:r>
              <a:rPr lang="en-US" sz="1200" b="0" i="0" baseline="0" dirty="0">
                <a:latin typeface="+mn-lt"/>
              </a:rPr>
              <a:t>. Click the button next to </a:t>
            </a:r>
            <a:r>
              <a:rPr lang="en-US" sz="1200" b="1" i="0" baseline="0" dirty="0">
                <a:latin typeface="+mn-lt"/>
              </a:rPr>
              <a:t>Color</a:t>
            </a:r>
            <a:r>
              <a:rPr lang="en-US" sz="1200" b="0" i="0" baseline="0" dirty="0">
                <a:latin typeface="+mn-lt"/>
              </a:rPr>
              <a:t>, and then under </a:t>
            </a:r>
            <a:r>
              <a:rPr lang="en-US" sz="1200" b="1" i="0" baseline="0" dirty="0">
                <a:latin typeface="+mn-lt"/>
              </a:rPr>
              <a:t>Theme Colors </a:t>
            </a:r>
            <a:r>
              <a:rPr lang="en-US" sz="1200" b="0" i="0" baseline="0" dirty="0">
                <a:latin typeface="+mn-lt"/>
              </a:rPr>
              <a:t>click </a:t>
            </a:r>
            <a:r>
              <a:rPr lang="en-US" sz="1200" b="1" i="0" baseline="0" dirty="0">
                <a:latin typeface="+mn-lt"/>
              </a:rPr>
              <a:t>Olive Green, Accent 3, Lighter 80</a:t>
            </a:r>
            <a:r>
              <a:rPr lang="en-US" sz="1200" b="1" i="0" baseline="0" dirty="0">
                <a:latin typeface="Verdana"/>
                <a:ea typeface="Verdana"/>
                <a:cs typeface="Verdana"/>
              </a:rPr>
              <a:t>°</a:t>
            </a:r>
            <a:r>
              <a:rPr lang="en-US" sz="1200" b="1" i="0" baseline="0" dirty="0">
                <a:latin typeface="+mn-lt"/>
              </a:rPr>
              <a:t> </a:t>
            </a:r>
            <a:r>
              <a:rPr lang="en-US" sz="1200" b="0" i="0" baseline="0" dirty="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Line Color</a:t>
            </a:r>
            <a:r>
              <a:rPr lang="en-US" sz="1200" b="0" i="0" baseline="0" dirty="0">
                <a:latin typeface="+mn-lt"/>
              </a:rPr>
              <a:t> in the left pane. In the </a:t>
            </a:r>
            <a:r>
              <a:rPr lang="en-US" sz="1200" b="1" i="0" baseline="0" dirty="0">
                <a:latin typeface="+mn-lt"/>
              </a:rPr>
              <a:t>Line Color</a:t>
            </a:r>
            <a:r>
              <a:rPr lang="en-US" sz="1200" b="0" i="0" baseline="0" dirty="0">
                <a:latin typeface="+mn-lt"/>
              </a:rPr>
              <a:t> pane, select </a:t>
            </a:r>
            <a:r>
              <a:rPr lang="en-US" sz="1200" b="1" i="0" baseline="0" dirty="0">
                <a:latin typeface="+mn-lt"/>
              </a:rPr>
              <a:t>No line</a:t>
            </a:r>
            <a:r>
              <a:rPr lang="en-US" sz="1200" b="0" i="0" baseline="0" dirty="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Shadow </a:t>
            </a:r>
            <a:r>
              <a:rPr lang="en-US" sz="1200" b="0" i="0" baseline="0" dirty="0">
                <a:latin typeface="+mn-lt"/>
              </a:rPr>
              <a:t>in the left pane. In the </a:t>
            </a:r>
            <a:r>
              <a:rPr lang="en-US" sz="1200" b="1" i="0" baseline="0" dirty="0">
                <a:latin typeface="+mn-lt"/>
              </a:rPr>
              <a:t>Shadow</a:t>
            </a:r>
            <a:r>
              <a:rPr lang="en-US" sz="1200" b="0" i="0" baseline="0" dirty="0">
                <a:latin typeface="+mn-lt"/>
              </a:rPr>
              <a:t> pane, click the button next to </a:t>
            </a:r>
            <a:r>
              <a:rPr lang="en-US" sz="1200" b="1" i="0" baseline="0" dirty="0">
                <a:latin typeface="+mn-lt"/>
              </a:rPr>
              <a:t>Presets</a:t>
            </a:r>
            <a:r>
              <a:rPr lang="en-US" sz="1200" b="0" i="0" baseline="0" dirty="0">
                <a:latin typeface="+mn-lt"/>
              </a:rPr>
              <a:t>, under </a:t>
            </a:r>
            <a:r>
              <a:rPr lang="en-US" sz="1200" b="1" i="0" baseline="0" dirty="0">
                <a:latin typeface="+mn-lt"/>
              </a:rPr>
              <a:t>Outer</a:t>
            </a:r>
            <a:r>
              <a:rPr lang="en-US" sz="1200" b="0" i="0" baseline="0" dirty="0">
                <a:latin typeface="+mn-lt"/>
              </a:rPr>
              <a:t> click </a:t>
            </a:r>
            <a:r>
              <a:rPr lang="en-US" sz="1200" b="1" i="0" baseline="0" dirty="0">
                <a:latin typeface="+mn-lt"/>
              </a:rPr>
              <a:t>Offset Bottom </a:t>
            </a:r>
            <a:r>
              <a:rPr lang="en-US" sz="1200" b="0" i="0" baseline="0" dirty="0">
                <a:latin typeface="+mn-lt"/>
              </a:rPr>
              <a:t>(first row, second option from the left),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8.5 pt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90</a:t>
            </a:r>
            <a:r>
              <a:rPr lang="en-US" sz="1200" b="1" kern="1200" dirty="0">
                <a:solidFill>
                  <a:schemeClr val="tx1"/>
                </a:solidFill>
                <a:latin typeface="+mn-lt"/>
                <a:ea typeface="Verdana"/>
                <a:cs typeface="Verdana"/>
              </a:rPr>
              <a:t>°</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 </a:t>
            </a:r>
            <a:r>
              <a:rPr lang="en-US" sz="1200" b="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click </a:t>
            </a:r>
            <a:r>
              <a:rPr lang="en-US" sz="1200" b="1" i="0" baseline="0" dirty="0">
                <a:latin typeface="+mn-lt"/>
              </a:rPr>
              <a:t>3-D Format</a:t>
            </a:r>
            <a:r>
              <a:rPr lang="en-US" sz="1200" b="0" i="0" baseline="0" dirty="0">
                <a:latin typeface="+mn-lt"/>
              </a:rPr>
              <a:t> in the left pane, and then do the following in the </a:t>
            </a:r>
            <a:r>
              <a:rPr lang="en-US" sz="1200" b="1" i="0" baseline="0" dirty="0">
                <a:latin typeface="+mn-lt"/>
              </a:rPr>
              <a:t>3-D Format </a:t>
            </a:r>
            <a:r>
              <a:rPr lang="en-US" sz="1200" b="0" i="0" baseline="0" dirty="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Art Deco</a:t>
            </a:r>
            <a:r>
              <a:rPr lang="en-US" sz="1200" b="0" i="0" baseline="0" dirty="0">
                <a:latin typeface="+mn-lt"/>
              </a:rPr>
              <a:t> (third row, fourth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a:t>
            </a:r>
            <a:r>
              <a:rPr lang="en-US" sz="1200" b="0" i="0" baseline="0" dirty="0">
                <a:latin typeface="+mn-lt"/>
              </a:rPr>
              <a:t> box, enter </a:t>
            </a:r>
            <a:r>
              <a:rPr lang="en-US" sz="1200" b="1" i="0" baseline="0" dirty="0">
                <a:latin typeface="+mn-lt"/>
              </a:rPr>
              <a:t>5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5 pt</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Contour</a:t>
            </a:r>
            <a:r>
              <a:rPr lang="en-US" sz="1200" b="0" kern="1200" baseline="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a:t>
            </a:r>
            <a:r>
              <a:rPr lang="en-US" sz="1200" b="0" kern="1200" baseline="0" dirty="0">
                <a:solidFill>
                  <a:schemeClr val="tx1"/>
                </a:solidFill>
                <a:latin typeface="+mn-lt"/>
                <a:ea typeface="+mn-ea"/>
                <a:cs typeface="+mn-cs"/>
              </a:rPr>
              <a:t> from the left).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3.5 pt</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a:solidFill>
                  <a:schemeClr val="tx1"/>
                </a:solidFill>
                <a:latin typeface="+mn-lt"/>
                <a:ea typeface="+mn-ea"/>
                <a:cs typeface="+mn-cs"/>
              </a:rPr>
              <a:t>Under </a:t>
            </a:r>
            <a:r>
              <a:rPr lang="en-US" sz="1200" b="1" i="0" kern="1200" baseline="0" dirty="0">
                <a:solidFill>
                  <a:schemeClr val="tx1"/>
                </a:solidFill>
                <a:latin typeface="+mn-lt"/>
                <a:ea typeface="+mn-ea"/>
                <a:cs typeface="+mn-cs"/>
              </a:rPr>
              <a:t>Surface</a:t>
            </a:r>
            <a:r>
              <a:rPr lang="en-US" sz="1200" b="0" i="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Material</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Standard</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Matte </a:t>
            </a:r>
            <a:r>
              <a:rPr lang="en-US" sz="1200" b="0" i="0" kern="1200" baseline="0" dirty="0">
                <a:solidFill>
                  <a:schemeClr val="tx1"/>
                </a:solidFill>
                <a:latin typeface="+mn-lt"/>
                <a:ea typeface="+mn-ea"/>
                <a:cs typeface="+mn-cs"/>
              </a:rPr>
              <a:t>(first row, first option from the left). C</a:t>
            </a:r>
            <a:r>
              <a:rPr lang="en-US" sz="1200" b="0" kern="1200" baseline="0" dirty="0">
                <a:solidFill>
                  <a:schemeClr val="tx1"/>
                </a:solidFill>
                <a:latin typeface="+mn-lt"/>
                <a:ea typeface="+mn-ea"/>
                <a:cs typeface="+mn-cs"/>
              </a:rPr>
              <a:t>lick the button next to </a:t>
            </a:r>
            <a:r>
              <a:rPr lang="en-US" sz="1200" b="1" i="0" kern="1200" baseline="0" dirty="0">
                <a:solidFill>
                  <a:schemeClr val="tx1"/>
                </a:solidFill>
                <a:latin typeface="+mn-lt"/>
                <a:ea typeface="+mn-ea"/>
                <a:cs typeface="+mn-cs"/>
              </a:rPr>
              <a:t>Lighting</a:t>
            </a:r>
            <a:r>
              <a:rPr lang="en-US" sz="1200" b="0" i="0" kern="1200" baseline="0" dirty="0">
                <a:solidFill>
                  <a:schemeClr val="tx1"/>
                </a:solidFill>
                <a:latin typeface="+mn-lt"/>
                <a:ea typeface="+mn-ea"/>
                <a:cs typeface="+mn-cs"/>
              </a:rPr>
              <a:t>, and then under </a:t>
            </a:r>
            <a:r>
              <a:rPr lang="en-US" sz="1200" b="1" i="0" kern="1200" baseline="0" dirty="0">
                <a:solidFill>
                  <a:schemeClr val="tx1"/>
                </a:solidFill>
                <a:latin typeface="+mn-lt"/>
                <a:ea typeface="+mn-ea"/>
                <a:cs typeface="+mn-cs"/>
              </a:rPr>
              <a:t>Neutral</a:t>
            </a:r>
            <a:r>
              <a:rPr lang="en-US" sz="1200" b="0" i="0" kern="1200" baseline="0" dirty="0">
                <a:solidFill>
                  <a:schemeClr val="tx1"/>
                </a:solidFill>
                <a:latin typeface="+mn-lt"/>
                <a:ea typeface="+mn-ea"/>
                <a:cs typeface="+mn-cs"/>
              </a:rPr>
              <a:t> click </a:t>
            </a:r>
            <a:r>
              <a:rPr lang="en-US" sz="1200" b="1" i="0" kern="1200" baseline="0" dirty="0">
                <a:solidFill>
                  <a:schemeClr val="tx1"/>
                </a:solidFill>
                <a:latin typeface="+mn-lt"/>
                <a:ea typeface="+mn-ea"/>
                <a:cs typeface="+mn-cs"/>
              </a:rPr>
              <a:t>Soft </a:t>
            </a:r>
            <a:r>
              <a:rPr lang="en-US" sz="1200" b="0" i="0" kern="1200" baseline="0" dirty="0">
                <a:solidFill>
                  <a:schemeClr val="tx1"/>
                </a:solidFill>
                <a:latin typeface="+mn-lt"/>
                <a:ea typeface="+mn-ea"/>
                <a:cs typeface="+mn-cs"/>
              </a:rPr>
              <a:t>(first row, third option from the left).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slide, s</a:t>
            </a:r>
            <a:r>
              <a:rPr lang="en-US" sz="1200" i="0" dirty="0">
                <a:latin typeface="+mn-lt"/>
              </a:rPr>
              <a:t>elect the oval.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2.98”</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1.5”</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oval. On the </a:t>
            </a:r>
            <a:r>
              <a:rPr lang="en-US" sz="1200" b="1" i="0" baseline="0" dirty="0">
                <a:latin typeface="+mn-lt"/>
              </a:rPr>
              <a:t>Home</a:t>
            </a:r>
            <a:r>
              <a:rPr lang="en-US" sz="1200" i="0" baseline="0" dirty="0">
                <a:latin typeface="+mn-lt"/>
              </a:rPr>
              <a:t> tab, in the </a:t>
            </a:r>
            <a:r>
              <a:rPr lang="en-US" sz="1200" b="1" i="0" baseline="0" dirty="0">
                <a:latin typeface="+mn-lt"/>
              </a:rPr>
              <a:t>Clipboard</a:t>
            </a:r>
            <a:r>
              <a:rPr lang="en-US" sz="1200" i="0" baseline="0" dirty="0">
                <a:latin typeface="+mn-lt"/>
              </a:rPr>
              <a:t> group, click the arrow under </a:t>
            </a:r>
            <a:r>
              <a:rPr lang="en-US" sz="1200" b="1" i="0" baseline="0" dirty="0">
                <a:latin typeface="+mn-lt"/>
              </a:rPr>
              <a:t>Paste</a:t>
            </a:r>
            <a:r>
              <a:rPr lang="en-US" sz="1200" i="0" baseline="0" dirty="0">
                <a:latin typeface="+mn-lt"/>
              </a:rPr>
              <a:t>, and then click </a:t>
            </a:r>
            <a:r>
              <a:rPr lang="en-US" sz="1200" b="1" i="0" baseline="0" dirty="0">
                <a:latin typeface="+mn-lt"/>
              </a:rPr>
              <a:t>Duplicate</a:t>
            </a:r>
            <a:r>
              <a:rPr lang="en-US" sz="120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duplicate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Horizontal</a:t>
            </a:r>
            <a:r>
              <a:rPr lang="en-US" sz="1200" b="0" i="0" baseline="0" dirty="0">
                <a:latin typeface="+mn-lt"/>
              </a:rPr>
              <a:t> box, enter </a:t>
            </a:r>
            <a:r>
              <a:rPr lang="en-US" sz="1200" b="1" i="0" baseline="0" dirty="0">
                <a:latin typeface="+mn-lt"/>
              </a:rPr>
              <a:t>3.52”</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Vertical</a:t>
            </a:r>
            <a:r>
              <a:rPr lang="en-US" sz="1200" b="0" i="0" baseline="0" dirty="0">
                <a:latin typeface="+mn-lt"/>
              </a:rPr>
              <a:t> box, enter </a:t>
            </a:r>
            <a:r>
              <a:rPr lang="en-US" sz="1200" b="1" i="0" baseline="0" dirty="0">
                <a:latin typeface="+mn-lt"/>
              </a:rPr>
              <a:t>2.98”</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Repeat step 9 two more times, for a total of four ovals. </a:t>
            </a:r>
            <a:r>
              <a:rPr lang="en-US" sz="1200" b="0" i="0" baseline="0" dirty="0">
                <a:latin typeface="+mn-lt"/>
              </a:rPr>
              <a:t>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bottom right corner of the </a:t>
            </a:r>
            <a:r>
              <a:rPr lang="en-US" sz="1200" b="1" i="0" baseline="0" dirty="0">
                <a:latin typeface="+mn-lt"/>
              </a:rPr>
              <a:t>Size </a:t>
            </a:r>
            <a:r>
              <a:rPr lang="en-US" sz="1200" b="0" i="0" baseline="0" dirty="0">
                <a:latin typeface="+mn-lt"/>
              </a:rPr>
              <a:t>group, click the </a:t>
            </a:r>
            <a:r>
              <a:rPr lang="en-US" sz="1200" b="1" i="0" baseline="0" dirty="0">
                <a:latin typeface="+mn-lt"/>
              </a:rPr>
              <a:t>Size and Position </a:t>
            </a:r>
            <a:r>
              <a:rPr lang="en-US" sz="1200" b="0" i="0" baseline="0" dirty="0">
                <a:latin typeface="+mn-lt"/>
              </a:rPr>
              <a:t>dialog box launcher. </a:t>
            </a:r>
            <a:r>
              <a:rPr lang="en-US" sz="1200" i="0" baseline="0" dirty="0">
                <a:latin typeface="+mn-lt"/>
              </a:rPr>
              <a:t>In the </a:t>
            </a:r>
            <a:r>
              <a:rPr lang="en-US" sz="1200" b="1" i="0" baseline="0" dirty="0">
                <a:latin typeface="+mn-lt"/>
              </a:rPr>
              <a:t>Format Shape </a:t>
            </a:r>
            <a:r>
              <a:rPr lang="en-US" sz="1200" i="0" baseline="0" dirty="0">
                <a:latin typeface="+mn-lt"/>
              </a:rPr>
              <a:t>dialog box, click </a:t>
            </a:r>
            <a:r>
              <a:rPr lang="en-US" sz="1200" b="1" i="0" baseline="0" dirty="0">
                <a:latin typeface="+mn-lt"/>
              </a:rPr>
              <a:t>Position</a:t>
            </a:r>
            <a:r>
              <a:rPr lang="en-US" sz="1200" i="0" baseline="0" dirty="0">
                <a:latin typeface="+mn-lt"/>
              </a:rPr>
              <a:t> in the left pane, and in the </a:t>
            </a:r>
            <a:r>
              <a:rPr lang="en-US" sz="1200" b="1" i="0" baseline="0" dirty="0">
                <a:latin typeface="+mn-lt"/>
              </a:rPr>
              <a:t>Position</a:t>
            </a:r>
            <a:r>
              <a:rPr lang="en-US" sz="1200" i="0" baseline="0" dirty="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third oval on the slide, and then enter </a:t>
            </a:r>
            <a:r>
              <a:rPr lang="en-US" sz="1200" b="1" i="0" baseline="0" dirty="0">
                <a:latin typeface="+mn-lt"/>
              </a:rPr>
              <a:t>3.52”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4.27” </a:t>
            </a:r>
            <a:r>
              <a:rPr lang="en-US" sz="1200" b="0" i="0" baseline="0" dirty="0">
                <a:latin typeface="+mn-lt"/>
              </a:rPr>
              <a:t>in the</a:t>
            </a:r>
            <a:r>
              <a:rPr lang="en-US" sz="1200" b="1" i="0" baseline="0" dirty="0">
                <a:latin typeface="+mn-lt"/>
              </a:rPr>
              <a:t> Vertical </a:t>
            </a:r>
            <a:r>
              <a:rPr lang="en-US" sz="1200" b="0" i="0" baseline="0" dirty="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Select the fourth oval on the slide, and then enter </a:t>
            </a:r>
            <a:r>
              <a:rPr lang="en-US" sz="1200" b="1" i="0" baseline="0" dirty="0">
                <a:latin typeface="+mn-lt"/>
              </a:rPr>
              <a:t>2.99” </a:t>
            </a:r>
            <a:r>
              <a:rPr lang="en-US" sz="1200" b="0" i="0" baseline="0" dirty="0">
                <a:latin typeface="+mn-lt"/>
              </a:rPr>
              <a:t>in the</a:t>
            </a:r>
            <a:r>
              <a:rPr lang="en-US" sz="1200" i="0" baseline="0" dirty="0">
                <a:latin typeface="+mn-lt"/>
              </a:rPr>
              <a:t> </a:t>
            </a:r>
            <a:r>
              <a:rPr lang="en-US" sz="1200" b="1" i="0" baseline="0" dirty="0">
                <a:latin typeface="+mn-lt"/>
              </a:rPr>
              <a:t>Horizontal</a:t>
            </a:r>
            <a:r>
              <a:rPr lang="en-US" sz="1200" i="0" baseline="0" dirty="0">
                <a:latin typeface="+mn-lt"/>
              </a:rPr>
              <a:t> box and </a:t>
            </a:r>
            <a:r>
              <a:rPr lang="en-US" sz="1200" b="1" i="0" baseline="0" dirty="0">
                <a:latin typeface="+mn-lt"/>
              </a:rPr>
              <a:t>5.66” </a:t>
            </a:r>
            <a:r>
              <a:rPr lang="en-US" sz="1200" b="0" i="0" baseline="0" dirty="0">
                <a:latin typeface="+mn-lt"/>
              </a:rPr>
              <a:t>in the</a:t>
            </a:r>
            <a:r>
              <a:rPr lang="en-US" sz="1200" b="1" i="0" baseline="0" dirty="0">
                <a:latin typeface="+mn-lt"/>
              </a:rPr>
              <a:t> Vertical </a:t>
            </a:r>
            <a:r>
              <a:rPr lang="en-US" sz="1200" b="0" i="0" baseline="0" dirty="0">
                <a:latin typeface="+mn-lt"/>
              </a:rPr>
              <a:t>box.</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To reproduce the text on this slide, do the following:</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Insert</a:t>
            </a:r>
            <a:r>
              <a:rPr lang="en-US" sz="1200" i="0" baseline="0" dirty="0">
                <a:latin typeface="+mn-lt"/>
              </a:rPr>
              <a:t> tab, in the </a:t>
            </a:r>
            <a:r>
              <a:rPr lang="en-US" sz="1200" b="1" i="0" baseline="0" dirty="0">
                <a:latin typeface="+mn-lt"/>
              </a:rPr>
              <a:t>Text</a:t>
            </a:r>
            <a:r>
              <a:rPr lang="en-US" sz="1200" i="0" baseline="0" dirty="0">
                <a:latin typeface="+mn-lt"/>
              </a:rPr>
              <a:t> group, click </a:t>
            </a:r>
            <a:r>
              <a:rPr lang="en-US" sz="1200" b="1" i="0" baseline="0" dirty="0">
                <a:latin typeface="+mn-lt"/>
              </a:rPr>
              <a:t>Text Box</a:t>
            </a:r>
            <a:r>
              <a:rPr lang="en-US" sz="1200" i="0" baseline="0" dirty="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Enter text in the text box and select the text. O</a:t>
            </a:r>
            <a:r>
              <a:rPr lang="en-US" sz="1200" i="0" dirty="0">
                <a:latin typeface="+mn-lt"/>
              </a:rPr>
              <a:t>n the </a:t>
            </a:r>
            <a:r>
              <a:rPr lang="en-US" sz="1200" b="1" i="0" dirty="0">
                <a:latin typeface="+mn-lt"/>
              </a:rPr>
              <a:t>Home</a:t>
            </a:r>
            <a:r>
              <a:rPr lang="en-US" sz="1200" i="0" baseline="0" dirty="0">
                <a:latin typeface="+mn-lt"/>
              </a:rPr>
              <a:t> tab, in the </a:t>
            </a:r>
            <a:r>
              <a:rPr lang="en-US" sz="1200" b="1" i="0" baseline="0" dirty="0">
                <a:latin typeface="+mn-lt"/>
              </a:rPr>
              <a:t>Font</a:t>
            </a:r>
            <a:r>
              <a:rPr lang="en-US" sz="1200" i="0" baseline="0" dirty="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a:t>
            </a:r>
            <a:r>
              <a:rPr lang="en-US" sz="1200" i="0" baseline="0" dirty="0">
                <a:latin typeface="+mn-lt"/>
              </a:rPr>
              <a:t>list, select </a:t>
            </a:r>
            <a:r>
              <a:rPr lang="en-US" sz="1200" b="1" i="0" baseline="0" dirty="0">
                <a:latin typeface="+mn-lt"/>
              </a:rPr>
              <a:t>Corbel</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In the </a:t>
            </a:r>
            <a:r>
              <a:rPr lang="en-US" sz="1200" b="1" i="0" baseline="0" dirty="0">
                <a:latin typeface="+mn-lt"/>
              </a:rPr>
              <a:t>Font Size </a:t>
            </a:r>
            <a:r>
              <a:rPr lang="en-US" sz="1200" i="0" baseline="0" dirty="0">
                <a:latin typeface="+mn-lt"/>
              </a:rPr>
              <a:t>list, select </a:t>
            </a:r>
            <a:r>
              <a:rPr lang="en-US" sz="1200" b="1" i="0" baseline="0" dirty="0">
                <a:latin typeface="+mn-lt"/>
              </a:rPr>
              <a:t>22</a:t>
            </a:r>
            <a:r>
              <a:rPr lang="en-US" sz="1200" b="0" i="0" baseline="0" dirty="0">
                <a:latin typeface="+mn-lt"/>
              </a:rPr>
              <a:t>.</a:t>
            </a:r>
            <a:r>
              <a:rPr lang="en-US" sz="1200" b="1" i="0" baseline="0" dirty="0">
                <a:latin typeface="+mn-lt"/>
              </a:rPr>
              <a:t> </a:t>
            </a:r>
            <a:endParaRPr lang="en-US" sz="1200" i="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latin typeface="+mn-lt"/>
              </a:rPr>
              <a:t>Click the arrow next to </a:t>
            </a:r>
            <a:r>
              <a:rPr lang="en-US" sz="1200" b="1" i="0" baseline="0" dirty="0">
                <a:latin typeface="+mn-lt"/>
              </a:rPr>
              <a:t>Font Color</a:t>
            </a:r>
            <a:r>
              <a:rPr lang="en-US" sz="1200" b="0" i="0" baseline="0" dirty="0">
                <a:latin typeface="+mn-lt"/>
              </a:rPr>
              <a:t>, and then under </a:t>
            </a:r>
            <a:r>
              <a:rPr lang="en-US" sz="1200" b="1" i="0" baseline="0" dirty="0">
                <a:latin typeface="+mn-lt"/>
              </a:rPr>
              <a:t>Theme Colors</a:t>
            </a:r>
            <a:r>
              <a:rPr lang="en-US" sz="1200" b="0" i="0" baseline="0" dirty="0">
                <a:latin typeface="+mn-lt"/>
              </a:rPr>
              <a:t> click </a:t>
            </a:r>
            <a:r>
              <a:rPr lang="en-US" sz="1200" b="1" i="0" baseline="0" dirty="0">
                <a:latin typeface="+mn-lt"/>
              </a:rPr>
              <a:t>White, Background 1, Darker 50% </a:t>
            </a:r>
            <a:r>
              <a:rPr lang="en-US" sz="1200" b="0" i="0" baseline="0" dirty="0">
                <a:latin typeface="+mn-lt"/>
              </a:rPr>
              <a:t>(sixth row, first option from the left).</a:t>
            </a:r>
            <a:endParaRPr lang="en-US" sz="120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a:t>
            </a:r>
            <a:r>
              <a:rPr lang="en-US" sz="1200" b="1" i="0" baseline="0" dirty="0">
                <a:latin typeface="+mn-lt"/>
              </a:rPr>
              <a:t>Home</a:t>
            </a:r>
            <a:r>
              <a:rPr lang="en-US" sz="1200" i="0" baseline="0" dirty="0">
                <a:latin typeface="+mn-lt"/>
              </a:rPr>
              <a:t> tab, in the </a:t>
            </a:r>
            <a:r>
              <a:rPr lang="en-US" sz="1200" b="1" i="0" baseline="0" dirty="0">
                <a:latin typeface="+mn-lt"/>
              </a:rPr>
              <a:t>Paragraph</a:t>
            </a:r>
            <a:r>
              <a:rPr lang="en-US" sz="1200" i="0" baseline="0" dirty="0">
                <a:latin typeface="+mn-lt"/>
              </a:rPr>
              <a:t> group, click </a:t>
            </a:r>
            <a:r>
              <a:rPr lang="en-US" sz="1200" b="1" i="0" baseline="0" dirty="0">
                <a:latin typeface="+mn-lt"/>
              </a:rPr>
              <a:t>Align Text Left </a:t>
            </a:r>
            <a:r>
              <a:rPr lang="en-US" sz="1200" i="0" baseline="0" dirty="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latin typeface="+mn-lt"/>
              </a:rPr>
              <a:t>Select the text box. </a:t>
            </a: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Clipboard</a:t>
            </a:r>
            <a:r>
              <a:rPr lang="en-US" sz="1200" kern="1200" dirty="0">
                <a:solidFill>
                  <a:schemeClr val="tx1"/>
                </a:solidFill>
                <a:effectLst/>
                <a:latin typeface="+mn-lt"/>
                <a:ea typeface="+mn-ea"/>
                <a:cs typeface="+mn-cs"/>
              </a:rPr>
              <a:t> group, click the arrow to the right of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and then click </a:t>
            </a:r>
            <a:r>
              <a:rPr lang="en-US" sz="1200" b="1" kern="1200" dirty="0">
                <a:solidFill>
                  <a:schemeClr val="tx1"/>
                </a:solidFill>
                <a:effectLst/>
                <a:latin typeface="+mn-lt"/>
                <a:ea typeface="+mn-ea"/>
                <a:cs typeface="+mn-cs"/>
              </a:rPr>
              <a:t>Duplicate</a:t>
            </a:r>
            <a:r>
              <a:rPr lang="en-US" sz="1200" b="0" i="0" baseline="0" dirty="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Repeat steps 5-7 to create the third and fourth text boxes, dragging them to the right of the third and fourth ovals. </a:t>
            </a:r>
          </a:p>
          <a:p>
            <a:endParaRPr lang="en-US" sz="1200" i="1" baseline="0" dirty="0">
              <a:latin typeface="+mn-lt"/>
            </a:endParaRPr>
          </a:p>
          <a:p>
            <a:endParaRPr lang="en-US" sz="1200" i="1" baseline="0" dirty="0">
              <a:latin typeface="+mn-lt"/>
            </a:endParaRPr>
          </a:p>
          <a:p>
            <a:r>
              <a:rPr lang="en-US" sz="1200" baseline="0" dirty="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Editing</a:t>
            </a:r>
            <a:r>
              <a:rPr lang="en-US" sz="1200" dirty="0"/>
              <a:t> group, click </a:t>
            </a:r>
            <a:r>
              <a:rPr lang="en-US" sz="1200" b="1" dirty="0"/>
              <a:t>Select</a:t>
            </a:r>
            <a:r>
              <a:rPr lang="en-US" sz="1200" dirty="0"/>
              <a:t>, and then click </a:t>
            </a:r>
            <a:r>
              <a:rPr lang="en-US" sz="1200" b="1" dirty="0"/>
              <a:t>Selection Pane</a:t>
            </a:r>
            <a:r>
              <a:rPr lang="en-US" sz="1200" dirty="0"/>
              <a:t>. </a:t>
            </a:r>
          </a:p>
          <a:p>
            <a:pPr marL="228600" indent="-228600">
              <a:buFont typeface="+mj-lt"/>
              <a:buAutoNum type="arabicPeriod"/>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p>
          <a:p>
            <a:pPr marL="22860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Emphasis</a:t>
            </a:r>
            <a:r>
              <a:rPr lang="en-US" sz="1200" b="0" baseline="0" dirty="0"/>
              <a:t> click </a:t>
            </a:r>
            <a:r>
              <a:rPr lang="en-US" sz="1200" b="1" baseline="0" dirty="0"/>
              <a:t>Spin</a:t>
            </a:r>
            <a:r>
              <a:rPr lang="en-US" sz="1200" b="0" baseline="0" dirty="0"/>
              <a:t>.</a:t>
            </a:r>
            <a:endParaRPr lang="en-US" sz="1200" baseline="0" dirty="0"/>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Spin</a:t>
            </a:r>
            <a:r>
              <a:rPr lang="en-US" sz="1200" b="0" baseline="0" dirty="0"/>
              <a:t> dialog box, do the following:</a:t>
            </a:r>
          </a:p>
          <a:p>
            <a:pPr marL="685800" lvl="1" indent="-228600">
              <a:buFont typeface="Arial" pitchFamily="34" charset="0"/>
              <a:buChar cha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123</a:t>
            </a:r>
            <a:r>
              <a:rPr lang="en-US" sz="1200" b="1" baseline="0" dirty="0">
                <a:latin typeface="Verdana"/>
                <a:ea typeface="Verdana"/>
                <a:cs typeface="Verdana"/>
              </a:rPr>
              <a:t>°</a:t>
            </a:r>
            <a:r>
              <a:rPr lang="en-US" sz="1200" b="0" baseline="0" dirty="0">
                <a:latin typeface="Verdana"/>
                <a:ea typeface="Verdana"/>
                <a:cs typeface="Verdana"/>
              </a:rPr>
              <a:t>,</a:t>
            </a:r>
            <a:r>
              <a:rPr lang="en-US" sz="1200" b="1" baseline="0" dirty="0">
                <a:latin typeface="Verdana"/>
                <a:ea typeface="Verdana"/>
                <a:cs typeface="Verdana"/>
              </a:rPr>
              <a:t> </a:t>
            </a:r>
            <a:r>
              <a:rPr lang="en-US" sz="1200" b="0" baseline="0" dirty="0"/>
              <a:t>and then press ENTER. </a:t>
            </a:r>
            <a:r>
              <a:rPr lang="en-US" sz="1200" b="0" baseline="0" dirty="0">
                <a:latin typeface="+mn-lt"/>
                <a:ea typeface="+mn-ea"/>
                <a:cs typeface="+mn-cs"/>
              </a:rPr>
              <a:t>Also in the </a:t>
            </a:r>
            <a:r>
              <a:rPr lang="en-US" sz="1200" b="1" baseline="0" dirty="0">
                <a:latin typeface="+mn-lt"/>
                <a:ea typeface="+mn-ea"/>
                <a:cs typeface="+mn-cs"/>
              </a:rPr>
              <a:t>Amount</a:t>
            </a:r>
            <a:r>
              <a:rPr lang="en-US" sz="1200" b="0" baseline="0" dirty="0">
                <a:latin typeface="+mn-lt"/>
                <a:ea typeface="+mn-ea"/>
                <a:cs typeface="+mn-cs"/>
              </a:rPr>
              <a:t> list, click</a:t>
            </a:r>
            <a:r>
              <a:rPr lang="en-US" sz="1200" b="0" baseline="0" dirty="0"/>
              <a:t> </a:t>
            </a:r>
            <a:r>
              <a:rPr lang="en-US" sz="1200" b="1" baseline="0" dirty="0"/>
              <a:t>Counterclockwise</a:t>
            </a:r>
            <a:r>
              <a:rPr lang="en-US" sz="1200" b="0" baseline="0" dirty="0"/>
              <a:t>.</a:t>
            </a:r>
          </a:p>
          <a:p>
            <a:pPr marL="685800" lvl="1" indent="-228600">
              <a:buFont typeface="Arial" pitchFamily="34" charset="0"/>
              <a:buChar char="•"/>
            </a:pPr>
            <a:r>
              <a:rPr lang="en-US" sz="1200" b="0" baseline="0" dirty="0"/>
              <a:t>On the </a:t>
            </a:r>
            <a:r>
              <a:rPr lang="en-US" sz="1200" b="1" baseline="0" dirty="0"/>
              <a:t>Timing</a:t>
            </a:r>
            <a:r>
              <a:rPr lang="en-US" sz="1200" b="0" baseline="0" dirty="0"/>
              <a:t> tab, i</a:t>
            </a:r>
            <a:r>
              <a:rPr lang="en-US" sz="1200" dirty="0"/>
              <a:t>n the </a:t>
            </a:r>
            <a:r>
              <a:rPr lang="en-US" sz="1200" b="1" dirty="0"/>
              <a:t>Duration </a:t>
            </a:r>
            <a:r>
              <a:rPr lang="en-US" sz="1200" baseline="0" dirty="0"/>
              <a:t>box</a:t>
            </a:r>
            <a:r>
              <a:rPr lang="en-US" sz="1200" dirty="0"/>
              <a:t>, select </a:t>
            </a:r>
            <a:r>
              <a:rPr lang="en-US" sz="1200" b="1" dirty="0"/>
              <a:t>1.00</a:t>
            </a:r>
            <a:r>
              <a:rPr lang="en-US" sz="1200" dirty="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a:t>
            </a:r>
            <a:r>
              <a:rPr lang="en-US" sz="1200" dirty="0"/>
              <a:t>n </a:t>
            </a:r>
            <a:r>
              <a:rPr lang="en-US" sz="1200" b="0" baseline="0" dirty="0"/>
              <a:t>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 </a:t>
            </a:r>
          </a:p>
          <a:p>
            <a:pPr marL="228600" indent="-228600">
              <a:buFont typeface="+mj-lt"/>
              <a:buAutoNum type="arabicPeriod"/>
            </a:pPr>
            <a:r>
              <a:rPr lang="en-US" sz="1200" b="0" baseline="0" dirty="0"/>
              <a:t>On the slide, select the first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 </a:t>
            </a:r>
            <a:r>
              <a:rPr lang="en-US" sz="1200" b="0" baseline="0" dirty="0"/>
              <a:t>and then click </a:t>
            </a:r>
            <a:r>
              <a:rPr lang="en-US" sz="1200" b="1" baseline="0" dirty="0"/>
              <a:t>More Emphasis Effects</a:t>
            </a:r>
            <a:r>
              <a:rPr lang="en-US" sz="1200" b="0" baseline="0" dirty="0"/>
              <a:t>.</a:t>
            </a:r>
            <a:r>
              <a:rPr lang="en-US" sz="1200" baseline="0" dirty="0"/>
              <a:t> </a:t>
            </a:r>
            <a:r>
              <a:rPr lang="en-US" sz="1200" b="0" baseline="0" dirty="0"/>
              <a:t>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a:t>
            </a:r>
            <a:r>
              <a:rPr lang="en-US" sz="1200" b="1" baseline="0" dirty="0"/>
              <a:t>Fill Color </a:t>
            </a:r>
            <a:r>
              <a:rPr lang="en-US" sz="1200" b="0" baseline="0" dirty="0"/>
              <a:t>dialog box, the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 enter </a:t>
            </a:r>
            <a:r>
              <a:rPr lang="en-US" sz="1200" b="1" baseline="0" dirty="0"/>
              <a:t>0.50</a:t>
            </a:r>
            <a:r>
              <a:rPr lang="en-US" sz="1200" b="0" baseline="0" dirty="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first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In the </a:t>
            </a:r>
            <a:r>
              <a:rPr lang="en-US" sz="1200" b="1" baseline="0" dirty="0"/>
              <a:t>Selection and Visibility </a:t>
            </a:r>
            <a:r>
              <a:rPr lang="en-US" sz="1200" b="0" baseline="0" dirty="0"/>
              <a:t>task pane, select the rectangle </a:t>
            </a:r>
            <a:r>
              <a:rPr lang="en-US" sz="1200" b="0" i="0" baseline="0" dirty="0"/>
              <a:t>group. </a:t>
            </a:r>
            <a:r>
              <a:rPr lang="en-US" sz="1200" baseline="0" dirty="0"/>
              <a:t>On the </a:t>
            </a:r>
            <a:r>
              <a:rPr lang="en-US" sz="1200" b="1" baseline="0" dirty="0"/>
              <a:t>Animations</a:t>
            </a:r>
            <a:r>
              <a:rPr lang="en-US" sz="1200" baseline="0" dirty="0"/>
              <a:t> tab, in the </a:t>
            </a:r>
            <a:r>
              <a:rPr lang="en-US" sz="1200" b="1" baseline="0" dirty="0"/>
              <a:t>Advanced Animation </a:t>
            </a:r>
            <a:r>
              <a:rPr lang="en-US" sz="1200" baseline="0" dirty="0"/>
              <a:t>group, click </a:t>
            </a:r>
            <a:r>
              <a:rPr lang="en-US" sz="1200" b="1" baseline="0" dirty="0"/>
              <a:t>Add Animation</a:t>
            </a:r>
            <a:r>
              <a:rPr lang="en-US" sz="1200" baseline="0" dirty="0"/>
              <a:t>, and then under </a:t>
            </a:r>
            <a:r>
              <a:rPr lang="en-US" sz="1200" b="1" baseline="0" dirty="0"/>
              <a:t>Emphasis</a:t>
            </a:r>
            <a:r>
              <a:rPr lang="en-US" sz="1200" b="0" baseline="0" dirty="0"/>
              <a:t> click </a:t>
            </a:r>
            <a:r>
              <a:rPr lang="en-US" sz="1200" b="1" baseline="0" dirty="0"/>
              <a:t>Spin</a:t>
            </a:r>
            <a:r>
              <a:rPr lang="en-US" sz="1200" b="0" baseline="0" dirty="0"/>
              <a:t>. </a:t>
            </a:r>
          </a:p>
          <a:p>
            <a:pPr marL="228600" lvl="0" indent="-228600">
              <a:buFont typeface="+mj-lt"/>
              <a:buAutoNum type="arabicPeriod"/>
            </a:pPr>
            <a:r>
              <a:rPr lang="en-US" sz="1200" b="0" baseline="0" dirty="0"/>
              <a:t>Also 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a:t>
            </a:r>
            <a:r>
              <a:rPr lang="en-US" sz="1200" b="0" baseline="0" dirty="0"/>
              <a:t> dialog box launcher. In the </a:t>
            </a:r>
            <a:r>
              <a:rPr lang="en-US" sz="1200" b="1" baseline="0" dirty="0"/>
              <a:t>Spin</a:t>
            </a:r>
            <a:r>
              <a:rPr lang="en-US" sz="1200" b="0" baseline="0" dirty="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On the </a:t>
            </a:r>
            <a:r>
              <a:rPr lang="en-US" sz="1200" b="1" dirty="0"/>
              <a:t>Effects</a:t>
            </a:r>
            <a:r>
              <a:rPr lang="en-US" sz="1200" b="0" dirty="0"/>
              <a:t> tab, in the </a:t>
            </a:r>
            <a:r>
              <a:rPr lang="en-US" sz="1200" b="1" dirty="0"/>
              <a:t>Amount </a:t>
            </a:r>
            <a:r>
              <a:rPr lang="en-US" sz="1200" b="0" dirty="0"/>
              <a:t>list,</a:t>
            </a:r>
            <a:r>
              <a:rPr lang="en-US" sz="1200" b="0" baseline="0" dirty="0"/>
              <a:t> in the </a:t>
            </a:r>
            <a:r>
              <a:rPr lang="en-US" sz="1200" b="1" baseline="0" dirty="0"/>
              <a:t>Custom</a:t>
            </a:r>
            <a:r>
              <a:rPr lang="en-US" sz="1200" b="0" baseline="0" dirty="0"/>
              <a:t> box, enter </a:t>
            </a:r>
            <a:r>
              <a:rPr lang="en-US" sz="1200" b="1" baseline="0" dirty="0"/>
              <a:t>22</a:t>
            </a:r>
            <a:r>
              <a:rPr lang="en-US" sz="1200" b="1" baseline="0" dirty="0">
                <a:latin typeface="Verdana"/>
                <a:ea typeface="Verdana"/>
                <a:cs typeface="Verdana"/>
              </a:rPr>
              <a:t>°</a:t>
            </a:r>
            <a:r>
              <a:rPr lang="en-US" sz="1200" b="0" baseline="0" dirty="0"/>
              <a:t>, and then press ENTER.</a:t>
            </a:r>
            <a:r>
              <a:rPr lang="en-US" sz="1200" dirty="0"/>
              <a:t> </a:t>
            </a:r>
            <a:r>
              <a:rPr lang="en-US" sz="1200" b="0" baseline="0" dirty="0"/>
              <a:t> Also in the </a:t>
            </a:r>
            <a:r>
              <a:rPr lang="en-US" sz="1200" b="1" baseline="0" dirty="0"/>
              <a:t>Amount</a:t>
            </a:r>
            <a:r>
              <a:rPr lang="en-US" sz="1200" b="0" baseline="0" dirty="0"/>
              <a:t> list, click </a:t>
            </a:r>
            <a:r>
              <a:rPr lang="en-US" sz="1200" b="1" baseline="0" dirty="0"/>
              <a:t>Clockwise</a:t>
            </a:r>
            <a:r>
              <a:rPr lang="en-US" sz="1200" b="0" baseline="0" dirty="0"/>
              <a:t>.</a:t>
            </a:r>
            <a:r>
              <a:rPr lang="en-US" sz="120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a:t>
            </a:r>
            <a:r>
              <a:rPr lang="en-US" sz="1200" baseline="0" dirty="0"/>
              <a:t> </a:t>
            </a:r>
            <a:r>
              <a:rPr lang="en-US" sz="1200" b="1" dirty="0"/>
              <a:t>Start</a:t>
            </a:r>
            <a:r>
              <a:rPr lang="en-US" sz="1200" baseline="0" dirty="0"/>
              <a:t> list, select</a:t>
            </a:r>
            <a:r>
              <a:rPr lang="en-US" sz="1200" dirty="0"/>
              <a:t> </a:t>
            </a:r>
            <a:r>
              <a:rPr lang="en-US" sz="1200" b="1" dirty="0"/>
              <a:t>On Click</a:t>
            </a:r>
            <a:r>
              <a:rPr lang="en-US" sz="1200" b="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a:t>
            </a:r>
            <a:r>
              <a:rPr lang="en-US" sz="1200" b="0" i="0" baseline="0" dirty="0"/>
              <a:t>the </a:t>
            </a:r>
            <a:r>
              <a:rPr lang="en-US" sz="1200" b="1" i="0" baseline="0" dirty="0"/>
              <a:t>Duration </a:t>
            </a:r>
            <a:r>
              <a:rPr lang="en-US" sz="1200" b="0" i="0" baseline="0" dirty="0"/>
              <a:t>box, enter </a:t>
            </a:r>
            <a:r>
              <a:rPr lang="en-US" sz="1200" b="1" i="0" baseline="0" dirty="0"/>
              <a:t>0.50</a:t>
            </a:r>
            <a:r>
              <a:rPr lang="en-US" sz="1200" b="0" i="0" baseline="0" dirty="0"/>
              <a:t>.</a:t>
            </a:r>
          </a:p>
          <a:p>
            <a:pPr marL="228600" indent="-228600">
              <a:buFont typeface="+mj-lt"/>
              <a:buAutoNum type="arabicPeriod"/>
            </a:pPr>
            <a:r>
              <a:rPr lang="en-US" sz="1200" b="0" baseline="0" dirty="0"/>
              <a:t>On the slide, select the second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a:t>
            </a:r>
            <a:r>
              <a:rPr lang="en-US" sz="1200" b="0" baseline="0" dirty="0"/>
              <a:t> </a:t>
            </a:r>
            <a:r>
              <a:rPr lang="en-US" sz="1200" b="1" baseline="0" dirty="0"/>
              <a:t>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0" baseline="0" dirty="0"/>
              <a:t>box,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second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0" baseline="0" dirty="0"/>
              <a:t> click </a:t>
            </a:r>
            <a:r>
              <a:rPr lang="en-US" sz="1200" b="1" baseline="0" dirty="0"/>
              <a:t>Fade</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baseline="0" dirty="0"/>
              <a:t>box</a:t>
            </a:r>
            <a:r>
              <a:rPr lang="en-US" sz="1200" b="0" dirty="0"/>
              <a:t>,</a:t>
            </a:r>
            <a:r>
              <a:rPr lang="en-US" sz="1200" b="0" baseline="0" dirty="0"/>
              <a:t> enter </a:t>
            </a:r>
            <a:r>
              <a:rPr lang="en-US" sz="1200" b="1" baseline="0" dirty="0"/>
              <a:t>0.50</a:t>
            </a:r>
            <a:r>
              <a:rPr lang="en-US" sz="1200" b="0" baseline="0" dirty="0"/>
              <a:t>. </a:t>
            </a:r>
          </a:p>
          <a:p>
            <a:pPr marL="228600" indent="-228600">
              <a:buFont typeface="+mj-lt"/>
              <a:buAutoNum type="arabicPeriod"/>
            </a:pPr>
            <a:r>
              <a:rPr lang="en-US" sz="1200" b="0" baseline="0" dirty="0"/>
              <a:t>On the slide, select the third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Speed</a:t>
            </a:r>
            <a:r>
              <a:rPr lang="en-US" sz="1200" b="0" baseline="0" dirty="0"/>
              <a:t> </a:t>
            </a:r>
            <a:r>
              <a:rPr lang="en-US" sz="1200" baseline="0" dirty="0"/>
              <a:t>list</a:t>
            </a:r>
            <a:r>
              <a:rPr lang="en-US" sz="1200" b="0" baseline="0" dirty="0"/>
              <a:t>, select </a:t>
            </a:r>
            <a:r>
              <a:rPr lang="en-US" sz="1200" b="1" baseline="0" dirty="0"/>
              <a:t>Very Fast</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third text box.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under </a:t>
            </a:r>
            <a:r>
              <a:rPr lang="en-US" sz="1200" b="1" baseline="0" dirty="0"/>
              <a:t>Entrance</a:t>
            </a:r>
            <a:r>
              <a:rPr lang="en-US" sz="1200" baseline="0" dirty="0"/>
              <a:t> click</a:t>
            </a:r>
            <a:r>
              <a:rPr lang="en-US" sz="1200" b="0" baseline="0" dirty="0"/>
              <a:t> </a:t>
            </a:r>
            <a:r>
              <a:rPr lang="en-US" sz="1200" b="1" baseline="0" dirty="0"/>
              <a:t>Fade</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Also 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0" dirty="0"/>
              <a:t>box, enter </a:t>
            </a:r>
            <a:r>
              <a:rPr lang="en-US" sz="1200" b="1" dirty="0"/>
              <a:t>0.50.</a:t>
            </a:r>
            <a:endParaRPr lang="en-US" sz="1200" b="0" baseline="0" dirty="0"/>
          </a:p>
          <a:p>
            <a:pPr marL="228600" indent="-228600">
              <a:buFont typeface="+mj-lt"/>
              <a:buAutoNum type="arabicPeriod"/>
            </a:pPr>
            <a:r>
              <a:rPr lang="en-US" sz="1200" b="0" baseline="0" dirty="0"/>
              <a:t>On the slide, select the fourth oval. On the </a:t>
            </a:r>
            <a:r>
              <a:rPr lang="en-US" sz="1200" b="1" baseline="0" dirty="0"/>
              <a:t>Animations</a:t>
            </a:r>
            <a:r>
              <a:rPr lang="en-US" sz="1200" b="0" baseline="0" dirty="0"/>
              <a:t> tab, in the </a:t>
            </a:r>
            <a:r>
              <a:rPr lang="en-US" sz="1200" b="1" baseline="0" dirty="0"/>
              <a:t>Advanced Animation </a:t>
            </a:r>
            <a:r>
              <a:rPr lang="en-US" sz="1200" b="0" baseline="0" dirty="0"/>
              <a:t>group, click </a:t>
            </a:r>
            <a:r>
              <a:rPr lang="en-US" sz="1200" b="1" baseline="0" dirty="0"/>
              <a:t>Add Animation</a:t>
            </a:r>
            <a:r>
              <a:rPr lang="en-US" sz="1200" b="0" baseline="0" dirty="0"/>
              <a:t>, and then click </a:t>
            </a:r>
            <a:r>
              <a:rPr lang="en-US" sz="1200" b="1" baseline="0" dirty="0"/>
              <a:t>More Emphasis Effects</a:t>
            </a:r>
            <a:r>
              <a:rPr lang="en-US" sz="1200" b="0" baseline="0" dirty="0"/>
              <a:t>. In the </a:t>
            </a:r>
            <a:r>
              <a:rPr lang="en-US" sz="1200" b="1" baseline="0" dirty="0"/>
              <a:t>Add Emphasis Effect </a:t>
            </a:r>
            <a:r>
              <a:rPr lang="en-US" sz="1200" b="0" baseline="0" dirty="0"/>
              <a:t>dialog box, under </a:t>
            </a:r>
            <a:r>
              <a:rPr lang="en-US" sz="1200" b="1" baseline="0" dirty="0"/>
              <a:t>Basic</a:t>
            </a:r>
            <a:r>
              <a:rPr lang="en-US" sz="1200" b="0" baseline="0" dirty="0"/>
              <a:t>, click </a:t>
            </a:r>
            <a:r>
              <a:rPr lang="en-US" sz="1200" b="1" baseline="0" dirty="0"/>
              <a:t>Fill Color</a:t>
            </a:r>
            <a:r>
              <a:rPr lang="en-US" sz="1200" b="0" baseline="0" dirty="0"/>
              <a:t>. </a:t>
            </a:r>
          </a:p>
          <a:p>
            <a:pPr marL="228600" lvl="0" indent="-228600">
              <a:buFont typeface="+mj-lt"/>
              <a:buAutoNum type="arabicPeriod"/>
            </a:pPr>
            <a:r>
              <a:rPr lang="en-US" sz="1200" b="0" baseline="0" dirty="0"/>
              <a:t>On the </a:t>
            </a:r>
            <a:r>
              <a:rPr lang="en-US" sz="1200" b="1" baseline="0" dirty="0"/>
              <a:t>Animations</a:t>
            </a:r>
            <a:r>
              <a:rPr lang="en-US" sz="1200" b="0" baseline="0" dirty="0"/>
              <a:t> tab, in the </a:t>
            </a:r>
            <a:r>
              <a:rPr lang="en-US" sz="1200" b="1" baseline="0" dirty="0"/>
              <a:t>Animation</a:t>
            </a:r>
            <a:r>
              <a:rPr lang="en-US" sz="1200" b="0" baseline="0" dirty="0"/>
              <a:t> group, click the </a:t>
            </a:r>
            <a:r>
              <a:rPr lang="en-US" sz="1200" b="1" baseline="0" dirty="0"/>
              <a:t>Effect Options </a:t>
            </a:r>
            <a:r>
              <a:rPr lang="en-US" sz="1200" b="0" baseline="0" dirty="0"/>
              <a:t>dialog box launcher. In the </a:t>
            </a:r>
            <a:r>
              <a:rPr lang="en-US" sz="1200" b="1" baseline="0" dirty="0"/>
              <a:t>Fill Color </a:t>
            </a:r>
            <a:r>
              <a:rPr lang="en-US" sz="1200" b="0" baseline="0" dirty="0"/>
              <a:t>dialog box, do the following:</a:t>
            </a:r>
          </a:p>
          <a:p>
            <a:pPr marL="685800" lvl="1" indent="-228600">
              <a:buFont typeface="Arial" pitchFamily="34" charset="0"/>
              <a:buChar char="•"/>
            </a:pPr>
            <a:r>
              <a:rPr lang="en-US" sz="1200" b="0" baseline="0" dirty="0"/>
              <a:t>On the </a:t>
            </a:r>
            <a:r>
              <a:rPr lang="en-US" sz="1200" b="1" baseline="0" dirty="0"/>
              <a:t>Effects</a:t>
            </a:r>
            <a:r>
              <a:rPr lang="en-US" sz="1200" b="0" baseline="0" dirty="0"/>
              <a:t> tab, in the </a:t>
            </a:r>
            <a:r>
              <a:rPr lang="en-US" sz="1200" b="1" baseline="0" dirty="0"/>
              <a:t>Fill Color </a:t>
            </a:r>
            <a:r>
              <a:rPr lang="en-US" sz="1200" b="0" baseline="0" dirty="0"/>
              <a:t>list, click </a:t>
            </a:r>
            <a:r>
              <a:rPr lang="en-US" sz="1200" b="1" baseline="0" dirty="0"/>
              <a:t>More Colors</a:t>
            </a:r>
            <a:r>
              <a:rPr lang="en-US" sz="1200" b="0" baseline="0" dirty="0"/>
              <a:t>. In the </a:t>
            </a:r>
            <a:r>
              <a:rPr lang="en-US" sz="1200" b="1" baseline="0" dirty="0"/>
              <a:t>Colors</a:t>
            </a:r>
            <a:r>
              <a:rPr lang="en-US" sz="1200" b="0" baseline="0" dirty="0"/>
              <a:t> dialog box, on the </a:t>
            </a:r>
            <a:r>
              <a:rPr lang="en-US" sz="1200" b="1" baseline="0" dirty="0"/>
              <a:t>Custom</a:t>
            </a:r>
            <a:r>
              <a:rPr lang="en-US" sz="1200" b="0" baseline="0" dirty="0"/>
              <a:t> tab, enter values for Red:</a:t>
            </a:r>
            <a:r>
              <a:rPr lang="en-US" sz="1200" b="1" baseline="0" dirty="0"/>
              <a:t>130</a:t>
            </a:r>
            <a:r>
              <a:rPr lang="en-US" sz="1200" b="0" baseline="0" dirty="0"/>
              <a:t>, Green:</a:t>
            </a:r>
            <a:r>
              <a:rPr lang="en-US" sz="1200" b="1" baseline="0" dirty="0"/>
              <a:t>153</a:t>
            </a:r>
            <a:r>
              <a:rPr lang="en-US" sz="1200" b="0" baseline="0" dirty="0"/>
              <a:t>, Blue: </a:t>
            </a:r>
            <a:r>
              <a:rPr lang="en-US" sz="1200" b="1" baseline="0" dirty="0"/>
              <a:t>117</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in the </a:t>
            </a:r>
            <a:r>
              <a:rPr lang="en-US" sz="1200" b="1" baseline="0" dirty="0"/>
              <a:t>Start</a:t>
            </a:r>
            <a:r>
              <a:rPr lang="en-US" sz="1200" b="0" baseline="0" dirty="0"/>
              <a:t> </a:t>
            </a:r>
            <a:r>
              <a:rPr lang="en-US" sz="1200" baseline="0" dirty="0"/>
              <a:t>list</a:t>
            </a:r>
            <a:r>
              <a:rPr lang="en-US" sz="1200" b="0" baseline="0" dirty="0"/>
              <a:t>, select </a:t>
            </a:r>
            <a:r>
              <a:rPr lang="en-US" sz="1200" b="1" baseline="0" dirty="0"/>
              <a:t>After Previous</a:t>
            </a:r>
            <a:r>
              <a:rPr lang="en-US" sz="1200" b="0" baseline="0" dirty="0"/>
              <a:t>. </a:t>
            </a:r>
          </a:p>
          <a:p>
            <a:pPr marL="685800" lvl="1" indent="-228600">
              <a:buFont typeface="Arial" pitchFamily="34" charset="0"/>
              <a:buChar char="•"/>
            </a:pPr>
            <a:r>
              <a:rPr lang="en-US" sz="1200" b="0" baseline="0" dirty="0"/>
              <a:t>On the </a:t>
            </a:r>
            <a:r>
              <a:rPr lang="en-US" sz="1200" b="1" baseline="0" dirty="0"/>
              <a:t>Timing</a:t>
            </a:r>
            <a:r>
              <a:rPr lang="en-US" sz="1200" b="0" baseline="0" dirty="0"/>
              <a:t> tab, in the </a:t>
            </a:r>
            <a:r>
              <a:rPr lang="en-US" sz="1200" b="1" baseline="0" dirty="0"/>
              <a:t>Duration </a:t>
            </a:r>
            <a:r>
              <a:rPr lang="en-US" sz="1200" baseline="0" dirty="0"/>
              <a:t>box</a:t>
            </a:r>
            <a:r>
              <a:rPr lang="en-US" sz="1200" b="0" baseline="0" dirty="0"/>
              <a:t>, enter </a:t>
            </a:r>
            <a:r>
              <a:rPr lang="en-US" sz="1200" b="1" baseline="0" dirty="0"/>
              <a:t>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slide, select the fourth text box. On the </a:t>
            </a:r>
            <a:r>
              <a:rPr lang="en-US" sz="1200" b="1" baseline="0" dirty="0"/>
              <a:t>Animations</a:t>
            </a:r>
            <a:r>
              <a:rPr lang="en-US" sz="1200" b="0" baseline="0" dirty="0"/>
              <a:t> tab, in the </a:t>
            </a:r>
            <a:r>
              <a:rPr lang="en-US" sz="1200" b="1" baseline="0" dirty="0"/>
              <a:t>Advanced Animation</a:t>
            </a:r>
            <a:r>
              <a:rPr lang="en-US" sz="1200" b="0" baseline="0" dirty="0"/>
              <a:t> group, click </a:t>
            </a:r>
            <a:r>
              <a:rPr lang="en-US" sz="1200" b="1" baseline="0" dirty="0"/>
              <a:t>Add Animation</a:t>
            </a:r>
            <a:r>
              <a:rPr lang="en-US" sz="1200" b="0" baseline="0" dirty="0"/>
              <a:t>,</a:t>
            </a:r>
            <a:r>
              <a:rPr lang="en-US" sz="1200" b="1" baseline="0" dirty="0"/>
              <a:t> </a:t>
            </a:r>
            <a:r>
              <a:rPr lang="en-US" sz="1200" b="0" baseline="0" dirty="0"/>
              <a:t>and then under </a:t>
            </a:r>
            <a:r>
              <a:rPr lang="en-US" sz="1200" b="1" baseline="0" dirty="0"/>
              <a:t>Entrance</a:t>
            </a:r>
            <a:r>
              <a:rPr lang="en-US" sz="1200" b="0" baseline="0" dirty="0"/>
              <a:t> click </a:t>
            </a:r>
            <a:r>
              <a:rPr lang="en-US" sz="1200" b="1" baseline="0" dirty="0"/>
              <a:t>Fade</a:t>
            </a:r>
            <a:r>
              <a:rPr lang="en-US" sz="1200" b="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On the </a:t>
            </a:r>
            <a:r>
              <a:rPr lang="en-US" sz="1200" b="1" baseline="0" dirty="0"/>
              <a:t>Animations</a:t>
            </a:r>
            <a:r>
              <a:rPr lang="en-US" sz="1200" b="0" baseline="0" dirty="0"/>
              <a:t> tab, in the </a:t>
            </a:r>
            <a:r>
              <a:rPr lang="en-US" sz="1200" b="1" baseline="0" dirty="0"/>
              <a:t>Timing</a:t>
            </a:r>
            <a:r>
              <a:rPr lang="en-US" sz="1200" b="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Duration </a:t>
            </a:r>
            <a:r>
              <a:rPr lang="en-US" sz="1200" baseline="0" dirty="0"/>
              <a:t>box</a:t>
            </a:r>
            <a:r>
              <a:rPr lang="en-US" sz="1200" b="0" dirty="0"/>
              <a:t>,</a:t>
            </a:r>
            <a:r>
              <a:rPr lang="en-US" sz="1200" b="0" baseline="0" dirty="0"/>
              <a:t> enter </a:t>
            </a:r>
            <a:r>
              <a:rPr lang="en-US" sz="1200" b="1" baseline="0" dirty="0"/>
              <a:t>0:50</a:t>
            </a:r>
            <a:r>
              <a:rPr lang="en-US" sz="1200" b="0" baseline="0" dirty="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a:p>
        </p:txBody>
      </p:sp>
      <p:sp>
        <p:nvSpPr>
          <p:cNvPr id="6" name="Slide Image Placeholder 5">
            <a:extLst>
              <a:ext uri="{FF2B5EF4-FFF2-40B4-BE49-F238E27FC236}">
                <a16:creationId xmlns:a16="http://schemas.microsoft.com/office/drawing/2014/main" id="{B8EFF4F9-881A-766B-85E2-139144C526DF}"/>
              </a:ext>
            </a:extLst>
          </p:cNvPr>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359524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CBCEA92-F142-4D57-B507-37BDAF44710C}" type="slidenum">
              <a:rPr lang="en-US" smtClean="0"/>
              <a:t>65</a:t>
            </a:fld>
            <a:endParaRPr lang="en-US"/>
          </a:p>
        </p:txBody>
      </p:sp>
    </p:spTree>
    <p:extLst>
      <p:ext uri="{BB962C8B-B14F-4D97-AF65-F5344CB8AC3E}">
        <p14:creationId xmlns:p14="http://schemas.microsoft.com/office/powerpoint/2010/main" val="339442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66</a:t>
            </a:fld>
            <a:endParaRPr lang="en-US"/>
          </a:p>
        </p:txBody>
      </p:sp>
    </p:spTree>
    <p:extLst>
      <p:ext uri="{BB962C8B-B14F-4D97-AF65-F5344CB8AC3E}">
        <p14:creationId xmlns:p14="http://schemas.microsoft.com/office/powerpoint/2010/main" val="117404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408F-E38A-A949-B554-8EF55CA58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C1240-EB09-BCAA-BCA8-D41A36CE5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8EDBF-F6BD-1611-81D9-A90E1226D9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F80A58-A9DB-60A6-D41E-AEC2F96A0920}"/>
              </a:ext>
            </a:extLst>
          </p:cNvPr>
          <p:cNvSpPr>
            <a:spLocks noGrp="1"/>
          </p:cNvSpPr>
          <p:nvPr>
            <p:ph type="sldNum" sz="quarter" idx="10"/>
          </p:nvPr>
        </p:nvSpPr>
        <p:spPr/>
        <p:txBody>
          <a:bodyPr/>
          <a:lstStyle/>
          <a:p>
            <a:fld id="{4CBCEA92-F142-4D57-B507-37BDAF44710C}" type="slidenum">
              <a:rPr lang="en-US" smtClean="0"/>
              <a:t>72</a:t>
            </a:fld>
            <a:endParaRPr lang="en-US"/>
          </a:p>
        </p:txBody>
      </p:sp>
    </p:spTree>
    <p:extLst>
      <p:ext uri="{BB962C8B-B14F-4D97-AF65-F5344CB8AC3E}">
        <p14:creationId xmlns:p14="http://schemas.microsoft.com/office/powerpoint/2010/main" val="51053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7017D-7F86-93F1-CE31-6F7D51010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AC7F1-836A-216A-AE50-B6764645E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4E182-8A5E-391F-F25B-D7192D78AE96}"/>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47456796-9246-651D-6AC6-A37B61C63B4A}"/>
              </a:ext>
            </a:extLst>
          </p:cNvPr>
          <p:cNvSpPr>
            <a:spLocks noGrp="1"/>
          </p:cNvSpPr>
          <p:nvPr>
            <p:ph type="sldNum" sz="quarter" idx="5"/>
          </p:nvPr>
        </p:nvSpPr>
        <p:spPr/>
        <p:txBody>
          <a:bodyPr/>
          <a:lstStyle/>
          <a:p>
            <a:fld id="{E0B72C7F-47DE-4057-B8E6-E97942B8C588}" type="slidenum">
              <a:rPr lang="en-US" smtClean="0"/>
              <a:t>5</a:t>
            </a:fld>
            <a:endParaRPr lang="en-US"/>
          </a:p>
        </p:txBody>
      </p:sp>
    </p:spTree>
    <p:extLst>
      <p:ext uri="{BB962C8B-B14F-4D97-AF65-F5344CB8AC3E}">
        <p14:creationId xmlns:p14="http://schemas.microsoft.com/office/powerpoint/2010/main" val="203411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8C54B-7A75-5D6E-DE3E-10E922212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00D04-1FC2-26E3-1E5D-F38B1A3C4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D6E32-BE2D-255C-D86C-61D973C0E6AD}"/>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E9CDF91C-A233-1FDC-A480-B4C08BBEA5C0}"/>
              </a:ext>
            </a:extLst>
          </p:cNvPr>
          <p:cNvSpPr>
            <a:spLocks noGrp="1"/>
          </p:cNvSpPr>
          <p:nvPr>
            <p:ph type="sldNum" sz="quarter" idx="5"/>
          </p:nvPr>
        </p:nvSpPr>
        <p:spPr/>
        <p:txBody>
          <a:bodyPr/>
          <a:lstStyle/>
          <a:p>
            <a:fld id="{E0B72C7F-47DE-4057-B8E6-E97942B8C588}" type="slidenum">
              <a:rPr lang="en-US" smtClean="0"/>
              <a:t>6</a:t>
            </a:fld>
            <a:endParaRPr lang="en-US"/>
          </a:p>
        </p:txBody>
      </p:sp>
    </p:spTree>
    <p:extLst>
      <p:ext uri="{BB962C8B-B14F-4D97-AF65-F5344CB8AC3E}">
        <p14:creationId xmlns:p14="http://schemas.microsoft.com/office/powerpoint/2010/main" val="302528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CD82-E747-1096-8215-C07BA341A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19574-5661-F408-4469-28AA9AFDE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A5D97-5772-4827-1E42-8C65D52D69B6}"/>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485A871B-0714-2583-4637-2E3207C28570}"/>
              </a:ext>
            </a:extLst>
          </p:cNvPr>
          <p:cNvSpPr>
            <a:spLocks noGrp="1"/>
          </p:cNvSpPr>
          <p:nvPr>
            <p:ph type="sldNum" sz="quarter" idx="5"/>
          </p:nvPr>
        </p:nvSpPr>
        <p:spPr/>
        <p:txBody>
          <a:bodyPr/>
          <a:lstStyle/>
          <a:p>
            <a:fld id="{E0B72C7F-47DE-4057-B8E6-E97942B8C588}" type="slidenum">
              <a:rPr lang="en-US" smtClean="0"/>
              <a:t>7</a:t>
            </a:fld>
            <a:endParaRPr lang="en-US"/>
          </a:p>
        </p:txBody>
      </p:sp>
    </p:spTree>
    <p:extLst>
      <p:ext uri="{BB962C8B-B14F-4D97-AF65-F5344CB8AC3E}">
        <p14:creationId xmlns:p14="http://schemas.microsoft.com/office/powerpoint/2010/main" val="340679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E3FA-0072-C155-5F1B-9BCE2AD6E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93B1F-4E98-5AB7-8DDC-86E6D82A3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DB008-8353-3D03-A930-C8B1EB6E6AE2}"/>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CD04713C-9F93-1538-2053-7D0516BFC53C}"/>
              </a:ext>
            </a:extLst>
          </p:cNvPr>
          <p:cNvSpPr>
            <a:spLocks noGrp="1"/>
          </p:cNvSpPr>
          <p:nvPr>
            <p:ph type="sldNum" sz="quarter" idx="5"/>
          </p:nvPr>
        </p:nvSpPr>
        <p:spPr/>
        <p:txBody>
          <a:bodyPr/>
          <a:lstStyle/>
          <a:p>
            <a:fld id="{E0B72C7F-47DE-4057-B8E6-E97942B8C588}" type="slidenum">
              <a:rPr lang="en-US" smtClean="0"/>
              <a:t>8</a:t>
            </a:fld>
            <a:endParaRPr lang="en-US"/>
          </a:p>
        </p:txBody>
      </p:sp>
    </p:spTree>
    <p:extLst>
      <p:ext uri="{BB962C8B-B14F-4D97-AF65-F5344CB8AC3E}">
        <p14:creationId xmlns:p14="http://schemas.microsoft.com/office/powerpoint/2010/main" val="72777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FED5E-94CD-22B8-7F97-88B678EC7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939A5-CCB9-6589-326B-EB820D9B4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59F0A-CFD2-0398-526B-6567D302994E}"/>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B30C8A00-00B0-37E5-C2AC-1BDABA1547ED}"/>
              </a:ext>
            </a:extLst>
          </p:cNvPr>
          <p:cNvSpPr>
            <a:spLocks noGrp="1"/>
          </p:cNvSpPr>
          <p:nvPr>
            <p:ph type="sldNum" sz="quarter" idx="5"/>
          </p:nvPr>
        </p:nvSpPr>
        <p:spPr/>
        <p:txBody>
          <a:bodyPr/>
          <a:lstStyle/>
          <a:p>
            <a:fld id="{E0B72C7F-47DE-4057-B8E6-E97942B8C588}" type="slidenum">
              <a:rPr lang="en-US" smtClean="0"/>
              <a:t>9</a:t>
            </a:fld>
            <a:endParaRPr lang="en-US"/>
          </a:p>
        </p:txBody>
      </p:sp>
    </p:spTree>
    <p:extLst>
      <p:ext uri="{BB962C8B-B14F-4D97-AF65-F5344CB8AC3E}">
        <p14:creationId xmlns:p14="http://schemas.microsoft.com/office/powerpoint/2010/main" val="183755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5368D-9115-2C86-DD46-7FB6A1A9E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83449-28D6-36D7-F626-BAEB50979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7ACB4-4157-EDF9-C9A8-7329D28296C8}"/>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F52D1DFE-A44C-6F78-E3B0-611B3940248A}"/>
              </a:ext>
            </a:extLst>
          </p:cNvPr>
          <p:cNvSpPr>
            <a:spLocks noGrp="1"/>
          </p:cNvSpPr>
          <p:nvPr>
            <p:ph type="sldNum" sz="quarter" idx="5"/>
          </p:nvPr>
        </p:nvSpPr>
        <p:spPr/>
        <p:txBody>
          <a:bodyPr/>
          <a:lstStyle/>
          <a:p>
            <a:fld id="{E0B72C7F-47DE-4057-B8E6-E97942B8C588}" type="slidenum">
              <a:rPr lang="en-US" smtClean="0"/>
              <a:t>10</a:t>
            </a:fld>
            <a:endParaRPr lang="en-US"/>
          </a:p>
        </p:txBody>
      </p:sp>
    </p:spTree>
    <p:extLst>
      <p:ext uri="{BB962C8B-B14F-4D97-AF65-F5344CB8AC3E}">
        <p14:creationId xmlns:p14="http://schemas.microsoft.com/office/powerpoint/2010/main" val="262568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πρώτη ιστορικά θεωρία μάθησης, ξεκινάει με τα γνωστά πειράματα του </a:t>
            </a:r>
            <a:r>
              <a:rPr lang="el-GR" dirty="0" err="1"/>
              <a:t>Pavlov</a:t>
            </a:r>
            <a:r>
              <a:rPr lang="el-GR" dirty="0"/>
              <a:t>. Στη βάση αυτής της αρχής μάθησης, ένα ερέθισμα το οποίο σχετίζεται με κάποια αντίδραση για το παιδί (π.χ. στα γνωστά πειράματα του </a:t>
            </a:r>
            <a:r>
              <a:rPr lang="el-GR" dirty="0" err="1"/>
              <a:t>Watson</a:t>
            </a:r>
            <a:r>
              <a:rPr lang="el-GR" dirty="0"/>
              <a:t> ο δυνατός κρότος σχετίζεται αυτόματα με αντίδραση φόβου στο παιδί) συνδέεται σταδιακά με ένα ουδέτερο για το παιδί ερέθισμα (π.χ. το άσπρο ποντικάκι) με αποτέλεσμα τα χαρακτηριστικά της συμπεριφοράς του παιδιού (αυτόματη αντίδραση στο ερέθισμα «χ») να μεταφέρονται σε άλλα αντικείμενα της πραγματικότητας (μετά από συσχέτιση στον χρόνο και στον χώρο των αντικειμένων / ερεθισμάτων «χ» και «ψ», η αντίδραση που χαρακτήριζε την επαφή του ατόμου με το «χ» μεταφέρεται και ως αντίδραση στο ερέθισμα «Ψ»).</a:t>
            </a:r>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35398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58E41B6-745B-4FDC-AB37-CA0B3E11A7BC}" type="datetimeFigureOut">
              <a:rPr lang="en-US" smtClean="0"/>
              <a:t>2/24/2025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968EEDE-A93E-417B-8951-1CC590F399EC}" type="slidenum">
              <a:rPr lang="en-US" smtClean="0"/>
              <a:t>‹#›</a:t>
            </a:fld>
            <a:endParaRPr lang="en-US"/>
          </a:p>
        </p:txBody>
      </p:sp>
    </p:spTree>
    <p:extLst>
      <p:ext uri="{BB962C8B-B14F-4D97-AF65-F5344CB8AC3E}">
        <p14:creationId xmlns:p14="http://schemas.microsoft.com/office/powerpoint/2010/main" val="15475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62122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18757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Quote dark option CENTERE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93345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86481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22390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6D1F-ED6C-EF56-C034-EAF28DDFF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0DA78D-5C3C-6638-6C43-9990211FD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D6333-621F-0D60-6F76-3B30944A51E3}"/>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a:extLst>
              <a:ext uri="{FF2B5EF4-FFF2-40B4-BE49-F238E27FC236}">
                <a16:creationId xmlns:a16="http://schemas.microsoft.com/office/drawing/2014/main" id="{A122BC6D-FDA9-F030-80C2-02FBF4EEA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90AFE-AF1E-5372-34DC-3450569EE8AE}"/>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90303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4C39-A2BF-C566-89D0-955CEA052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857B5-6C9E-BD65-7B47-4E1E2E392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0CB1A-BFC6-E684-DEEE-F9A704F3B57F}"/>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a:extLst>
              <a:ext uri="{FF2B5EF4-FFF2-40B4-BE49-F238E27FC236}">
                <a16:creationId xmlns:a16="http://schemas.microsoft.com/office/drawing/2014/main" id="{7CFCBBB2-5061-611E-D292-B85E545A2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D56EC-11EF-7496-4BA9-F83223B0E3A1}"/>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268887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F4BB-1753-971B-2CB4-A2713B533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8247C2-8BE2-5EC2-AFED-8075D4E17A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D0F102-232A-E02B-4137-DE13775466B8}"/>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a:extLst>
              <a:ext uri="{FF2B5EF4-FFF2-40B4-BE49-F238E27FC236}">
                <a16:creationId xmlns:a16="http://schemas.microsoft.com/office/drawing/2014/main" id="{9C072E0A-F9F0-6F69-A3CB-F7341AE5D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754E8-1F19-5122-3E1A-1B432A85B284}"/>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35994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04DC-A15C-FDF8-E3AB-F1B4056E0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EE9E3-726B-6893-B028-B7274AF25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D3440D-8D3D-6145-2048-2034D2815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7260D1-4967-4CA6-B9DC-AA241B87912D}"/>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6" name="Footer Placeholder 5">
            <a:extLst>
              <a:ext uri="{FF2B5EF4-FFF2-40B4-BE49-F238E27FC236}">
                <a16:creationId xmlns:a16="http://schemas.microsoft.com/office/drawing/2014/main" id="{A3390241-E073-7E29-B3E7-CF6D272A0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F667D-30F0-F273-6F13-AEBB9A7A921A}"/>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77778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3AED-C2D9-79C5-BE4B-FC54EB060C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A31223-7949-A103-2F89-7F863F6F2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CCD7F-337D-83CB-5FDA-F6A38ED4B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D90FF-3E5B-37C7-4A9C-4DDE37362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DE8871-A23A-75A5-8440-94D3229CC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DFDD9E-5020-0342-5871-F532FC851AE8}"/>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8" name="Footer Placeholder 7">
            <a:extLst>
              <a:ext uri="{FF2B5EF4-FFF2-40B4-BE49-F238E27FC236}">
                <a16:creationId xmlns:a16="http://schemas.microsoft.com/office/drawing/2014/main" id="{F3ADE308-0BC8-8AB1-C756-DC343E4A1C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27250B-7123-DC79-BB97-5CACAC993977}"/>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117947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12233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97B8-1A03-B366-3E49-43C9AF1C2C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27BFF7-376D-8DE5-39E3-ADBE7275C7BD}"/>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4" name="Footer Placeholder 3">
            <a:extLst>
              <a:ext uri="{FF2B5EF4-FFF2-40B4-BE49-F238E27FC236}">
                <a16:creationId xmlns:a16="http://schemas.microsoft.com/office/drawing/2014/main" id="{BF4F2088-EC2B-8E5F-7465-884012F1B4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C1266-C7CE-4AC4-87BF-709AC60357DC}"/>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53555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828B6-046B-E734-6D8C-1F25E836A3FB}"/>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3" name="Footer Placeholder 2">
            <a:extLst>
              <a:ext uri="{FF2B5EF4-FFF2-40B4-BE49-F238E27FC236}">
                <a16:creationId xmlns:a16="http://schemas.microsoft.com/office/drawing/2014/main" id="{D48BA241-A75E-2798-6C63-F9E40D1295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63929-DDEB-EBE7-1C50-515D58CCEE9C}"/>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3215827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A0AF-16B3-E310-1E8F-562255AC6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ECD1D-5AB1-4B63-ADFE-0A991FB7D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29438-38B4-A348-E8D9-B22761B76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125F6-F24D-2762-039E-50DDEAD0C978}"/>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6" name="Footer Placeholder 5">
            <a:extLst>
              <a:ext uri="{FF2B5EF4-FFF2-40B4-BE49-F238E27FC236}">
                <a16:creationId xmlns:a16="http://schemas.microsoft.com/office/drawing/2014/main" id="{A0579D32-05F8-CAEF-2280-88E8FD4E9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60484-9C25-B624-CF19-8B8C50E906D8}"/>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136092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AAB8-61B5-5DC1-D49C-846554D59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AF89F3-A30C-93FE-3E44-156A50027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5A79C-0514-5B0C-27DE-96205611F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468FA-9A3F-1746-F2CE-5DF2A4B029F4}"/>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6" name="Footer Placeholder 5">
            <a:extLst>
              <a:ext uri="{FF2B5EF4-FFF2-40B4-BE49-F238E27FC236}">
                <a16:creationId xmlns:a16="http://schemas.microsoft.com/office/drawing/2014/main" id="{5B2424CE-AB5A-58AA-00F1-1D09BCD13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33AD8-53C2-2F23-5824-D3B21C83A230}"/>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89458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3105-65BD-EE1C-FAD2-EDF3F85BA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49FCD4-7689-A760-FEEF-D192298BB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2D05F-E3DA-DAEB-179D-D8B14093EC00}"/>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a:extLst>
              <a:ext uri="{FF2B5EF4-FFF2-40B4-BE49-F238E27FC236}">
                <a16:creationId xmlns:a16="http://schemas.microsoft.com/office/drawing/2014/main" id="{5A16B934-A8B1-6B61-612F-0780810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75CE9-C534-AA87-0AD6-F4A693BE48CB}"/>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177149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FFCA7-CDF1-32B5-7E56-1C1DF557BB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03BCE-FD68-3A1A-D2DD-92582DA60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A0FAF-E82B-7671-F63C-DA54B968FE27}"/>
              </a:ext>
            </a:extLst>
          </p:cNvPr>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a:extLst>
              <a:ext uri="{FF2B5EF4-FFF2-40B4-BE49-F238E27FC236}">
                <a16:creationId xmlns:a16="http://schemas.microsoft.com/office/drawing/2014/main" id="{D9F37E1A-3D74-636A-7C92-88CBE7621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D60E3-CDC8-E3A1-84BA-DB4C12C92891}"/>
              </a:ext>
            </a:extLst>
          </p:cNvPr>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124751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E41B6-745B-4FDC-AB37-CA0B3E11A7BC}"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30146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8E41B6-745B-4FDC-AB37-CA0B3E11A7BC}"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13485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8E41B6-745B-4FDC-AB37-CA0B3E11A7BC}"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304599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8E41B6-745B-4FDC-AB37-CA0B3E11A7BC}"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116453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E41B6-745B-4FDC-AB37-CA0B3E11A7BC}"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8EEDE-A93E-417B-8951-1CC590F399EC}" type="slidenum">
              <a:rPr lang="en-US" smtClean="0"/>
              <a:t>‹#›</a:t>
            </a:fld>
            <a:endParaRPr lang="en-US"/>
          </a:p>
        </p:txBody>
      </p:sp>
    </p:spTree>
    <p:extLst>
      <p:ext uri="{BB962C8B-B14F-4D97-AF65-F5344CB8AC3E}">
        <p14:creationId xmlns:p14="http://schemas.microsoft.com/office/powerpoint/2010/main" val="29825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58E41B6-745B-4FDC-AB37-CA0B3E11A7BC}"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968EEDE-A93E-417B-8951-1CC590F399EC}" type="slidenum">
              <a:rPr lang="en-US" smtClean="0"/>
              <a:t>‹#›</a:t>
            </a:fld>
            <a:endParaRPr lang="en-US"/>
          </a:p>
        </p:txBody>
      </p:sp>
    </p:spTree>
    <p:extLst>
      <p:ext uri="{BB962C8B-B14F-4D97-AF65-F5344CB8AC3E}">
        <p14:creationId xmlns:p14="http://schemas.microsoft.com/office/powerpoint/2010/main" val="184224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58E41B6-745B-4FDC-AB37-CA0B3E11A7BC}" type="datetimeFigureOut">
              <a:rPr lang="en-US" smtClean="0"/>
              <a:t>2/24/2025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968EEDE-A93E-417B-8951-1CC590F399EC}" type="slidenum">
              <a:rPr lang="en-US" smtClean="0"/>
              <a:t>‹#›</a:t>
            </a:fld>
            <a:endParaRPr lang="en-US"/>
          </a:p>
        </p:txBody>
      </p:sp>
    </p:spTree>
    <p:extLst>
      <p:ext uri="{BB962C8B-B14F-4D97-AF65-F5344CB8AC3E}">
        <p14:creationId xmlns:p14="http://schemas.microsoft.com/office/powerpoint/2010/main" val="40825823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58E41B6-745B-4FDC-AB37-CA0B3E11A7BC}" type="datetimeFigureOut">
              <a:rPr lang="en-US" smtClean="0"/>
              <a:t>2/24/2025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968EEDE-A93E-417B-8951-1CC590F399EC}" type="slidenum">
              <a:rPr lang="en-US" smtClean="0"/>
              <a:t>‹#›</a:t>
            </a:fld>
            <a:endParaRPr lang="en-US"/>
          </a:p>
        </p:txBody>
      </p:sp>
    </p:spTree>
    <p:extLst>
      <p:ext uri="{BB962C8B-B14F-4D97-AF65-F5344CB8AC3E}">
        <p14:creationId xmlns:p14="http://schemas.microsoft.com/office/powerpoint/2010/main" val="16296049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30" r:id="rId14"/>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069A9-CFD8-B8EF-1E94-233D55194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8365B-4BC8-1CC7-D3F4-E9EA7E085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0D2B5-9601-F45F-1F22-50013441A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8E41B6-745B-4FDC-AB37-CA0B3E11A7BC}" type="datetimeFigureOut">
              <a:rPr lang="en-US" smtClean="0"/>
              <a:t>2/24/2025</a:t>
            </a:fld>
            <a:endParaRPr lang="en-US"/>
          </a:p>
        </p:txBody>
      </p:sp>
      <p:sp>
        <p:nvSpPr>
          <p:cNvPr id="5" name="Footer Placeholder 4">
            <a:extLst>
              <a:ext uri="{FF2B5EF4-FFF2-40B4-BE49-F238E27FC236}">
                <a16:creationId xmlns:a16="http://schemas.microsoft.com/office/drawing/2014/main" id="{3D8645C8-1295-6154-95F8-1D8523A29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D38A93-FE76-3C0C-4A53-EE5511372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8EEDE-A93E-417B-8951-1CC590F399EC}" type="slidenum">
              <a:rPr lang="en-US" smtClean="0"/>
              <a:t>‹#›</a:t>
            </a:fld>
            <a:endParaRPr lang="en-US"/>
          </a:p>
        </p:txBody>
      </p:sp>
    </p:spTree>
    <p:extLst>
      <p:ext uri="{BB962C8B-B14F-4D97-AF65-F5344CB8AC3E}">
        <p14:creationId xmlns:p14="http://schemas.microsoft.com/office/powerpoint/2010/main" val="242542062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567209" TargetMode="External"/><Relationship Id="rId7"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hyperlink" Target="https://svgsilh.com/image/853647.html"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rlp.museum-digital.de/index.php?t=objekt&amp;oges=425" TargetMode="External"/><Relationship Id="rId5" Type="http://schemas.openxmlformats.org/officeDocument/2006/relationships/image" Target="../media/image9.jpg"/><Relationship Id="rId4" Type="http://schemas.openxmlformats.org/officeDocument/2006/relationships/hyperlink" Target="https://svgsilh.com/image/853647.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567209" TargetMode="External"/><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lphsmeatcompany.com.au/2021/04/how-to-avoid-work-accidents-in-companies.html"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E43B-9F4F-4DDD-A930-43303E49AB6E}"/>
              </a:ext>
            </a:extLst>
          </p:cNvPr>
          <p:cNvSpPr>
            <a:spLocks noGrp="1"/>
          </p:cNvSpPr>
          <p:nvPr>
            <p:ph type="ctrTitle" idx="4294967295"/>
          </p:nvPr>
        </p:nvSpPr>
        <p:spPr>
          <a:xfrm>
            <a:off x="463867" y="3143568"/>
            <a:ext cx="11630025" cy="1200150"/>
          </a:xfrm>
        </p:spPr>
        <p:txBody>
          <a:bodyPr>
            <a:noAutofit/>
          </a:bodyPr>
          <a:lstStyle/>
          <a:p>
            <a:pPr algn="ctr"/>
            <a:r>
              <a:rPr lang="el-GR" sz="4400" b="1" dirty="0">
                <a:solidFill>
                  <a:schemeClr val="tx1"/>
                </a:solidFill>
              </a:rPr>
              <a:t>Διαχείριση του εργασιακού άγχους: </a:t>
            </a:r>
            <a:br>
              <a:rPr lang="en-US" sz="4400" b="1" dirty="0">
                <a:solidFill>
                  <a:schemeClr val="tx1"/>
                </a:solidFill>
              </a:rPr>
            </a:br>
            <a:r>
              <a:rPr lang="el-GR" sz="4400" b="1" dirty="0">
                <a:solidFill>
                  <a:schemeClr val="tx1"/>
                </a:solidFill>
              </a:rPr>
              <a:t>Επίτευξη ισορροπίας μεταξύ </a:t>
            </a:r>
            <a:br>
              <a:rPr lang="en-US" sz="4400" b="1" dirty="0">
                <a:solidFill>
                  <a:schemeClr val="tx1"/>
                </a:solidFill>
              </a:rPr>
            </a:br>
            <a:r>
              <a:rPr lang="el-GR" sz="4400" b="1" dirty="0">
                <a:solidFill>
                  <a:schemeClr val="tx1"/>
                </a:solidFill>
              </a:rPr>
              <a:t>επαγγελματικής και προσωπικής ζωής</a:t>
            </a:r>
            <a:br>
              <a:rPr lang="en-GB" sz="4400" b="1" dirty="0">
                <a:solidFill>
                  <a:srgbClr val="C00000"/>
                </a:solidFill>
              </a:rPr>
            </a:br>
            <a:br>
              <a:rPr lang="en-GB" sz="4400" b="1" dirty="0">
                <a:solidFill>
                  <a:srgbClr val="C00000"/>
                </a:solidFill>
              </a:rPr>
            </a:br>
            <a:br>
              <a:rPr lang="en-GB" sz="4400" b="1" dirty="0">
                <a:solidFill>
                  <a:srgbClr val="C00000"/>
                </a:solidFill>
              </a:rPr>
            </a:br>
            <a:endParaRPr lang="en-US" sz="4400" b="1" dirty="0">
              <a:solidFill>
                <a:schemeClr val="tx1">
                  <a:lumMod val="85000"/>
                  <a:lumOff val="15000"/>
                </a:schemeClr>
              </a:solidFill>
            </a:endParaRPr>
          </a:p>
        </p:txBody>
      </p:sp>
      <p:pic>
        <p:nvPicPr>
          <p:cNvPr id="6" name="Picture 5">
            <a:extLst>
              <a:ext uri="{FF2B5EF4-FFF2-40B4-BE49-F238E27FC236}">
                <a16:creationId xmlns:a16="http://schemas.microsoft.com/office/drawing/2014/main" id="{9CA2B047-FF02-F199-7043-7BDFDA26C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8" name="TextBox 7">
            <a:extLst>
              <a:ext uri="{FF2B5EF4-FFF2-40B4-BE49-F238E27FC236}">
                <a16:creationId xmlns:a16="http://schemas.microsoft.com/office/drawing/2014/main" id="{26AF21A1-BE0E-706B-3BD2-CBA4A5D6F08E}"/>
              </a:ext>
            </a:extLst>
          </p:cNvPr>
          <p:cNvSpPr txBox="1"/>
          <p:nvPr/>
        </p:nvSpPr>
        <p:spPr>
          <a:xfrm>
            <a:off x="3444240" y="5243156"/>
            <a:ext cx="6096000" cy="923330"/>
          </a:xfrm>
          <a:prstGeom prst="rect">
            <a:avLst/>
          </a:prstGeom>
          <a:noFill/>
        </p:spPr>
        <p:txBody>
          <a:bodyPr wrap="square">
            <a:spAutoFit/>
          </a:bodyPr>
          <a:lstStyle/>
          <a:p>
            <a:pPr algn="ctr"/>
            <a:r>
              <a:rPr kumimoji="0" lang="el-GR" sz="1800" b="1" i="0" u="none" strike="noStrike" kern="1200" cap="none" spc="100" normalizeH="0" baseline="0" noProof="0" dirty="0">
                <a:ln>
                  <a:noFill/>
                </a:ln>
                <a:effectLst/>
                <a:uLnTx/>
                <a:uFillTx/>
                <a:ea typeface="+mj-ea"/>
                <a:cs typeface="+mj-cs"/>
              </a:rPr>
              <a:t>Γιώργος Μεταξάς (</a:t>
            </a:r>
            <a:r>
              <a:rPr kumimoji="0" lang="en-US" sz="1800" b="1" i="0" u="none" strike="noStrike" kern="1200" cap="none" spc="100" normalizeH="0" baseline="0" noProof="0" dirty="0">
                <a:ln>
                  <a:noFill/>
                </a:ln>
                <a:effectLst/>
                <a:uLnTx/>
                <a:uFillTx/>
                <a:ea typeface="+mj-ea"/>
                <a:cs typeface="+mj-cs"/>
              </a:rPr>
              <a:t>PhD)</a:t>
            </a:r>
          </a:p>
          <a:p>
            <a:pPr algn="ctr"/>
            <a:r>
              <a:rPr lang="el-GR" sz="1800" b="1" spc="100" dirty="0">
                <a:ea typeface="+mj-ea"/>
                <a:cs typeface="+mj-cs"/>
              </a:rPr>
              <a:t>Συμβουλευτικός Ψυχολόγος (</a:t>
            </a:r>
            <a:r>
              <a:rPr lang="el-GR" sz="1800" b="1" spc="100" dirty="0" err="1">
                <a:ea typeface="+mj-ea"/>
                <a:cs typeface="+mj-cs"/>
              </a:rPr>
              <a:t>Αρ</a:t>
            </a:r>
            <a:r>
              <a:rPr lang="el-GR" sz="1800" b="1" spc="100" dirty="0">
                <a:ea typeface="+mj-ea"/>
                <a:cs typeface="+mj-cs"/>
              </a:rPr>
              <a:t>. ΣΕΨ 108)</a:t>
            </a:r>
          </a:p>
          <a:p>
            <a:pPr algn="ctr"/>
            <a:r>
              <a:rPr lang="el-GR" sz="1800" b="1" spc="100" dirty="0">
                <a:ea typeface="+mj-ea"/>
                <a:cs typeface="+mj-cs"/>
              </a:rPr>
              <a:t>Διδάκτωρ Ψυχολογίας στον τομέα των </a:t>
            </a:r>
            <a:r>
              <a:rPr lang="el-GR" sz="1800" b="1" spc="100" dirty="0" err="1">
                <a:ea typeface="+mj-ea"/>
                <a:cs typeface="+mj-cs"/>
              </a:rPr>
              <a:t>Νευροεπιστημών</a:t>
            </a:r>
            <a:endParaRPr lang="LID4096" sz="1800" dirty="0"/>
          </a:p>
        </p:txBody>
      </p:sp>
    </p:spTree>
    <p:extLst>
      <p:ext uri="{BB962C8B-B14F-4D97-AF65-F5344CB8AC3E}">
        <p14:creationId xmlns:p14="http://schemas.microsoft.com/office/powerpoint/2010/main" val="35798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AE3D-35D6-1BB6-5E46-640319DBBC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744568-9A50-6307-56D9-F09A3954094F}"/>
              </a:ext>
            </a:extLst>
          </p:cNvPr>
          <p:cNvSpPr>
            <a:spLocks noGrp="1"/>
          </p:cNvSpPr>
          <p:nvPr>
            <p:ph type="body" sz="quarter" idx="13"/>
          </p:nvPr>
        </p:nvSpPr>
        <p:spPr>
          <a:xfrm>
            <a:off x="533400" y="115635"/>
            <a:ext cx="11658600" cy="1089529"/>
          </a:xfrm>
        </p:spPr>
        <p:txBody>
          <a:bodyPr/>
          <a:lstStyle/>
          <a:p>
            <a:r>
              <a:rPr lang="el-GR" b="1" dirty="0">
                <a:solidFill>
                  <a:schemeClr val="tx1"/>
                </a:solidFill>
              </a:rPr>
              <a:t>Τι μπορούμε να κάνουμε;</a:t>
            </a:r>
            <a:endParaRPr lang="LID4096" b="1" dirty="0">
              <a:solidFill>
                <a:schemeClr val="tx1"/>
              </a:solidFill>
            </a:endParaRPr>
          </a:p>
        </p:txBody>
      </p:sp>
      <p:pic>
        <p:nvPicPr>
          <p:cNvPr id="4" name="Picture 3">
            <a:extLst>
              <a:ext uri="{FF2B5EF4-FFF2-40B4-BE49-F238E27FC236}">
                <a16:creationId xmlns:a16="http://schemas.microsoft.com/office/drawing/2014/main" id="{E9B51A4C-6AA9-8A17-E95E-127C497F4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40C05096-033B-DC76-579A-3B1F3048411D}"/>
              </a:ext>
            </a:extLst>
          </p:cNvPr>
          <p:cNvSpPr txBox="1"/>
          <p:nvPr/>
        </p:nvSpPr>
        <p:spPr>
          <a:xfrm>
            <a:off x="176980" y="1534758"/>
            <a:ext cx="11838039" cy="2308324"/>
          </a:xfrm>
          <a:prstGeom prst="rect">
            <a:avLst/>
          </a:prstGeom>
          <a:noFill/>
        </p:spPr>
        <p:txBody>
          <a:bodyPr wrap="square">
            <a:spAutoFit/>
          </a:bodyPr>
          <a:lstStyle/>
          <a:p>
            <a:pPr algn="just"/>
            <a:r>
              <a:rPr lang="el-GR" sz="2400" b="1" dirty="0"/>
              <a:t>5. Ανάπτυξη και </a:t>
            </a:r>
            <a:r>
              <a:rPr lang="el-GR" sz="2400" b="1" dirty="0" err="1"/>
              <a:t>αυτοφροντίδα</a:t>
            </a:r>
            <a:endParaRPr lang="el-GR" sz="2400" b="1" dirty="0"/>
          </a:p>
          <a:p>
            <a:pPr algn="just"/>
            <a:r>
              <a:rPr lang="el-GR" sz="2400" b="1" dirty="0"/>
              <a:t>  </a:t>
            </a:r>
          </a:p>
          <a:p>
            <a:pPr marL="342900" indent="-342900" algn="just">
              <a:buFont typeface="Wingdings" panose="05000000000000000000" pitchFamily="2" charset="2"/>
              <a:buChar char="à"/>
            </a:pPr>
            <a:r>
              <a:rPr lang="el-GR" sz="2400" b="1" dirty="0"/>
              <a:t>Συνεχής μάθηση</a:t>
            </a:r>
            <a:r>
              <a:rPr lang="el-GR" sz="2400" dirty="0"/>
              <a:t>: Επιλέξτε σεμινάρια και εκπαιδεύσεις που θα σας είναι χρήσιμα για τη βελτίωση των δεξιοτήτων σας</a:t>
            </a:r>
            <a:r>
              <a:rPr lang="el-GR" sz="2400" b="1" dirty="0"/>
              <a:t>   </a:t>
            </a:r>
          </a:p>
          <a:p>
            <a:pPr algn="just"/>
            <a:endParaRPr lang="el-GR" sz="2400" b="1" dirty="0"/>
          </a:p>
          <a:p>
            <a:pPr marL="342900" indent="-342900" algn="just">
              <a:buFont typeface="Wingdings" panose="05000000000000000000" pitchFamily="2" charset="2"/>
              <a:buChar char="à"/>
            </a:pPr>
            <a:r>
              <a:rPr lang="el-GR" sz="2400" b="1" dirty="0"/>
              <a:t>Ευέλικτες ρυθμίσεις εργασίας: </a:t>
            </a:r>
            <a:r>
              <a:rPr lang="el-GR" sz="2400" dirty="0"/>
              <a:t>Εάν είναι δυνατόν ζητήστε ευέλικτες ώρες εργασίας</a:t>
            </a:r>
            <a:endParaRPr lang="LID4096" sz="2400" dirty="0"/>
          </a:p>
        </p:txBody>
      </p:sp>
      <p:sp>
        <p:nvSpPr>
          <p:cNvPr id="3" name="TextBox 2">
            <a:extLst>
              <a:ext uri="{FF2B5EF4-FFF2-40B4-BE49-F238E27FC236}">
                <a16:creationId xmlns:a16="http://schemas.microsoft.com/office/drawing/2014/main" id="{D0EF570E-D664-9463-0D1A-7DC9BFEFD969}"/>
              </a:ext>
            </a:extLst>
          </p:cNvPr>
          <p:cNvSpPr txBox="1"/>
          <p:nvPr/>
        </p:nvSpPr>
        <p:spPr>
          <a:xfrm>
            <a:off x="176979" y="3984414"/>
            <a:ext cx="11838039" cy="2677656"/>
          </a:xfrm>
          <a:prstGeom prst="rect">
            <a:avLst/>
          </a:prstGeom>
          <a:noFill/>
        </p:spPr>
        <p:txBody>
          <a:bodyPr wrap="square">
            <a:spAutoFit/>
          </a:bodyPr>
          <a:lstStyle/>
          <a:p>
            <a:pPr algn="just"/>
            <a:r>
              <a:rPr lang="el-GR" sz="2400" b="1" dirty="0"/>
              <a:t>6. Ανάκλαση και </a:t>
            </a:r>
            <a:r>
              <a:rPr lang="el-GR" sz="2400" b="1" dirty="0" err="1"/>
              <a:t>αυτοαξιολόγηση</a:t>
            </a:r>
            <a:endParaRPr lang="el-GR" sz="2400" b="1" dirty="0"/>
          </a:p>
          <a:p>
            <a:pPr algn="just"/>
            <a:r>
              <a:rPr lang="el-GR" sz="2400" b="1" dirty="0"/>
              <a:t>  </a:t>
            </a:r>
          </a:p>
          <a:p>
            <a:pPr marL="342900" indent="-342900" algn="just">
              <a:buFont typeface="Wingdings" panose="05000000000000000000" pitchFamily="2" charset="2"/>
              <a:buChar char="à"/>
            </a:pPr>
            <a:r>
              <a:rPr lang="el-GR" sz="2400" b="1" dirty="0"/>
              <a:t>Ανάκληση (</a:t>
            </a:r>
            <a:r>
              <a:rPr lang="en-US" sz="2400" b="1" dirty="0"/>
              <a:t>reflection)</a:t>
            </a:r>
            <a:r>
              <a:rPr lang="el-GR" sz="2400" dirty="0"/>
              <a:t>: Κάθε μέρα αφιερώστε λίγο χρόνο στο τέλος της εργάσιμης ημέρας για να αναλογιστείτε τις επιτυχίες και τις προκλήσεις της ημέρας.</a:t>
            </a:r>
            <a:r>
              <a:rPr lang="el-GR" sz="2400" b="1" dirty="0"/>
              <a:t>  </a:t>
            </a:r>
          </a:p>
          <a:p>
            <a:pPr algn="just"/>
            <a:endParaRPr lang="el-GR" sz="2400" b="1" dirty="0"/>
          </a:p>
          <a:p>
            <a:pPr marL="342900" indent="-342900" algn="just">
              <a:buFont typeface="Wingdings" panose="05000000000000000000" pitchFamily="2" charset="2"/>
              <a:buChar char="à"/>
            </a:pPr>
            <a:r>
              <a:rPr lang="el-GR" sz="2400" b="1" dirty="0" err="1"/>
              <a:t>Αυτοαξιολόγηση</a:t>
            </a:r>
            <a:r>
              <a:rPr lang="el-GR" sz="2400" b="1" dirty="0"/>
              <a:t>: </a:t>
            </a:r>
            <a:r>
              <a:rPr lang="el-GR" sz="2400" dirty="0"/>
              <a:t>Αξιολογήστε τακτικά τις προτεραιότητές σας και βεβαιωθείτε πως η εργασία σας ευθυγραμμίζεται με τις αξίες και τους στόχους σας</a:t>
            </a:r>
            <a:endParaRPr lang="LID4096" sz="2400" dirty="0"/>
          </a:p>
        </p:txBody>
      </p:sp>
    </p:spTree>
    <p:extLst>
      <p:ext uri="{BB962C8B-B14F-4D97-AF65-F5344CB8AC3E}">
        <p14:creationId xmlns:p14="http://schemas.microsoft.com/office/powerpoint/2010/main" val="104585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11</a:t>
            </a:fld>
            <a:endParaRPr lang="en-US"/>
          </a:p>
        </p:txBody>
      </p:sp>
      <p:sp>
        <p:nvSpPr>
          <p:cNvPr id="4" name="TextBox 3">
            <a:extLst>
              <a:ext uri="{FF2B5EF4-FFF2-40B4-BE49-F238E27FC236}">
                <a16:creationId xmlns:a16="http://schemas.microsoft.com/office/drawing/2014/main" id="{10C214FF-03E2-6826-40B3-FD5528F208CA}"/>
              </a:ext>
            </a:extLst>
          </p:cNvPr>
          <p:cNvSpPr txBox="1"/>
          <p:nvPr/>
        </p:nvSpPr>
        <p:spPr>
          <a:xfrm>
            <a:off x="10285409" y="239288"/>
            <a:ext cx="1572803" cy="369332"/>
          </a:xfrm>
          <a:prstGeom prst="rect">
            <a:avLst/>
          </a:prstGeom>
          <a:noFill/>
        </p:spPr>
        <p:txBody>
          <a:bodyPr wrap="none" rtlCol="0">
            <a:spAutoFit/>
          </a:bodyPr>
          <a:lstStyle/>
          <a:p>
            <a:r>
              <a:rPr lang="el-GR" b="1" spc="300" dirty="0">
                <a:solidFill>
                  <a:schemeClr val="accent5"/>
                </a:solidFill>
              </a:rPr>
              <a:t>Εισαγωγή</a:t>
            </a:r>
            <a:endParaRPr lang="en-GB" b="1" spc="300" dirty="0">
              <a:solidFill>
                <a:schemeClr val="accent5"/>
              </a:solidFill>
            </a:endParaRPr>
          </a:p>
        </p:txBody>
      </p:sp>
      <p:pic>
        <p:nvPicPr>
          <p:cNvPr id="6" name="Picture 5">
            <a:extLst>
              <a:ext uri="{FF2B5EF4-FFF2-40B4-BE49-F238E27FC236}">
                <a16:creationId xmlns:a16="http://schemas.microsoft.com/office/drawing/2014/main" id="{41543947-8DA5-7211-E417-4E574FD8D5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120" y="1717040"/>
            <a:ext cx="5252720" cy="4826000"/>
          </a:xfrm>
          <a:prstGeom prst="rect">
            <a:avLst/>
          </a:prstGeom>
          <a:ln>
            <a:noFill/>
          </a:ln>
          <a:effectLst>
            <a:softEdge rad="112500"/>
          </a:effectLst>
        </p:spPr>
      </p:pic>
      <p:pic>
        <p:nvPicPr>
          <p:cNvPr id="8" name="Graphic 7">
            <a:extLst>
              <a:ext uri="{FF2B5EF4-FFF2-40B4-BE49-F238E27FC236}">
                <a16:creationId xmlns:a16="http://schemas.microsoft.com/office/drawing/2014/main" id="{C90A4CC4-AA2B-387F-0829-B30FBD790C6F}"/>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360162" y="1899920"/>
            <a:ext cx="4585302" cy="4409440"/>
          </a:xfrm>
          <a:prstGeom prst="rect">
            <a:avLst/>
          </a:prstGeom>
        </p:spPr>
      </p:pic>
      <p:pic>
        <p:nvPicPr>
          <p:cNvPr id="10" name="Picture 9">
            <a:extLst>
              <a:ext uri="{FF2B5EF4-FFF2-40B4-BE49-F238E27FC236}">
                <a16:creationId xmlns:a16="http://schemas.microsoft.com/office/drawing/2014/main" id="{1568F052-6F37-081C-521A-B9848D13B3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1887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FACE3-A00E-6291-7212-1B9A179415BD}"/>
              </a:ext>
            </a:extLst>
          </p:cNvPr>
          <p:cNvSpPr txBox="1"/>
          <p:nvPr/>
        </p:nvSpPr>
        <p:spPr>
          <a:xfrm>
            <a:off x="10577720" y="38446"/>
            <a:ext cx="1497526" cy="369332"/>
          </a:xfrm>
          <a:prstGeom prst="rect">
            <a:avLst/>
          </a:prstGeom>
          <a:noFill/>
        </p:spPr>
        <p:txBody>
          <a:bodyPr wrap="none" rtlCol="0">
            <a:spAutoFit/>
          </a:bodyPr>
          <a:lstStyle/>
          <a:p>
            <a:r>
              <a:rPr lang="el-GR" spc="300" dirty="0">
                <a:solidFill>
                  <a:schemeClr val="tx1">
                    <a:lumMod val="85000"/>
                    <a:lumOff val="15000"/>
                  </a:schemeClr>
                </a:solidFill>
                <a:latin typeface="Trebuchet MS" panose="020B0603020202020204" pitchFamily="34" charset="0"/>
                <a:sym typeface="Wingdings" panose="05000000000000000000" pitchFamily="2" charset="2"/>
              </a:rPr>
              <a:t>Εισαγωγή</a:t>
            </a:r>
            <a:endParaRPr lang="en-GB" spc="300" dirty="0">
              <a:solidFill>
                <a:schemeClr val="accent5"/>
              </a:solidFill>
              <a:latin typeface="Trebuchet MS" panose="020B0603020202020204" pitchFamily="34" charset="0"/>
            </a:endParaRPr>
          </a:p>
        </p:txBody>
      </p:sp>
      <p:pic>
        <p:nvPicPr>
          <p:cNvPr id="12" name="Picture 11">
            <a:extLst>
              <a:ext uri="{FF2B5EF4-FFF2-40B4-BE49-F238E27FC236}">
                <a16:creationId xmlns:a16="http://schemas.microsoft.com/office/drawing/2014/main" id="{658079A6-F237-F276-919F-B0B3FF93901A}"/>
              </a:ext>
            </a:extLst>
          </p:cNvPr>
          <p:cNvPicPr>
            <a:picLocks noChangeAspect="1"/>
          </p:cNvPicPr>
          <p:nvPr/>
        </p:nvPicPr>
        <p:blipFill>
          <a:blip r:embed="rId2"/>
          <a:stretch>
            <a:fillRect/>
          </a:stretch>
        </p:blipFill>
        <p:spPr>
          <a:xfrm>
            <a:off x="102039" y="2663499"/>
            <a:ext cx="5877053" cy="1865538"/>
          </a:xfrm>
          <a:prstGeom prst="rect">
            <a:avLst/>
          </a:prstGeom>
        </p:spPr>
      </p:pic>
      <p:pic>
        <p:nvPicPr>
          <p:cNvPr id="13" name="Picture 12">
            <a:extLst>
              <a:ext uri="{FF2B5EF4-FFF2-40B4-BE49-F238E27FC236}">
                <a16:creationId xmlns:a16="http://schemas.microsoft.com/office/drawing/2014/main" id="{697B0185-0333-E438-C94F-C270A5D475D8}"/>
              </a:ext>
            </a:extLst>
          </p:cNvPr>
          <p:cNvPicPr>
            <a:picLocks noChangeAspect="1"/>
          </p:cNvPicPr>
          <p:nvPr/>
        </p:nvPicPr>
        <p:blipFill rotWithShape="1">
          <a:blip r:embed="rId3">
            <a:extLst>
              <a:ext uri="{28A0092B-C50C-407E-A947-70E740481C1C}">
                <a14:useLocalDpi xmlns:a14="http://schemas.microsoft.com/office/drawing/2010/main" val="0"/>
              </a:ext>
            </a:extLst>
          </a:blip>
          <a:srcRect l="6367" t="13445" r="3279" b="3187"/>
          <a:stretch/>
        </p:blipFill>
        <p:spPr>
          <a:xfrm>
            <a:off x="6500372" y="737586"/>
            <a:ext cx="5099222" cy="5717363"/>
          </a:xfrm>
          <a:prstGeom prst="rect">
            <a:avLst/>
          </a:prstGeom>
          <a:ln>
            <a:noFill/>
          </a:ln>
          <a:effectLst>
            <a:softEdge rad="112500"/>
          </a:effectLst>
        </p:spPr>
      </p:pic>
      <p:pic>
        <p:nvPicPr>
          <p:cNvPr id="2" name="Picture 1">
            <a:extLst>
              <a:ext uri="{FF2B5EF4-FFF2-40B4-BE49-F238E27FC236}">
                <a16:creationId xmlns:a16="http://schemas.microsoft.com/office/drawing/2014/main" id="{048B72AD-FC4D-4929-6E0B-B04BE5571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3728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E667FD-F505-A27F-D044-6F6E570D61B5}"/>
              </a:ext>
            </a:extLst>
          </p:cNvPr>
          <p:cNvSpPr txBox="1"/>
          <p:nvPr/>
        </p:nvSpPr>
        <p:spPr>
          <a:xfrm>
            <a:off x="10285409" y="239288"/>
            <a:ext cx="1572803" cy="369332"/>
          </a:xfrm>
          <a:prstGeom prst="rect">
            <a:avLst/>
          </a:prstGeom>
          <a:noFill/>
        </p:spPr>
        <p:txBody>
          <a:bodyPr wrap="none" rtlCol="0">
            <a:spAutoFit/>
          </a:bodyPr>
          <a:lstStyle/>
          <a:p>
            <a:r>
              <a:rPr lang="el-GR" b="1" spc="300" dirty="0">
                <a:solidFill>
                  <a:schemeClr val="accent5"/>
                </a:solidFill>
              </a:rPr>
              <a:t>Εισαγωγή</a:t>
            </a:r>
            <a:endParaRPr lang="en-GB" b="1" spc="300" dirty="0">
              <a:solidFill>
                <a:schemeClr val="accent5"/>
              </a:solidFill>
            </a:endParaRPr>
          </a:p>
        </p:txBody>
      </p:sp>
      <p:pic>
        <p:nvPicPr>
          <p:cNvPr id="2" name="Graphic 1">
            <a:extLst>
              <a:ext uri="{FF2B5EF4-FFF2-40B4-BE49-F238E27FC236}">
                <a16:creationId xmlns:a16="http://schemas.microsoft.com/office/drawing/2014/main" id="{93E77A91-2651-D364-ED14-85D89955DFE1}"/>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6360162" y="1899920"/>
            <a:ext cx="4585302" cy="4409440"/>
          </a:xfrm>
          <a:prstGeom prst="rect">
            <a:avLst/>
          </a:prstGeom>
        </p:spPr>
      </p:pic>
      <p:sp>
        <p:nvSpPr>
          <p:cNvPr id="3" name="TextBox 2">
            <a:extLst>
              <a:ext uri="{FF2B5EF4-FFF2-40B4-BE49-F238E27FC236}">
                <a16:creationId xmlns:a16="http://schemas.microsoft.com/office/drawing/2014/main" id="{11D12964-6ED2-6186-2175-177334973531}"/>
              </a:ext>
            </a:extLst>
          </p:cNvPr>
          <p:cNvSpPr txBox="1"/>
          <p:nvPr/>
        </p:nvSpPr>
        <p:spPr>
          <a:xfrm>
            <a:off x="5059680" y="335280"/>
            <a:ext cx="6573520" cy="707886"/>
          </a:xfrm>
          <a:prstGeom prst="rect">
            <a:avLst/>
          </a:prstGeom>
          <a:noFill/>
        </p:spPr>
        <p:txBody>
          <a:bodyPr wrap="square" rtlCol="0">
            <a:spAutoFit/>
          </a:bodyPr>
          <a:lstStyle/>
          <a:p>
            <a:r>
              <a:rPr lang="el-GR" sz="4000" b="1" dirty="0"/>
              <a:t>Τι είναι το άγχος;</a:t>
            </a:r>
            <a:endParaRPr lang="en-CY" sz="4000" b="1" dirty="0"/>
          </a:p>
        </p:txBody>
      </p:sp>
      <p:pic>
        <p:nvPicPr>
          <p:cNvPr id="9" name="Picture 8">
            <a:extLst>
              <a:ext uri="{FF2B5EF4-FFF2-40B4-BE49-F238E27FC236}">
                <a16:creationId xmlns:a16="http://schemas.microsoft.com/office/drawing/2014/main" id="{33157FFE-01AB-F3E1-E64C-84A507F1C2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3310" y="1656080"/>
            <a:ext cx="3543300" cy="4876800"/>
          </a:xfrm>
          <a:prstGeom prst="rect">
            <a:avLst/>
          </a:prstGeom>
        </p:spPr>
      </p:pic>
      <p:pic>
        <p:nvPicPr>
          <p:cNvPr id="11" name="Picture 10">
            <a:extLst>
              <a:ext uri="{FF2B5EF4-FFF2-40B4-BE49-F238E27FC236}">
                <a16:creationId xmlns:a16="http://schemas.microsoft.com/office/drawing/2014/main" id="{5DE8D78D-6B6A-FFA4-62F8-101B9F70A3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10160"/>
            <a:ext cx="1558606" cy="1320800"/>
          </a:xfrm>
          <a:prstGeom prst="rect">
            <a:avLst/>
          </a:prstGeom>
          <a:ln>
            <a:noFill/>
          </a:ln>
          <a:effectLst>
            <a:softEdge rad="112500"/>
          </a:effectLst>
        </p:spPr>
      </p:pic>
    </p:spTree>
    <p:extLst>
      <p:ext uri="{BB962C8B-B14F-4D97-AF65-F5344CB8AC3E}">
        <p14:creationId xmlns:p14="http://schemas.microsoft.com/office/powerpoint/2010/main" val="47785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0711A-95B4-CCD8-FD14-8F6216502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7003"/>
            <a:ext cx="6858002" cy="12192001"/>
          </a:xfrm>
          <a:prstGeom prst="rect">
            <a:avLst/>
          </a:prstGeom>
        </p:spPr>
      </p:pic>
    </p:spTree>
    <p:extLst>
      <p:ext uri="{BB962C8B-B14F-4D97-AF65-F5344CB8AC3E}">
        <p14:creationId xmlns:p14="http://schemas.microsoft.com/office/powerpoint/2010/main" val="197250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B7DA9-3D0E-6EEE-6F90-64A46BC9D902}"/>
              </a:ext>
            </a:extLst>
          </p:cNvPr>
          <p:cNvPicPr>
            <a:picLocks noChangeAspect="1"/>
          </p:cNvPicPr>
          <p:nvPr/>
        </p:nvPicPr>
        <p:blipFill>
          <a:blip r:embed="rId2">
            <a:extLst>
              <a:ext uri="{28A0092B-C50C-407E-A947-70E740481C1C}">
                <a14:useLocalDpi xmlns:a14="http://schemas.microsoft.com/office/drawing/2010/main" val="0"/>
              </a:ext>
            </a:extLst>
          </a:blip>
          <a:srcRect l="4593" t="666" r="2962" b="2251"/>
          <a:stretch/>
        </p:blipFill>
        <p:spPr>
          <a:xfrm rot="16200000">
            <a:off x="2667000" y="-2667000"/>
            <a:ext cx="6858000" cy="12192000"/>
          </a:xfrm>
          <a:prstGeom prst="rect">
            <a:avLst/>
          </a:prstGeom>
        </p:spPr>
      </p:pic>
    </p:spTree>
    <p:extLst>
      <p:ext uri="{BB962C8B-B14F-4D97-AF65-F5344CB8AC3E}">
        <p14:creationId xmlns:p14="http://schemas.microsoft.com/office/powerpoint/2010/main" val="339715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A44980-7EA3-D8C3-2D49-F5EF2D3D0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7002"/>
            <a:ext cx="6858001" cy="12192002"/>
          </a:xfrm>
          <a:prstGeom prst="rect">
            <a:avLst/>
          </a:prstGeom>
        </p:spPr>
      </p:pic>
    </p:spTree>
    <p:extLst>
      <p:ext uri="{BB962C8B-B14F-4D97-AF65-F5344CB8AC3E}">
        <p14:creationId xmlns:p14="http://schemas.microsoft.com/office/powerpoint/2010/main" val="193166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22AD-8417-A59B-6B24-44C7910C1E9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0F50E7-33E9-458F-3E77-89537108E93C}"/>
              </a:ext>
            </a:extLst>
          </p:cNvPr>
          <p:cNvSpPr txBox="1"/>
          <p:nvPr/>
        </p:nvSpPr>
        <p:spPr>
          <a:xfrm>
            <a:off x="4508401" y="314960"/>
            <a:ext cx="4027064" cy="584775"/>
          </a:xfrm>
          <a:prstGeom prst="rect">
            <a:avLst/>
          </a:prstGeom>
          <a:noFill/>
        </p:spPr>
        <p:txBody>
          <a:bodyPr wrap="none" rtlCol="0">
            <a:spAutoFit/>
          </a:bodyPr>
          <a:lstStyle/>
          <a:p>
            <a:r>
              <a:rPr lang="el-GR" sz="3200" b="1" spc="300" dirty="0"/>
              <a:t>Γεγονότα και Ποινή</a:t>
            </a:r>
            <a:endParaRPr lang="en-GB" sz="3200" b="1" spc="300" dirty="0"/>
          </a:p>
        </p:txBody>
      </p:sp>
      <p:pic>
        <p:nvPicPr>
          <p:cNvPr id="6" name="Picture 5">
            <a:extLst>
              <a:ext uri="{FF2B5EF4-FFF2-40B4-BE49-F238E27FC236}">
                <a16:creationId xmlns:a16="http://schemas.microsoft.com/office/drawing/2014/main" id="{19E56B7B-B3D0-C9B2-94D5-27A87EAE84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3520" y="1534160"/>
            <a:ext cx="5252720" cy="4826000"/>
          </a:xfrm>
          <a:prstGeom prst="rect">
            <a:avLst/>
          </a:prstGeom>
          <a:ln>
            <a:noFill/>
          </a:ln>
          <a:effectLst>
            <a:softEdge rad="112500"/>
          </a:effectLst>
        </p:spPr>
      </p:pic>
      <p:pic>
        <p:nvPicPr>
          <p:cNvPr id="3" name="Picture 2">
            <a:extLst>
              <a:ext uri="{FF2B5EF4-FFF2-40B4-BE49-F238E27FC236}">
                <a16:creationId xmlns:a16="http://schemas.microsoft.com/office/drawing/2014/main" id="{54EB09AD-003E-BFAB-CA06-70C18843E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05975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E69115-D262-A0B7-42F2-09217E4026FB}"/>
              </a:ext>
            </a:extLst>
          </p:cNvPr>
          <p:cNvPicPr>
            <a:picLocks noChangeAspect="1"/>
          </p:cNvPicPr>
          <p:nvPr/>
        </p:nvPicPr>
        <p:blipFill>
          <a:blip r:embed="rId2"/>
          <a:srcRect t="15408"/>
          <a:stretch/>
        </p:blipFill>
        <p:spPr>
          <a:xfrm>
            <a:off x="0" y="0"/>
            <a:ext cx="12192000" cy="6858000"/>
          </a:xfrm>
          <a:prstGeom prst="rect">
            <a:avLst/>
          </a:prstGeom>
        </p:spPr>
      </p:pic>
    </p:spTree>
    <p:extLst>
      <p:ext uri="{BB962C8B-B14F-4D97-AF65-F5344CB8AC3E}">
        <p14:creationId xmlns:p14="http://schemas.microsoft.com/office/powerpoint/2010/main" val="358049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Δραστηριότητα">
            <a:extLst>
              <a:ext uri="{FF2B5EF4-FFF2-40B4-BE49-F238E27FC236}">
                <a16:creationId xmlns:a16="http://schemas.microsoft.com/office/drawing/2014/main" id="{0F12DC28-B0CE-B8F8-B76E-6A88BD4A6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79" t="40533" r="68657" b="47041"/>
          <a:stretch/>
        </p:blipFill>
        <p:spPr bwMode="auto">
          <a:xfrm>
            <a:off x="1870364" y="3855028"/>
            <a:ext cx="2026227" cy="104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
            <a:extLst>
              <a:ext uri="{FF2B5EF4-FFF2-40B4-BE49-F238E27FC236}">
                <a16:creationId xmlns:a16="http://schemas.microsoft.com/office/drawing/2014/main" id="{E48750C4-0565-EFCD-5E14-992B84CAFF31}"/>
              </a:ext>
            </a:extLst>
          </p:cNvPr>
          <p:cNvSpPr>
            <a:spLocks noGrp="1"/>
          </p:cNvSpPr>
          <p:nvPr>
            <p:ph type="body" sz="quarter" idx="13"/>
          </p:nvPr>
        </p:nvSpPr>
        <p:spPr>
          <a:xfrm>
            <a:off x="2834640" y="164643"/>
            <a:ext cx="8778240" cy="1089529"/>
          </a:xfrm>
        </p:spPr>
        <p:txBody>
          <a:bodyPr>
            <a:normAutofit/>
          </a:bodyPr>
          <a:lstStyle/>
          <a:p>
            <a:pPr marL="0" indent="0" algn="ctr">
              <a:buNone/>
            </a:pPr>
            <a:r>
              <a:rPr lang="el-GR" b="1" dirty="0">
                <a:solidFill>
                  <a:schemeClr val="tx1"/>
                </a:solidFill>
              </a:rPr>
              <a:t>Ανθρώπινη Συμπεριφορά</a:t>
            </a:r>
            <a:endParaRPr lang="en-US" b="1" dirty="0">
              <a:solidFill>
                <a:schemeClr val="tx1"/>
              </a:solidFill>
            </a:endParaRPr>
          </a:p>
        </p:txBody>
      </p:sp>
      <p:pic>
        <p:nvPicPr>
          <p:cNvPr id="11" name="Picture 1" descr="Δραστηριότητα">
            <a:extLst>
              <a:ext uri="{FF2B5EF4-FFF2-40B4-BE49-F238E27FC236}">
                <a16:creationId xmlns:a16="http://schemas.microsoft.com/office/drawing/2014/main" id="{C3627EF8-6B22-1AF7-DFED-7EF381CCF5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81" r="83577"/>
          <a:stretch/>
        </p:blipFill>
        <p:spPr bwMode="auto">
          <a:xfrm>
            <a:off x="488373" y="5060373"/>
            <a:ext cx="163137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1B24AC4B-E3EC-4CCB-ED2C-B24F5E397991}"/>
              </a:ext>
            </a:extLst>
          </p:cNvPr>
          <p:cNvCxnSpPr/>
          <p:nvPr/>
        </p:nvCxnSpPr>
        <p:spPr>
          <a:xfrm flipV="1">
            <a:off x="2098964" y="6078682"/>
            <a:ext cx="1953491" cy="207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8561D34-85CE-3D33-51BD-D3BFDD9A4626}"/>
              </a:ext>
            </a:extLst>
          </p:cNvPr>
          <p:cNvPicPr>
            <a:picLocks noChangeAspect="1"/>
          </p:cNvPicPr>
          <p:nvPr/>
        </p:nvPicPr>
        <p:blipFill rotWithShape="1">
          <a:blip r:embed="rId3"/>
          <a:srcRect l="29423" t="70958" r="53627"/>
          <a:stretch/>
        </p:blipFill>
        <p:spPr>
          <a:xfrm>
            <a:off x="4104410" y="5320146"/>
            <a:ext cx="1984663" cy="1423554"/>
          </a:xfrm>
          <a:prstGeom prst="rect">
            <a:avLst/>
          </a:prstGeom>
        </p:spPr>
      </p:pic>
      <p:sp>
        <p:nvSpPr>
          <p:cNvPr id="14" name="Oval 13">
            <a:extLst>
              <a:ext uri="{FF2B5EF4-FFF2-40B4-BE49-F238E27FC236}">
                <a16:creationId xmlns:a16="http://schemas.microsoft.com/office/drawing/2014/main" id="{66F5DAEE-296D-E823-14CA-A8A04C751D6D}"/>
              </a:ext>
            </a:extLst>
          </p:cNvPr>
          <p:cNvSpPr/>
          <p:nvPr/>
        </p:nvSpPr>
        <p:spPr>
          <a:xfrm>
            <a:off x="2701637" y="5808518"/>
            <a:ext cx="509154" cy="540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solidFill>
                <a:schemeClr val="tx1"/>
              </a:solidFill>
            </a:endParaRPr>
          </a:p>
        </p:txBody>
      </p:sp>
      <p:cxnSp>
        <p:nvCxnSpPr>
          <p:cNvPr id="15" name="Straight Arrow Connector 14">
            <a:extLst>
              <a:ext uri="{FF2B5EF4-FFF2-40B4-BE49-F238E27FC236}">
                <a16:creationId xmlns:a16="http://schemas.microsoft.com/office/drawing/2014/main" id="{6EF61A1C-AFB5-94CE-B9EC-3CDA4E96A1CC}"/>
              </a:ext>
            </a:extLst>
          </p:cNvPr>
          <p:cNvCxnSpPr/>
          <p:nvPr/>
        </p:nvCxnSpPr>
        <p:spPr>
          <a:xfrm flipV="1">
            <a:off x="2937164" y="4748646"/>
            <a:ext cx="3463" cy="11291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C7D083-3E13-D6DE-C2C2-6BA912822234}"/>
              </a:ext>
            </a:extLst>
          </p:cNvPr>
          <p:cNvCxnSpPr>
            <a:endCxn id="17" idx="2"/>
          </p:cNvCxnSpPr>
          <p:nvPr/>
        </p:nvCxnSpPr>
        <p:spPr>
          <a:xfrm flipV="1">
            <a:off x="2902528" y="2275610"/>
            <a:ext cx="74469" cy="1686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 descr="Δραστηριότητα">
            <a:extLst>
              <a:ext uri="{FF2B5EF4-FFF2-40B4-BE49-F238E27FC236}">
                <a16:creationId xmlns:a16="http://schemas.microsoft.com/office/drawing/2014/main" id="{F2747BFD-B1CB-4A89-3B4C-F9A942829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49" t="-297" r="68508" b="86391"/>
          <a:stretch/>
        </p:blipFill>
        <p:spPr bwMode="auto">
          <a:xfrm>
            <a:off x="1517074" y="1402774"/>
            <a:ext cx="2919846" cy="8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a:extLst>
              <a:ext uri="{FF2B5EF4-FFF2-40B4-BE49-F238E27FC236}">
                <a16:creationId xmlns:a16="http://schemas.microsoft.com/office/drawing/2014/main" id="{E253E159-9453-79FC-E87F-981C85341D6A}"/>
              </a:ext>
            </a:extLst>
          </p:cNvPr>
          <p:cNvSpPr/>
          <p:nvPr/>
        </p:nvSpPr>
        <p:spPr>
          <a:xfrm>
            <a:off x="2677392" y="2916381"/>
            <a:ext cx="509154" cy="540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solidFill>
                <a:schemeClr val="tx1"/>
              </a:solidFill>
            </a:endParaRPr>
          </a:p>
        </p:txBody>
      </p:sp>
      <p:cxnSp>
        <p:nvCxnSpPr>
          <p:cNvPr id="20" name="Straight Arrow Connector 19">
            <a:extLst>
              <a:ext uri="{FF2B5EF4-FFF2-40B4-BE49-F238E27FC236}">
                <a16:creationId xmlns:a16="http://schemas.microsoft.com/office/drawing/2014/main" id="{0E0D1D1E-00B5-910C-D1B5-DF5240CE9F3F}"/>
              </a:ext>
            </a:extLst>
          </p:cNvPr>
          <p:cNvCxnSpPr>
            <a:endCxn id="13" idx="0"/>
          </p:cNvCxnSpPr>
          <p:nvPr/>
        </p:nvCxnSpPr>
        <p:spPr>
          <a:xfrm>
            <a:off x="3273136" y="3345873"/>
            <a:ext cx="1823606" cy="1974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456115B-07CE-472F-3A2E-ADEE8BAFB5A2}"/>
              </a:ext>
            </a:extLst>
          </p:cNvPr>
          <p:cNvSpPr txBox="1"/>
          <p:nvPr/>
        </p:nvSpPr>
        <p:spPr>
          <a:xfrm>
            <a:off x="3158836" y="2982191"/>
            <a:ext cx="2462646" cy="369332"/>
          </a:xfrm>
          <a:prstGeom prst="rect">
            <a:avLst/>
          </a:prstGeom>
          <a:noFill/>
        </p:spPr>
        <p:txBody>
          <a:bodyPr wrap="square" rtlCol="0">
            <a:spAutoFit/>
          </a:bodyPr>
          <a:lstStyle/>
          <a:p>
            <a:r>
              <a:rPr lang="el-GR" b="1" dirty="0"/>
              <a:t>Προσωπικό Νόημα</a:t>
            </a:r>
          </a:p>
        </p:txBody>
      </p:sp>
      <p:pic>
        <p:nvPicPr>
          <p:cNvPr id="22" name="Picture 1" descr="Δραστηριότητα">
            <a:extLst>
              <a:ext uri="{FF2B5EF4-FFF2-40B4-BE49-F238E27FC236}">
                <a16:creationId xmlns:a16="http://schemas.microsoft.com/office/drawing/2014/main" id="{6C55DB4E-8706-57EB-256B-360A2621A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43" b="30177"/>
          <a:stretch/>
        </p:blipFill>
        <p:spPr bwMode="auto">
          <a:xfrm>
            <a:off x="5091544" y="1693719"/>
            <a:ext cx="6567055" cy="343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D34754C-5D7A-1C67-0B7C-576D6BB07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5725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10" fill="hold"/>
                                        <p:tgtEl>
                                          <p:spTgt spid="19"/>
                                        </p:tgtEl>
                                        <p:attrNameLst>
                                          <p:attrName>ppt_x</p:attrName>
                                        </p:attrNameLst>
                                      </p:cBhvr>
                                      <p:tavLst>
                                        <p:tav tm="0">
                                          <p:val>
                                            <p:strVal val="#ppt_x"/>
                                          </p:val>
                                        </p:tav>
                                        <p:tav tm="100000">
                                          <p:val>
                                            <p:strVal val="#ppt_x"/>
                                          </p:val>
                                        </p:tav>
                                      </p:tavLst>
                                    </p:anim>
                                    <p:anim calcmode="lin" valueType="num">
                                      <p:cBhvr additive="base">
                                        <p:cTn id="58" dur="1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510"/>
                            </p:stCondLst>
                            <p:childTnLst>
                              <p:par>
                                <p:cTn id="60" presetID="2" presetClass="entr" presetSubtype="4"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10" fill="hold"/>
                                        <p:tgtEl>
                                          <p:spTgt spid="21"/>
                                        </p:tgtEl>
                                        <p:attrNameLst>
                                          <p:attrName>ppt_x</p:attrName>
                                        </p:attrNameLst>
                                      </p:cBhvr>
                                      <p:tavLst>
                                        <p:tav tm="0">
                                          <p:val>
                                            <p:strVal val="#ppt_x"/>
                                          </p:val>
                                        </p:tav>
                                        <p:tav tm="100000">
                                          <p:val>
                                            <p:strVal val="#ppt_x"/>
                                          </p:val>
                                        </p:tav>
                                      </p:tavLst>
                                    </p:anim>
                                    <p:anim calcmode="lin" valueType="num">
                                      <p:cBhvr additive="base">
                                        <p:cTn id="63" dur="10" fill="hold"/>
                                        <p:tgtEl>
                                          <p:spTgt spid="21"/>
                                        </p:tgtEl>
                                        <p:attrNameLst>
                                          <p:attrName>ppt_y</p:attrName>
                                        </p:attrNameLst>
                                      </p:cBhvr>
                                      <p:tavLst>
                                        <p:tav tm="0">
                                          <p:val>
                                            <p:strVal val="1+#ppt_h/2"/>
                                          </p:val>
                                        </p:tav>
                                        <p:tav tm="100000">
                                          <p:val>
                                            <p:strVal val="#ppt_y"/>
                                          </p:val>
                                        </p:tav>
                                      </p:tavLst>
                                    </p:anim>
                                  </p:childTnLst>
                                </p:cTn>
                              </p:par>
                            </p:childTnLst>
                          </p:cTn>
                        </p:par>
                        <p:par>
                          <p:cTn id="64" fill="hold">
                            <p:stCondLst>
                              <p:cond delay="520"/>
                            </p:stCondLst>
                            <p:childTnLst>
                              <p:par>
                                <p:cTn id="65" presetID="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10" fill="hold"/>
                                        <p:tgtEl>
                                          <p:spTgt spid="20"/>
                                        </p:tgtEl>
                                        <p:attrNameLst>
                                          <p:attrName>ppt_x</p:attrName>
                                        </p:attrNameLst>
                                      </p:cBhvr>
                                      <p:tavLst>
                                        <p:tav tm="0">
                                          <p:val>
                                            <p:strVal val="#ppt_x"/>
                                          </p:val>
                                        </p:tav>
                                        <p:tav tm="100000">
                                          <p:val>
                                            <p:strVal val="#ppt_x"/>
                                          </p:val>
                                        </p:tav>
                                      </p:tavLst>
                                    </p:anim>
                                    <p:anim calcmode="lin" valueType="num">
                                      <p:cBhvr additive="base">
                                        <p:cTn id="68" dur="1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8DE093-0B0D-F979-1D19-6BA92D7DDD6E}"/>
              </a:ext>
            </a:extLst>
          </p:cNvPr>
          <p:cNvSpPr>
            <a:spLocks noGrp="1"/>
          </p:cNvSpPr>
          <p:nvPr>
            <p:ph type="body" sz="quarter" idx="13"/>
          </p:nvPr>
        </p:nvSpPr>
        <p:spPr>
          <a:xfrm>
            <a:off x="475891" y="1458558"/>
            <a:ext cx="11658600" cy="1089529"/>
          </a:xfrm>
        </p:spPr>
        <p:txBody>
          <a:bodyPr/>
          <a:lstStyle/>
          <a:p>
            <a:r>
              <a:rPr lang="el-GR" b="1" dirty="0">
                <a:solidFill>
                  <a:schemeClr val="tx1"/>
                </a:solidFill>
              </a:rPr>
              <a:t>Γιατί είναι σημαντικό το εργασιακό άγχος για τους / τις δικηγόρους;</a:t>
            </a:r>
            <a:endParaRPr lang="LID4096" b="1" dirty="0">
              <a:solidFill>
                <a:schemeClr val="tx1"/>
              </a:solidFill>
            </a:endParaRPr>
          </a:p>
        </p:txBody>
      </p:sp>
      <p:pic>
        <p:nvPicPr>
          <p:cNvPr id="4" name="Picture 3">
            <a:extLst>
              <a:ext uri="{FF2B5EF4-FFF2-40B4-BE49-F238E27FC236}">
                <a16:creationId xmlns:a16="http://schemas.microsoft.com/office/drawing/2014/main" id="{EC257A11-0CC4-ED7A-55B1-A6A090969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pic>
        <p:nvPicPr>
          <p:cNvPr id="6" name="Picture 5">
            <a:extLst>
              <a:ext uri="{FF2B5EF4-FFF2-40B4-BE49-F238E27FC236}">
                <a16:creationId xmlns:a16="http://schemas.microsoft.com/office/drawing/2014/main" id="{F3D83DB1-AE04-09C9-FFE1-ABA73BA03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877" y="2685843"/>
            <a:ext cx="4866969" cy="3877597"/>
          </a:xfrm>
          <a:prstGeom prst="rect">
            <a:avLst/>
          </a:prstGeom>
        </p:spPr>
      </p:pic>
      <p:pic>
        <p:nvPicPr>
          <p:cNvPr id="8" name="Picture 7">
            <a:extLst>
              <a:ext uri="{FF2B5EF4-FFF2-40B4-BE49-F238E27FC236}">
                <a16:creationId xmlns:a16="http://schemas.microsoft.com/office/drawing/2014/main" id="{8673A678-696B-5938-70EF-84AC0D1A0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086" y="2685844"/>
            <a:ext cx="4866969" cy="3877597"/>
          </a:xfrm>
          <a:prstGeom prst="rect">
            <a:avLst/>
          </a:prstGeom>
        </p:spPr>
      </p:pic>
    </p:spTree>
    <p:extLst>
      <p:ext uri="{BB962C8B-B14F-4D97-AF65-F5344CB8AC3E}">
        <p14:creationId xmlns:p14="http://schemas.microsoft.com/office/powerpoint/2010/main" val="4048653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217EB-A321-45EC-9C1B-CC822D934B34}"/>
              </a:ext>
            </a:extLst>
          </p:cNvPr>
          <p:cNvPicPr>
            <a:picLocks noChangeAspect="1"/>
          </p:cNvPicPr>
          <p:nvPr/>
        </p:nvPicPr>
        <p:blipFill rotWithShape="1">
          <a:blip r:embed="rId2"/>
          <a:srcRect t="6215" b="18922"/>
          <a:stretch/>
        </p:blipFill>
        <p:spPr>
          <a:xfrm>
            <a:off x="1029730" y="2125362"/>
            <a:ext cx="10404389" cy="3566983"/>
          </a:xfrm>
          <a:prstGeom prst="rect">
            <a:avLst/>
          </a:prstGeom>
        </p:spPr>
      </p:pic>
      <p:pic>
        <p:nvPicPr>
          <p:cNvPr id="2" name="Picture 1">
            <a:extLst>
              <a:ext uri="{FF2B5EF4-FFF2-40B4-BE49-F238E27FC236}">
                <a16:creationId xmlns:a16="http://schemas.microsoft.com/office/drawing/2014/main" id="{D2D0C57B-FA5B-36D2-2869-8C83262A5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19937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FDCDE4-DFD3-4C04-B9C0-A3341E02AD55}"/>
              </a:ext>
            </a:extLst>
          </p:cNvPr>
          <p:cNvSpPr txBox="1">
            <a:spLocks/>
          </p:cNvSpPr>
          <p:nvPr/>
        </p:nvSpPr>
        <p:spPr>
          <a:xfrm>
            <a:off x="424236" y="1987837"/>
            <a:ext cx="5671763" cy="7017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000" dirty="0">
                <a:solidFill>
                  <a:schemeClr val="tx1">
                    <a:lumMod val="85000"/>
                    <a:lumOff val="15000"/>
                  </a:schemeClr>
                </a:solidFill>
                <a:latin typeface="Trebuchet MS" panose="020B0603020202020204" pitchFamily="34" charset="0"/>
              </a:rPr>
              <a:t>Ερέθισμα γενετικά καθορισμένο: π.χ. δυνατός κρότος</a:t>
            </a:r>
            <a:endParaRPr lang="en-US" sz="2000" dirty="0">
              <a:solidFill>
                <a:schemeClr val="tx1">
                  <a:lumMod val="85000"/>
                  <a:lumOff val="15000"/>
                </a:schemeClr>
              </a:solidFill>
              <a:latin typeface="Trebuchet MS" panose="020B0603020202020204" pitchFamily="34" charset="0"/>
            </a:endParaRPr>
          </a:p>
        </p:txBody>
      </p:sp>
      <p:sp>
        <p:nvSpPr>
          <p:cNvPr id="5" name="Text Placeholder 4">
            <a:extLst>
              <a:ext uri="{FF2B5EF4-FFF2-40B4-BE49-F238E27FC236}">
                <a16:creationId xmlns:a16="http://schemas.microsoft.com/office/drawing/2014/main" id="{962B76D6-858E-406C-98FF-242660BD4F6B}"/>
              </a:ext>
            </a:extLst>
          </p:cNvPr>
          <p:cNvSpPr txBox="1">
            <a:spLocks/>
          </p:cNvSpPr>
          <p:nvPr/>
        </p:nvSpPr>
        <p:spPr>
          <a:xfrm>
            <a:off x="424235" y="2909499"/>
            <a:ext cx="5671764" cy="100642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000" dirty="0">
                <a:solidFill>
                  <a:schemeClr val="tx1">
                    <a:lumMod val="85000"/>
                    <a:lumOff val="15000"/>
                  </a:schemeClr>
                </a:solidFill>
                <a:latin typeface="Trebuchet MS" panose="020B0603020202020204" pitchFamily="34" charset="0"/>
              </a:rPr>
              <a:t>Αυτόματη αντίδραση στο ερέθισμα: π.χ. φόβος ως αντίδραση στον δυνατό κρότο</a:t>
            </a:r>
            <a:endParaRPr lang="en-US" sz="2000" dirty="0">
              <a:solidFill>
                <a:schemeClr val="tx1">
                  <a:lumMod val="85000"/>
                  <a:lumOff val="15000"/>
                </a:schemeClr>
              </a:solidFill>
              <a:latin typeface="Trebuchet MS" panose="020B0603020202020204" pitchFamily="34" charset="0"/>
            </a:endParaRPr>
          </a:p>
        </p:txBody>
      </p:sp>
      <p:sp>
        <p:nvSpPr>
          <p:cNvPr id="6" name="Text Placeholder 5">
            <a:extLst>
              <a:ext uri="{FF2B5EF4-FFF2-40B4-BE49-F238E27FC236}">
                <a16:creationId xmlns:a16="http://schemas.microsoft.com/office/drawing/2014/main" id="{D8DB4396-7D12-032C-4A54-FF261A800704}"/>
              </a:ext>
            </a:extLst>
          </p:cNvPr>
          <p:cNvSpPr>
            <a:spLocks noGrp="1"/>
          </p:cNvSpPr>
          <p:nvPr>
            <p:ph type="body" sz="quarter" idx="13"/>
          </p:nvPr>
        </p:nvSpPr>
        <p:spPr>
          <a:xfrm>
            <a:off x="424235" y="3794402"/>
            <a:ext cx="5671764" cy="1015663"/>
          </a:xfrm>
        </p:spPr>
        <p:txBody>
          <a:bodyPr/>
          <a:lstStyle/>
          <a:p>
            <a:pPr marL="0" indent="0" algn="just">
              <a:lnSpc>
                <a:spcPct val="100000"/>
              </a:lnSpc>
              <a:buNone/>
            </a:pPr>
            <a:r>
              <a:rPr lang="el-GR" sz="2000" b="1" dirty="0">
                <a:solidFill>
                  <a:schemeClr val="tx1">
                    <a:lumMod val="85000"/>
                    <a:lumOff val="15000"/>
                  </a:schemeClr>
                </a:solidFill>
                <a:latin typeface="Trebuchet MS" panose="020B0603020202020204" pitchFamily="34" charset="0"/>
              </a:rPr>
              <a:t>Συνειρμική ή χρονική ταύτιση «άσχετου» αρχικά ερεθίσματος: π.χ. άσπρο ποντικάκι κάθε φορά που ακούγεται ο κρότος</a:t>
            </a:r>
          </a:p>
        </p:txBody>
      </p:sp>
      <p:sp>
        <p:nvSpPr>
          <p:cNvPr id="7" name="Text Placeholder 5">
            <a:extLst>
              <a:ext uri="{FF2B5EF4-FFF2-40B4-BE49-F238E27FC236}">
                <a16:creationId xmlns:a16="http://schemas.microsoft.com/office/drawing/2014/main" id="{6E89D29F-8D60-AECA-9328-75450843CE0F}"/>
              </a:ext>
            </a:extLst>
          </p:cNvPr>
          <p:cNvSpPr txBox="1">
            <a:spLocks/>
          </p:cNvSpPr>
          <p:nvPr/>
        </p:nvSpPr>
        <p:spPr>
          <a:xfrm>
            <a:off x="447454" y="4993418"/>
            <a:ext cx="5671764" cy="92333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a:solidFill>
                  <a:schemeClr val="tx1">
                    <a:lumMod val="85000"/>
                    <a:lumOff val="15000"/>
                  </a:schemeClr>
                </a:solidFill>
                <a:latin typeface="Trebuchet MS" panose="020B0603020202020204" pitchFamily="34" charset="0"/>
              </a:rPr>
              <a:t>Σύνδεση ουδέτερου ερεθίσματος με γενετικά καθορισμένο ερέθισμα και αντίδραση στο ουδέτερο ερέθισμα</a:t>
            </a:r>
            <a:endParaRPr lang="en-US" sz="2000" dirty="0">
              <a:solidFill>
                <a:schemeClr val="tx1">
                  <a:lumMod val="85000"/>
                  <a:lumOff val="15000"/>
                </a:schemeClr>
              </a:solidFill>
              <a:latin typeface="Trebuchet MS" panose="020B0603020202020204" pitchFamily="34" charset="0"/>
            </a:endParaRPr>
          </a:p>
        </p:txBody>
      </p:sp>
      <p:pic>
        <p:nvPicPr>
          <p:cNvPr id="8" name="Picture 7">
            <a:extLst>
              <a:ext uri="{FF2B5EF4-FFF2-40B4-BE49-F238E27FC236}">
                <a16:creationId xmlns:a16="http://schemas.microsoft.com/office/drawing/2014/main" id="{1C5E3121-6434-B562-FA8F-B40D1C6DAD17}"/>
              </a:ext>
            </a:extLst>
          </p:cNvPr>
          <p:cNvPicPr>
            <a:picLocks noChangeAspect="1"/>
          </p:cNvPicPr>
          <p:nvPr/>
        </p:nvPicPr>
        <p:blipFill>
          <a:blip r:embed="rId3"/>
          <a:stretch>
            <a:fillRect/>
          </a:stretch>
        </p:blipFill>
        <p:spPr>
          <a:xfrm>
            <a:off x="6633655" y="2254320"/>
            <a:ext cx="4775505" cy="3323216"/>
          </a:xfrm>
          <a:prstGeom prst="rect">
            <a:avLst/>
          </a:prstGeom>
          <a:ln>
            <a:noFill/>
          </a:ln>
          <a:effectLst>
            <a:softEdge rad="112500"/>
          </a:effectLst>
        </p:spPr>
      </p:pic>
      <p:sp>
        <p:nvSpPr>
          <p:cNvPr id="9" name="TextBox 8">
            <a:extLst>
              <a:ext uri="{FF2B5EF4-FFF2-40B4-BE49-F238E27FC236}">
                <a16:creationId xmlns:a16="http://schemas.microsoft.com/office/drawing/2014/main" id="{36A8FF7B-1A08-EEE3-CDBF-61C01EE79645}"/>
              </a:ext>
            </a:extLst>
          </p:cNvPr>
          <p:cNvSpPr txBox="1"/>
          <p:nvPr/>
        </p:nvSpPr>
        <p:spPr>
          <a:xfrm>
            <a:off x="4401849" y="1198187"/>
            <a:ext cx="3462807" cy="369332"/>
          </a:xfrm>
          <a:prstGeom prst="rect">
            <a:avLst/>
          </a:prstGeom>
          <a:noFill/>
        </p:spPr>
        <p:txBody>
          <a:bodyPr wrap="none" rtlCol="0">
            <a:spAutoFit/>
          </a:bodyPr>
          <a:lstStyle/>
          <a:p>
            <a:r>
              <a:rPr lang="el-GR" b="1" dirty="0">
                <a:latin typeface="Trebuchet MS" panose="020B0603020202020204" pitchFamily="34" charset="0"/>
              </a:rPr>
              <a:t>Κλασσική Εξαρτημένη Μάθηση</a:t>
            </a:r>
            <a:endParaRPr lang="en-GB" b="1" dirty="0">
              <a:latin typeface="Trebuchet MS" panose="020B0603020202020204" pitchFamily="34" charset="0"/>
            </a:endParaRPr>
          </a:p>
        </p:txBody>
      </p:sp>
      <p:pic>
        <p:nvPicPr>
          <p:cNvPr id="2" name="Picture 1">
            <a:extLst>
              <a:ext uri="{FF2B5EF4-FFF2-40B4-BE49-F238E27FC236}">
                <a16:creationId xmlns:a16="http://schemas.microsoft.com/office/drawing/2014/main" id="{B69710C3-2E06-BE47-18BA-F220E46D2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40121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uiExpand="1"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1FC77-9F78-4723-9A59-88235C11C54B}"/>
              </a:ext>
            </a:extLst>
          </p:cNvPr>
          <p:cNvPicPr>
            <a:picLocks noChangeAspect="1"/>
          </p:cNvPicPr>
          <p:nvPr/>
        </p:nvPicPr>
        <p:blipFill rotWithShape="1">
          <a:blip r:embed="rId3"/>
          <a:srcRect t="25265" r="55189" b="56591"/>
          <a:stretch/>
        </p:blipFill>
        <p:spPr>
          <a:xfrm>
            <a:off x="7521145" y="1301646"/>
            <a:ext cx="2134115" cy="1392194"/>
          </a:xfrm>
          <a:prstGeom prst="rect">
            <a:avLst/>
          </a:prstGeom>
        </p:spPr>
      </p:pic>
      <p:sp>
        <p:nvSpPr>
          <p:cNvPr id="5" name="TextBox 4">
            <a:extLst>
              <a:ext uri="{FF2B5EF4-FFF2-40B4-BE49-F238E27FC236}">
                <a16:creationId xmlns:a16="http://schemas.microsoft.com/office/drawing/2014/main" id="{D737888F-FF28-40ED-AC4A-EAD787FEF224}"/>
              </a:ext>
            </a:extLst>
          </p:cNvPr>
          <p:cNvSpPr txBox="1"/>
          <p:nvPr/>
        </p:nvSpPr>
        <p:spPr>
          <a:xfrm>
            <a:off x="7101016" y="830718"/>
            <a:ext cx="3501081" cy="369332"/>
          </a:xfrm>
          <a:prstGeom prst="rect">
            <a:avLst/>
          </a:prstGeom>
          <a:noFill/>
        </p:spPr>
        <p:txBody>
          <a:bodyPr wrap="square" rtlCol="0">
            <a:spAutoFit/>
          </a:bodyPr>
          <a:lstStyle/>
          <a:p>
            <a:r>
              <a:rPr lang="el-GR" dirty="0"/>
              <a:t>Κλασσικός συμπεριφορισμός</a:t>
            </a:r>
            <a:endParaRPr lang="en-US" dirty="0"/>
          </a:p>
        </p:txBody>
      </p:sp>
      <p:sp>
        <p:nvSpPr>
          <p:cNvPr id="6" name="TextBox 5">
            <a:extLst>
              <a:ext uri="{FF2B5EF4-FFF2-40B4-BE49-F238E27FC236}">
                <a16:creationId xmlns:a16="http://schemas.microsoft.com/office/drawing/2014/main" id="{33FC5809-46FA-4628-9337-6CDEF05B4458}"/>
              </a:ext>
            </a:extLst>
          </p:cNvPr>
          <p:cNvSpPr txBox="1"/>
          <p:nvPr/>
        </p:nvSpPr>
        <p:spPr>
          <a:xfrm>
            <a:off x="7051589" y="2866835"/>
            <a:ext cx="3501081" cy="369332"/>
          </a:xfrm>
          <a:prstGeom prst="rect">
            <a:avLst/>
          </a:prstGeom>
          <a:noFill/>
        </p:spPr>
        <p:txBody>
          <a:bodyPr wrap="square" rtlCol="0">
            <a:spAutoFit/>
          </a:bodyPr>
          <a:lstStyle/>
          <a:p>
            <a:r>
              <a:rPr lang="el-GR" dirty="0"/>
              <a:t>Θεωρίες Κοινωνικής Μάθησης</a:t>
            </a:r>
            <a:endParaRPr lang="en-US" dirty="0"/>
          </a:p>
        </p:txBody>
      </p:sp>
      <p:sp>
        <p:nvSpPr>
          <p:cNvPr id="7" name="TextBox 6">
            <a:extLst>
              <a:ext uri="{FF2B5EF4-FFF2-40B4-BE49-F238E27FC236}">
                <a16:creationId xmlns:a16="http://schemas.microsoft.com/office/drawing/2014/main" id="{D72810C9-87D0-43A3-9360-B68678FA9E0E}"/>
              </a:ext>
            </a:extLst>
          </p:cNvPr>
          <p:cNvSpPr txBox="1"/>
          <p:nvPr/>
        </p:nvSpPr>
        <p:spPr>
          <a:xfrm>
            <a:off x="7360508" y="4771140"/>
            <a:ext cx="2640227" cy="369332"/>
          </a:xfrm>
          <a:prstGeom prst="rect">
            <a:avLst/>
          </a:prstGeom>
          <a:noFill/>
        </p:spPr>
        <p:txBody>
          <a:bodyPr wrap="square" rtlCol="0">
            <a:spAutoFit/>
          </a:bodyPr>
          <a:lstStyle/>
          <a:p>
            <a:r>
              <a:rPr lang="el-GR" dirty="0"/>
              <a:t>Γνωστική επανάσταση</a:t>
            </a:r>
            <a:endParaRPr lang="en-US" dirty="0"/>
          </a:p>
        </p:txBody>
      </p:sp>
      <p:pic>
        <p:nvPicPr>
          <p:cNvPr id="8" name="Picture 7">
            <a:extLst>
              <a:ext uri="{FF2B5EF4-FFF2-40B4-BE49-F238E27FC236}">
                <a16:creationId xmlns:a16="http://schemas.microsoft.com/office/drawing/2014/main" id="{4AF0977F-2711-4C33-A280-29B0803465BA}"/>
              </a:ext>
            </a:extLst>
          </p:cNvPr>
          <p:cNvPicPr>
            <a:picLocks noChangeAspect="1"/>
          </p:cNvPicPr>
          <p:nvPr/>
        </p:nvPicPr>
        <p:blipFill rotWithShape="1">
          <a:blip r:embed="rId3"/>
          <a:srcRect l="1308" t="46576" r="55189" b="35924"/>
          <a:stretch/>
        </p:blipFill>
        <p:spPr>
          <a:xfrm>
            <a:off x="7552294" y="3304812"/>
            <a:ext cx="2071816" cy="1342767"/>
          </a:xfrm>
          <a:prstGeom prst="rect">
            <a:avLst/>
          </a:prstGeom>
        </p:spPr>
      </p:pic>
      <p:pic>
        <p:nvPicPr>
          <p:cNvPr id="9" name="Picture 8">
            <a:extLst>
              <a:ext uri="{FF2B5EF4-FFF2-40B4-BE49-F238E27FC236}">
                <a16:creationId xmlns:a16="http://schemas.microsoft.com/office/drawing/2014/main" id="{714CDA88-3856-42B6-873F-CBEB1CFC3A2D}"/>
              </a:ext>
            </a:extLst>
          </p:cNvPr>
          <p:cNvPicPr>
            <a:picLocks noChangeAspect="1"/>
          </p:cNvPicPr>
          <p:nvPr/>
        </p:nvPicPr>
        <p:blipFill rotWithShape="1">
          <a:blip r:embed="rId3"/>
          <a:srcRect t="72719" r="55189" b="10317"/>
          <a:stretch/>
        </p:blipFill>
        <p:spPr>
          <a:xfrm>
            <a:off x="7521144" y="5264034"/>
            <a:ext cx="2134115" cy="1301579"/>
          </a:xfrm>
          <a:prstGeom prst="rect">
            <a:avLst/>
          </a:prstGeom>
        </p:spPr>
      </p:pic>
      <p:pic>
        <p:nvPicPr>
          <p:cNvPr id="10" name="Picture 9">
            <a:extLst>
              <a:ext uri="{FF2B5EF4-FFF2-40B4-BE49-F238E27FC236}">
                <a16:creationId xmlns:a16="http://schemas.microsoft.com/office/drawing/2014/main" id="{EB60E416-117D-4A3D-9017-E6B1E23D57AF}"/>
              </a:ext>
            </a:extLst>
          </p:cNvPr>
          <p:cNvPicPr>
            <a:picLocks noChangeAspect="1"/>
          </p:cNvPicPr>
          <p:nvPr/>
        </p:nvPicPr>
        <p:blipFill>
          <a:blip r:embed="rId4"/>
          <a:stretch>
            <a:fillRect/>
          </a:stretch>
        </p:blipFill>
        <p:spPr>
          <a:xfrm>
            <a:off x="1902940" y="1447100"/>
            <a:ext cx="4244546" cy="4683211"/>
          </a:xfrm>
          <a:prstGeom prst="rect">
            <a:avLst/>
          </a:prstGeom>
          <a:ln>
            <a:noFill/>
          </a:ln>
          <a:effectLst>
            <a:softEdge rad="112500"/>
          </a:effectLst>
        </p:spPr>
      </p:pic>
      <p:pic>
        <p:nvPicPr>
          <p:cNvPr id="2" name="Picture 1">
            <a:extLst>
              <a:ext uri="{FF2B5EF4-FFF2-40B4-BE49-F238E27FC236}">
                <a16:creationId xmlns:a16="http://schemas.microsoft.com/office/drawing/2014/main" id="{10DBA234-E431-3CFF-1E2F-F1965708A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63183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4C1006-990C-0A02-FD49-F4C4FD17F023}"/>
              </a:ext>
            </a:extLst>
          </p:cNvPr>
          <p:cNvSpPr>
            <a:spLocks noGrp="1"/>
          </p:cNvSpPr>
          <p:nvPr>
            <p:ph type="body" sz="quarter" idx="13"/>
          </p:nvPr>
        </p:nvSpPr>
        <p:spPr>
          <a:xfrm>
            <a:off x="2621121" y="122331"/>
            <a:ext cx="6715919" cy="1089529"/>
          </a:xfrm>
        </p:spPr>
        <p:txBody>
          <a:bodyPr/>
          <a:lstStyle/>
          <a:p>
            <a:r>
              <a:rPr lang="en-GB" b="1" dirty="0">
                <a:solidFill>
                  <a:schemeClr val="tx1"/>
                </a:solidFill>
              </a:rPr>
              <a:t>I. </a:t>
            </a:r>
            <a:r>
              <a:rPr lang="el-GR" b="1" dirty="0">
                <a:solidFill>
                  <a:schemeClr val="tx1"/>
                </a:solidFill>
              </a:rPr>
              <a:t>Θεωρία των </a:t>
            </a:r>
            <a:r>
              <a:rPr lang="en-GB" b="1" dirty="0">
                <a:solidFill>
                  <a:schemeClr val="tx1"/>
                </a:solidFill>
              </a:rPr>
              <a:t>James-Lange </a:t>
            </a:r>
          </a:p>
          <a:p>
            <a:endParaRPr lang="en-CY" dirty="0">
              <a:solidFill>
                <a:schemeClr val="tx1"/>
              </a:solidFill>
            </a:endParaRPr>
          </a:p>
        </p:txBody>
      </p:sp>
      <p:sp>
        <p:nvSpPr>
          <p:cNvPr id="5" name="TextBox 4">
            <a:extLst>
              <a:ext uri="{FF2B5EF4-FFF2-40B4-BE49-F238E27FC236}">
                <a16:creationId xmlns:a16="http://schemas.microsoft.com/office/drawing/2014/main" id="{922E24E6-DF95-8038-89EA-50EEB3C20835}"/>
              </a:ext>
            </a:extLst>
          </p:cNvPr>
          <p:cNvSpPr txBox="1"/>
          <p:nvPr/>
        </p:nvSpPr>
        <p:spPr>
          <a:xfrm>
            <a:off x="431800" y="1320800"/>
            <a:ext cx="11328400" cy="3539430"/>
          </a:xfrm>
          <a:prstGeom prst="rect">
            <a:avLst/>
          </a:prstGeom>
          <a:noFill/>
        </p:spPr>
        <p:txBody>
          <a:bodyPr wrap="square">
            <a:spAutoFit/>
          </a:bodyPr>
          <a:lstStyle/>
          <a:p>
            <a:r>
              <a:rPr lang="el-GR" sz="2800" b="1" dirty="0"/>
              <a:t>Σειρά γεγονότων:</a:t>
            </a:r>
          </a:p>
          <a:p>
            <a:r>
              <a:rPr lang="el-GR" sz="2800" dirty="0"/>
              <a:t>Η θεωρία αναφέρει ότι η αλληλουχία των γεγονότων κατά τη βίωση του συναισθήματος έχει ως εξής:</a:t>
            </a:r>
          </a:p>
          <a:p>
            <a:r>
              <a:rPr lang="el-GR" sz="2800" b="1" dirty="0"/>
              <a:t>1. Γεγονός </a:t>
            </a:r>
            <a:r>
              <a:rPr lang="el-GR" sz="2800" dirty="0">
                <a:sym typeface="Wingdings" panose="05000000000000000000" pitchFamily="2" charset="2"/>
              </a:rPr>
              <a:t></a:t>
            </a:r>
            <a:r>
              <a:rPr lang="el-GR" sz="2800" dirty="0"/>
              <a:t> π.χ. να δεις ένα φίδι.</a:t>
            </a:r>
          </a:p>
          <a:p>
            <a:r>
              <a:rPr lang="el-GR" sz="2800" b="1" dirty="0"/>
              <a:t>2. Φυσιολογική αντίδραση </a:t>
            </a:r>
            <a:r>
              <a:rPr lang="el-GR" sz="2800" dirty="0">
                <a:sym typeface="Wingdings" panose="05000000000000000000" pitchFamily="2" charset="2"/>
              </a:rPr>
              <a:t></a:t>
            </a:r>
            <a:r>
              <a:rPr lang="el-GR" sz="2800" dirty="0"/>
              <a:t> Το σώμα αντιδρά π.χ. αυξημένος καρδιακός ρυθμός, εφίδρωση</a:t>
            </a:r>
          </a:p>
          <a:p>
            <a:r>
              <a:rPr lang="el-GR" sz="2800" b="1" dirty="0"/>
              <a:t>3. Συναίσθημα </a:t>
            </a:r>
            <a:r>
              <a:rPr lang="el-GR" sz="2800" dirty="0">
                <a:sym typeface="Wingdings" panose="05000000000000000000" pitchFamily="2" charset="2"/>
              </a:rPr>
              <a:t></a:t>
            </a:r>
            <a:r>
              <a:rPr lang="el-GR" sz="2800" dirty="0"/>
              <a:t> Ο εγκέφαλος ερμηνεύει αυτές τις σωματικές αλλαγές ως συναίσθημα π.χ. φόβος.</a:t>
            </a:r>
            <a:endParaRPr lang="en-US" sz="2800" dirty="0"/>
          </a:p>
        </p:txBody>
      </p:sp>
      <p:pic>
        <p:nvPicPr>
          <p:cNvPr id="7" name="Picture 6">
            <a:extLst>
              <a:ext uri="{FF2B5EF4-FFF2-40B4-BE49-F238E27FC236}">
                <a16:creationId xmlns:a16="http://schemas.microsoft.com/office/drawing/2014/main" id="{56B3DE59-43E6-4DD9-9A83-AA78B3A3A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560" y="4734560"/>
            <a:ext cx="5821680" cy="1919829"/>
          </a:xfrm>
          <a:prstGeom prst="rect">
            <a:avLst/>
          </a:prstGeom>
        </p:spPr>
      </p:pic>
      <p:pic>
        <p:nvPicPr>
          <p:cNvPr id="8" name="Picture 7">
            <a:extLst>
              <a:ext uri="{FF2B5EF4-FFF2-40B4-BE49-F238E27FC236}">
                <a16:creationId xmlns:a16="http://schemas.microsoft.com/office/drawing/2014/main" id="{8F3DC5E9-CE41-06F2-CFC7-2D1C61185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26541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810CE-907C-A702-9473-9D7FE04975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3159A5-4449-9785-EA00-B83E3AC9D985}"/>
              </a:ext>
            </a:extLst>
          </p:cNvPr>
          <p:cNvSpPr>
            <a:spLocks noGrp="1"/>
          </p:cNvSpPr>
          <p:nvPr>
            <p:ph type="body" sz="quarter" idx="13"/>
          </p:nvPr>
        </p:nvSpPr>
        <p:spPr>
          <a:xfrm>
            <a:off x="3230720" y="122331"/>
            <a:ext cx="6451759" cy="1089529"/>
          </a:xfrm>
        </p:spPr>
        <p:txBody>
          <a:bodyPr/>
          <a:lstStyle/>
          <a:p>
            <a:r>
              <a:rPr lang="en-GB" b="1" dirty="0">
                <a:solidFill>
                  <a:schemeClr val="tx1"/>
                </a:solidFill>
              </a:rPr>
              <a:t>II. </a:t>
            </a:r>
            <a:r>
              <a:rPr lang="el-GR" b="1" dirty="0">
                <a:solidFill>
                  <a:schemeClr val="tx1"/>
                </a:solidFill>
              </a:rPr>
              <a:t>Θεωρία των </a:t>
            </a:r>
            <a:r>
              <a:rPr lang="en-GB" b="1" dirty="0">
                <a:solidFill>
                  <a:schemeClr val="tx1"/>
                </a:solidFill>
              </a:rPr>
              <a:t>Cannon-Bard</a:t>
            </a:r>
          </a:p>
          <a:p>
            <a:endParaRPr lang="en-CY" dirty="0">
              <a:solidFill>
                <a:schemeClr val="tx1"/>
              </a:solidFill>
            </a:endParaRPr>
          </a:p>
        </p:txBody>
      </p:sp>
      <p:sp>
        <p:nvSpPr>
          <p:cNvPr id="4" name="TextBox 3">
            <a:extLst>
              <a:ext uri="{FF2B5EF4-FFF2-40B4-BE49-F238E27FC236}">
                <a16:creationId xmlns:a16="http://schemas.microsoft.com/office/drawing/2014/main" id="{5CF8EF6A-E97A-BB71-3E5C-CC011E381C4A}"/>
              </a:ext>
            </a:extLst>
          </p:cNvPr>
          <p:cNvSpPr txBox="1"/>
          <p:nvPr/>
        </p:nvSpPr>
        <p:spPr>
          <a:xfrm>
            <a:off x="589280" y="1511776"/>
            <a:ext cx="11226800" cy="2246769"/>
          </a:xfrm>
          <a:prstGeom prst="rect">
            <a:avLst/>
          </a:prstGeom>
          <a:noFill/>
        </p:spPr>
        <p:txBody>
          <a:bodyPr wrap="square">
            <a:spAutoFit/>
          </a:bodyPr>
          <a:lstStyle/>
          <a:p>
            <a:r>
              <a:rPr lang="el-GR" sz="2800" b="1" dirty="0"/>
              <a:t>Ταυτόχρονη απόκριση</a:t>
            </a:r>
          </a:p>
          <a:p>
            <a:r>
              <a:rPr lang="el-GR" sz="2800" dirty="0"/>
              <a:t>Αυτή η θεωρία υποδηλώνει ότι όταν συμβαίνει ένα γεγονός:</a:t>
            </a:r>
          </a:p>
          <a:p>
            <a:pPr marL="514350" indent="-514350">
              <a:buAutoNum type="arabicPeriod"/>
            </a:pPr>
            <a:r>
              <a:rPr lang="el-GR" sz="2800" b="1" dirty="0"/>
              <a:t>Γεγονός </a:t>
            </a:r>
            <a:r>
              <a:rPr lang="el-GR" sz="2800" b="1" dirty="0">
                <a:sym typeface="Wingdings" panose="05000000000000000000" pitchFamily="2" charset="2"/>
              </a:rPr>
              <a:t></a:t>
            </a:r>
            <a:r>
              <a:rPr lang="el-GR" sz="2800" dirty="0"/>
              <a:t> Κάτι συμβαίνει.</a:t>
            </a:r>
          </a:p>
          <a:p>
            <a:pPr marL="514350" indent="-514350">
              <a:buAutoNum type="arabicPeriod"/>
            </a:pPr>
            <a:r>
              <a:rPr lang="el-GR" sz="2800" b="1" dirty="0"/>
              <a:t>Ταυτόχρονη αντίδραση </a:t>
            </a:r>
            <a:r>
              <a:rPr lang="el-GR" sz="2800" b="1" dirty="0">
                <a:sym typeface="Wingdings" panose="05000000000000000000" pitchFamily="2" charset="2"/>
              </a:rPr>
              <a:t></a:t>
            </a:r>
            <a:r>
              <a:rPr lang="el-GR" sz="2800" dirty="0"/>
              <a:t> Ο εγκέφαλος στέλνει σήματα, προκαλώντας ταυτόχρονα συναισθηματικές και σωματικές αντιδράσεις.</a:t>
            </a:r>
            <a:endParaRPr lang="en-US" sz="2800" dirty="0"/>
          </a:p>
        </p:txBody>
      </p:sp>
      <p:pic>
        <p:nvPicPr>
          <p:cNvPr id="8" name="Picture 7">
            <a:extLst>
              <a:ext uri="{FF2B5EF4-FFF2-40B4-BE49-F238E27FC236}">
                <a16:creationId xmlns:a16="http://schemas.microsoft.com/office/drawing/2014/main" id="{1611F95E-6563-CD16-FE6C-8E9474414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3921760"/>
            <a:ext cx="5196840" cy="2585720"/>
          </a:xfrm>
          <a:prstGeom prst="rect">
            <a:avLst/>
          </a:prstGeom>
        </p:spPr>
      </p:pic>
      <p:pic>
        <p:nvPicPr>
          <p:cNvPr id="9" name="Picture 8">
            <a:extLst>
              <a:ext uri="{FF2B5EF4-FFF2-40B4-BE49-F238E27FC236}">
                <a16:creationId xmlns:a16="http://schemas.microsoft.com/office/drawing/2014/main" id="{1F702413-8DD1-5D05-60C2-D08B60010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96909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FA5F5-7C36-3FD4-6CEC-64C4F12348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38DC13-D34E-A4BF-3C01-761EE0E83FCA}"/>
              </a:ext>
            </a:extLst>
          </p:cNvPr>
          <p:cNvSpPr>
            <a:spLocks noGrp="1"/>
          </p:cNvSpPr>
          <p:nvPr>
            <p:ph type="body" sz="quarter" idx="13"/>
          </p:nvPr>
        </p:nvSpPr>
        <p:spPr>
          <a:xfrm>
            <a:off x="2844800" y="231271"/>
            <a:ext cx="9225280" cy="1089529"/>
          </a:xfrm>
        </p:spPr>
        <p:txBody>
          <a:bodyPr>
            <a:normAutofit/>
          </a:bodyPr>
          <a:lstStyle/>
          <a:p>
            <a:r>
              <a:rPr lang="en-US" b="1" dirty="0">
                <a:solidFill>
                  <a:schemeClr val="tx1"/>
                </a:solidFill>
              </a:rPr>
              <a:t>III. </a:t>
            </a:r>
            <a:r>
              <a:rPr lang="el-GR" b="1" dirty="0">
                <a:solidFill>
                  <a:schemeClr val="tx1"/>
                </a:solidFill>
              </a:rPr>
              <a:t>Θεωρία </a:t>
            </a:r>
            <a:r>
              <a:rPr lang="en-US" b="1" dirty="0">
                <a:solidFill>
                  <a:schemeClr val="tx1"/>
                </a:solidFill>
              </a:rPr>
              <a:t>Schachter-Singer (Two-Factor Theory)</a:t>
            </a:r>
          </a:p>
          <a:p>
            <a:endParaRPr lang="en-CY" dirty="0">
              <a:solidFill>
                <a:schemeClr val="tx1"/>
              </a:solidFill>
            </a:endParaRPr>
          </a:p>
        </p:txBody>
      </p:sp>
      <p:sp>
        <p:nvSpPr>
          <p:cNvPr id="4" name="TextBox 3">
            <a:extLst>
              <a:ext uri="{FF2B5EF4-FFF2-40B4-BE49-F238E27FC236}">
                <a16:creationId xmlns:a16="http://schemas.microsoft.com/office/drawing/2014/main" id="{89B1CB8F-EFA0-EF68-2DA9-EBC6343E6641}"/>
              </a:ext>
            </a:extLst>
          </p:cNvPr>
          <p:cNvSpPr txBox="1"/>
          <p:nvPr/>
        </p:nvSpPr>
        <p:spPr>
          <a:xfrm>
            <a:off x="162400" y="1506089"/>
            <a:ext cx="11826400" cy="2677656"/>
          </a:xfrm>
          <a:prstGeom prst="rect">
            <a:avLst/>
          </a:prstGeom>
          <a:noFill/>
        </p:spPr>
        <p:txBody>
          <a:bodyPr wrap="square">
            <a:spAutoFit/>
          </a:bodyPr>
          <a:lstStyle/>
          <a:p>
            <a:pPr algn="just"/>
            <a:r>
              <a:rPr lang="el-GR" sz="2800" dirty="0">
                <a:effectLst/>
              </a:rPr>
              <a:t>Δύο παράγοντες:</a:t>
            </a:r>
          </a:p>
          <a:p>
            <a:pPr marL="514350" indent="-514350" algn="just">
              <a:buAutoNum type="arabicPeriod"/>
            </a:pPr>
            <a:r>
              <a:rPr lang="el-GR" sz="2800" b="1" dirty="0">
                <a:effectLst/>
              </a:rPr>
              <a:t>Διέγερση </a:t>
            </a:r>
            <a:r>
              <a:rPr lang="el-GR" sz="2800" b="1" dirty="0">
                <a:effectLst/>
                <a:sym typeface="Wingdings" panose="05000000000000000000" pitchFamily="2" charset="2"/>
              </a:rPr>
              <a:t></a:t>
            </a:r>
            <a:r>
              <a:rPr lang="el-GR" sz="2800" dirty="0">
                <a:effectLst/>
              </a:rPr>
              <a:t> Το σώμα αντιδρά, π.χ., αυξάνεται ο καρδιακός ρυθμός.</a:t>
            </a:r>
          </a:p>
          <a:p>
            <a:pPr marL="514350" indent="-514350" algn="just">
              <a:buAutoNum type="arabicPeriod"/>
            </a:pPr>
            <a:r>
              <a:rPr lang="el-GR" sz="2800" b="1" dirty="0">
                <a:effectLst/>
              </a:rPr>
              <a:t>Γνωστική ετικέτα </a:t>
            </a:r>
            <a:r>
              <a:rPr lang="el-GR" sz="2800" b="1" dirty="0">
                <a:effectLst/>
                <a:sym typeface="Wingdings" panose="05000000000000000000" pitchFamily="2" charset="2"/>
              </a:rPr>
              <a:t></a:t>
            </a:r>
            <a:r>
              <a:rPr lang="el-GR" sz="2800" dirty="0">
                <a:effectLst/>
              </a:rPr>
              <a:t> Προσδιορίζετε έναν λόγο για τη διέγερση, π.χ. «Φοβάμαι επειδή υπάρχει ένα φίδι».</a:t>
            </a:r>
          </a:p>
          <a:p>
            <a:pPr marL="514350" indent="-514350" algn="just">
              <a:buAutoNum type="arabicPeriod"/>
            </a:pPr>
            <a:r>
              <a:rPr lang="el-GR" sz="2800" b="1" dirty="0">
                <a:effectLst/>
              </a:rPr>
              <a:t>Συναίσθημα </a:t>
            </a:r>
            <a:r>
              <a:rPr lang="el-GR" sz="2800" b="1" dirty="0">
                <a:effectLst/>
                <a:sym typeface="Wingdings" panose="05000000000000000000" pitchFamily="2" charset="2"/>
              </a:rPr>
              <a:t></a:t>
            </a:r>
            <a:r>
              <a:rPr lang="el-GR" sz="2800" dirty="0">
                <a:effectLst/>
              </a:rPr>
              <a:t> Στη συνέχεια αισθάνεστε το συναίσθημα με βάση την ετικέτα, π.χ. φόβος.</a:t>
            </a:r>
            <a:endParaRPr lang="en-US" sz="2800" dirty="0"/>
          </a:p>
        </p:txBody>
      </p:sp>
      <p:pic>
        <p:nvPicPr>
          <p:cNvPr id="5" name="Picture 4">
            <a:extLst>
              <a:ext uri="{FF2B5EF4-FFF2-40B4-BE49-F238E27FC236}">
                <a16:creationId xmlns:a16="http://schemas.microsoft.com/office/drawing/2014/main" id="{8EF3872F-8634-D8CE-CEC8-2F62708F7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004" y="4175573"/>
            <a:ext cx="7077075" cy="2352675"/>
          </a:xfrm>
          <a:prstGeom prst="rect">
            <a:avLst/>
          </a:prstGeom>
        </p:spPr>
      </p:pic>
      <p:pic>
        <p:nvPicPr>
          <p:cNvPr id="6" name="Picture 5">
            <a:extLst>
              <a:ext uri="{FF2B5EF4-FFF2-40B4-BE49-F238E27FC236}">
                <a16:creationId xmlns:a16="http://schemas.microsoft.com/office/drawing/2014/main" id="{3200E6D2-D1C3-D1F3-B26A-70F840AE1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61007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09DD3-0C27-6F9C-4BF7-5D938C8EA9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185B39-21E6-58B2-113E-CBF6CBEC1576}"/>
              </a:ext>
            </a:extLst>
          </p:cNvPr>
          <p:cNvSpPr>
            <a:spLocks noGrp="1"/>
          </p:cNvSpPr>
          <p:nvPr>
            <p:ph type="body" sz="quarter" idx="13"/>
          </p:nvPr>
        </p:nvSpPr>
        <p:spPr>
          <a:xfrm>
            <a:off x="3210400" y="350520"/>
            <a:ext cx="8605679" cy="1089529"/>
          </a:xfrm>
        </p:spPr>
        <p:txBody>
          <a:bodyPr>
            <a:normAutofit/>
          </a:bodyPr>
          <a:lstStyle/>
          <a:p>
            <a:r>
              <a:rPr lang="en-GB" b="1" dirty="0">
                <a:solidFill>
                  <a:schemeClr val="tx1"/>
                </a:solidFill>
              </a:rPr>
              <a:t>IV. </a:t>
            </a:r>
            <a:r>
              <a:rPr lang="el-GR" b="1" dirty="0">
                <a:solidFill>
                  <a:schemeClr val="tx1"/>
                </a:solidFill>
              </a:rPr>
              <a:t>Θεωρία του </a:t>
            </a:r>
            <a:r>
              <a:rPr lang="en-GB" b="1" dirty="0">
                <a:solidFill>
                  <a:schemeClr val="tx1"/>
                </a:solidFill>
              </a:rPr>
              <a:t>Lazarus</a:t>
            </a:r>
          </a:p>
          <a:p>
            <a:endParaRPr lang="en-CY" dirty="0">
              <a:solidFill>
                <a:schemeClr val="tx1"/>
              </a:solidFill>
            </a:endParaRPr>
          </a:p>
        </p:txBody>
      </p:sp>
      <p:sp>
        <p:nvSpPr>
          <p:cNvPr id="4" name="TextBox 3">
            <a:extLst>
              <a:ext uri="{FF2B5EF4-FFF2-40B4-BE49-F238E27FC236}">
                <a16:creationId xmlns:a16="http://schemas.microsoft.com/office/drawing/2014/main" id="{71A887AD-CF02-F1E9-53BA-4E023ACE0761}"/>
              </a:ext>
            </a:extLst>
          </p:cNvPr>
          <p:cNvSpPr txBox="1"/>
          <p:nvPr/>
        </p:nvSpPr>
        <p:spPr>
          <a:xfrm>
            <a:off x="137080" y="1386066"/>
            <a:ext cx="11917840" cy="3108543"/>
          </a:xfrm>
          <a:prstGeom prst="rect">
            <a:avLst/>
          </a:prstGeom>
          <a:noFill/>
        </p:spPr>
        <p:txBody>
          <a:bodyPr wrap="square">
            <a:spAutoFit/>
          </a:bodyPr>
          <a:lstStyle/>
          <a:p>
            <a:r>
              <a:rPr lang="el-GR" sz="2800" b="1" dirty="0"/>
              <a:t>Γνωστική αξιολόγηση</a:t>
            </a:r>
          </a:p>
          <a:p>
            <a:pPr marL="514350" indent="-514350">
              <a:buAutoNum type="arabicPeriod"/>
            </a:pPr>
            <a:r>
              <a:rPr lang="el-GR" sz="2800" b="1" dirty="0"/>
              <a:t>Πρωτογενής αξιολόγηση </a:t>
            </a:r>
            <a:r>
              <a:rPr lang="el-GR" sz="2800" b="1" dirty="0">
                <a:sym typeface="Wingdings" panose="05000000000000000000" pitchFamily="2" charset="2"/>
              </a:rPr>
              <a:t></a:t>
            </a:r>
            <a:r>
              <a:rPr lang="el-GR" sz="2800" dirty="0"/>
              <a:t> Αξιολογείτε τη σημασία του γεγονότος, π.χ., είναι το φίδι επικίνδυνο;</a:t>
            </a:r>
          </a:p>
          <a:p>
            <a:pPr marL="514350" indent="-514350">
              <a:buAutoNum type="arabicPeriod"/>
            </a:pPr>
            <a:r>
              <a:rPr lang="el-GR" sz="2800" b="1" dirty="0"/>
              <a:t>Δευτερεύουσα αξιολόγηση </a:t>
            </a:r>
            <a:r>
              <a:rPr lang="el-GR" sz="2800" b="1" dirty="0">
                <a:sym typeface="Wingdings" panose="05000000000000000000" pitchFamily="2" charset="2"/>
              </a:rPr>
              <a:t></a:t>
            </a:r>
            <a:r>
              <a:rPr lang="el-GR" sz="2800" b="1" dirty="0"/>
              <a:t> </a:t>
            </a:r>
            <a:r>
              <a:rPr lang="el-GR" sz="2800" dirty="0"/>
              <a:t>Αξιολογείτε την ικανότητά σας να αντιμετωπίσετε το γεγονός, π.χ., μπορώ να ξεφύγω από το φίδι;</a:t>
            </a:r>
          </a:p>
          <a:p>
            <a:pPr marL="514350" indent="-514350">
              <a:buAutoNum type="arabicPeriod"/>
            </a:pPr>
            <a:r>
              <a:rPr lang="el-GR" sz="2800" b="1" dirty="0"/>
              <a:t>Συναίσθημα και αντίδραση </a:t>
            </a:r>
            <a:r>
              <a:rPr lang="el-GR" sz="2800" b="1" dirty="0">
                <a:sym typeface="Wingdings" panose="05000000000000000000" pitchFamily="2" charset="2"/>
              </a:rPr>
              <a:t> </a:t>
            </a:r>
            <a:r>
              <a:rPr lang="el-GR" sz="2800" dirty="0"/>
              <a:t>Η εκτίμησή σας οδηγεί σε ένα συναίσθημα που προκαλεί μια σωματική αντίδραση.</a:t>
            </a:r>
            <a:endParaRPr lang="en-US" sz="2800" dirty="0"/>
          </a:p>
        </p:txBody>
      </p:sp>
      <p:pic>
        <p:nvPicPr>
          <p:cNvPr id="6" name="Picture 5">
            <a:extLst>
              <a:ext uri="{FF2B5EF4-FFF2-40B4-BE49-F238E27FC236}">
                <a16:creationId xmlns:a16="http://schemas.microsoft.com/office/drawing/2014/main" id="{FBCC70D5-A138-4CD6-5076-D98BC507B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375" y="4494609"/>
            <a:ext cx="7258050" cy="2205275"/>
          </a:xfrm>
          <a:prstGeom prst="rect">
            <a:avLst/>
          </a:prstGeom>
        </p:spPr>
      </p:pic>
      <p:pic>
        <p:nvPicPr>
          <p:cNvPr id="7" name="Picture 6">
            <a:extLst>
              <a:ext uri="{FF2B5EF4-FFF2-40B4-BE49-F238E27FC236}">
                <a16:creationId xmlns:a16="http://schemas.microsoft.com/office/drawing/2014/main" id="{DB505EE1-7EFB-9B50-B4D1-7307852A5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30173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6A8FF7B-1A08-EEE3-CDBF-61C01EE79645}"/>
              </a:ext>
            </a:extLst>
          </p:cNvPr>
          <p:cNvSpPr txBox="1"/>
          <p:nvPr/>
        </p:nvSpPr>
        <p:spPr>
          <a:xfrm>
            <a:off x="5045158" y="285638"/>
            <a:ext cx="2595582" cy="369332"/>
          </a:xfrm>
          <a:prstGeom prst="rect">
            <a:avLst/>
          </a:prstGeom>
          <a:noFill/>
        </p:spPr>
        <p:txBody>
          <a:bodyPr wrap="none" rtlCol="0">
            <a:spAutoFit/>
          </a:bodyPr>
          <a:lstStyle/>
          <a:p>
            <a:r>
              <a:rPr lang="el-GR" b="1" dirty="0">
                <a:latin typeface="Trebuchet MS" panose="020B0603020202020204" pitchFamily="34" charset="0"/>
              </a:rPr>
              <a:t>Γνωστική Επανάσταση</a:t>
            </a:r>
            <a:endParaRPr lang="en-GB" b="1" dirty="0">
              <a:latin typeface="Trebuchet MS" panose="020B0603020202020204" pitchFamily="34" charset="0"/>
            </a:endParaRPr>
          </a:p>
        </p:txBody>
      </p:sp>
      <p:pic>
        <p:nvPicPr>
          <p:cNvPr id="2052" name="Picture 4" descr="PPT - Overview of Stress and Disease PowerPoint Presentation - ID:3458508">
            <a:extLst>
              <a:ext uri="{FF2B5EF4-FFF2-40B4-BE49-F238E27FC236}">
                <a16:creationId xmlns:a16="http://schemas.microsoft.com/office/drawing/2014/main" id="{4BD71E45-3894-CA94-A348-24A24F2A2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5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800E99-8FDB-8A9E-FE81-02E4E1CB2E3E}"/>
              </a:ext>
            </a:extLst>
          </p:cNvPr>
          <p:cNvSpPr txBox="1"/>
          <p:nvPr/>
        </p:nvSpPr>
        <p:spPr>
          <a:xfrm>
            <a:off x="10285409" y="239288"/>
            <a:ext cx="1572803" cy="369332"/>
          </a:xfrm>
          <a:prstGeom prst="rect">
            <a:avLst/>
          </a:prstGeom>
          <a:noFill/>
        </p:spPr>
        <p:txBody>
          <a:bodyPr wrap="none" rtlCol="0">
            <a:spAutoFit/>
          </a:bodyPr>
          <a:lstStyle/>
          <a:p>
            <a:r>
              <a:rPr lang="el-GR" b="1" spc="300" dirty="0">
                <a:solidFill>
                  <a:schemeClr val="accent5"/>
                </a:solidFill>
              </a:rPr>
              <a:t>Εισαγωγή</a:t>
            </a:r>
            <a:endParaRPr lang="en-GB" b="1" spc="300" dirty="0">
              <a:solidFill>
                <a:schemeClr val="accent5"/>
              </a:solidFill>
            </a:endParaRPr>
          </a:p>
        </p:txBody>
      </p:sp>
      <p:pic>
        <p:nvPicPr>
          <p:cNvPr id="3" name="Picture 2">
            <a:extLst>
              <a:ext uri="{FF2B5EF4-FFF2-40B4-BE49-F238E27FC236}">
                <a16:creationId xmlns:a16="http://schemas.microsoft.com/office/drawing/2014/main" id="{A40D26D7-16D2-CC14-DEAB-8C4B4DA57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504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5A2DF0-0E0E-C63A-DDE7-0142707CF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6999" y="-2667001"/>
            <a:ext cx="6858002" cy="12192000"/>
          </a:xfrm>
          <a:prstGeom prst="rect">
            <a:avLst/>
          </a:prstGeom>
        </p:spPr>
      </p:pic>
    </p:spTree>
    <p:extLst>
      <p:ext uri="{BB962C8B-B14F-4D97-AF65-F5344CB8AC3E}">
        <p14:creationId xmlns:p14="http://schemas.microsoft.com/office/powerpoint/2010/main" val="27301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E0F2C-94B3-B80D-FE62-802FC10F02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BD303A-001B-A80C-7F04-2D82EAEEDC9C}"/>
              </a:ext>
            </a:extLst>
          </p:cNvPr>
          <p:cNvSpPr>
            <a:spLocks noGrp="1"/>
          </p:cNvSpPr>
          <p:nvPr>
            <p:ph type="body" sz="quarter" idx="13"/>
          </p:nvPr>
        </p:nvSpPr>
        <p:spPr>
          <a:xfrm>
            <a:off x="533400" y="115635"/>
            <a:ext cx="11658600" cy="1089529"/>
          </a:xfrm>
        </p:spPr>
        <p:txBody>
          <a:bodyPr/>
          <a:lstStyle/>
          <a:p>
            <a:r>
              <a:rPr lang="el-GR" b="1" dirty="0">
                <a:solidFill>
                  <a:schemeClr val="tx1"/>
                </a:solidFill>
              </a:rPr>
              <a:t>Επιδημιολογία</a:t>
            </a:r>
            <a:endParaRPr lang="LID4096" b="1" dirty="0">
              <a:solidFill>
                <a:schemeClr val="tx1"/>
              </a:solidFill>
            </a:endParaRPr>
          </a:p>
        </p:txBody>
      </p:sp>
      <p:pic>
        <p:nvPicPr>
          <p:cNvPr id="4" name="Picture 3">
            <a:extLst>
              <a:ext uri="{FF2B5EF4-FFF2-40B4-BE49-F238E27FC236}">
                <a16:creationId xmlns:a16="http://schemas.microsoft.com/office/drawing/2014/main" id="{B787A2EF-CA31-0CD4-9613-E74F865FF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76730DA1-BB86-97E5-CB17-77AE7E772506}"/>
              </a:ext>
            </a:extLst>
          </p:cNvPr>
          <p:cNvSpPr txBox="1"/>
          <p:nvPr/>
        </p:nvSpPr>
        <p:spPr>
          <a:xfrm>
            <a:off x="176980" y="1593751"/>
            <a:ext cx="11838039" cy="4524315"/>
          </a:xfrm>
          <a:prstGeom prst="rect">
            <a:avLst/>
          </a:prstGeom>
          <a:noFill/>
        </p:spPr>
        <p:txBody>
          <a:bodyPr wrap="square">
            <a:spAutoFit/>
          </a:bodyPr>
          <a:lstStyle/>
          <a:p>
            <a:pPr marL="342900" indent="-342900" algn="just">
              <a:buAutoNum type="arabicPeriod"/>
            </a:pPr>
            <a:r>
              <a:rPr lang="LID4096" sz="2400" b="1" dirty="0"/>
              <a:t>Υψηλός επιπολασμός των προβλημάτων ψυχικής υγείας μεταξύ των δικηγόρων    </a:t>
            </a:r>
            <a:endParaRPr lang="el-GR" sz="2400" b="1" dirty="0"/>
          </a:p>
          <a:p>
            <a:pPr marL="285750" indent="-285750" algn="just">
              <a:buFont typeface="Wingdings" panose="05000000000000000000" pitchFamily="2" charset="2"/>
              <a:buChar char="à"/>
            </a:pPr>
            <a:r>
              <a:rPr lang="LID4096" sz="2400" dirty="0"/>
              <a:t>Οι δικηγόροι εμφανίζουν </a:t>
            </a:r>
            <a:r>
              <a:rPr lang="LID4096" sz="2400" b="1" dirty="0">
                <a:solidFill>
                  <a:srgbClr val="FF0000"/>
                </a:solidFill>
              </a:rPr>
              <a:t>υψηλότερα ποσοστά διαταραχών ψυχικής υγείας</a:t>
            </a:r>
            <a:r>
              <a:rPr lang="LID4096" sz="2400" dirty="0"/>
              <a:t>, όπως άγχος και κατάθλιψη, σε σύγκριση με τον γενικό πληθυσμό.    </a:t>
            </a:r>
            <a:endParaRPr lang="el-GR" sz="2400" dirty="0"/>
          </a:p>
          <a:p>
            <a:pPr marL="285750" indent="-285750" algn="just">
              <a:buFont typeface="Wingdings" panose="05000000000000000000" pitchFamily="2" charset="2"/>
              <a:buChar char="à"/>
            </a:pPr>
            <a:r>
              <a:rPr lang="LID4096" sz="2400" b="1" dirty="0"/>
              <a:t>Επιδημιολογικά δεδομένα</a:t>
            </a:r>
            <a:r>
              <a:rPr lang="LID4096" sz="2400" dirty="0"/>
              <a:t>: Μελέτες έχουν δείξει ότι οι δικηγόροι έχουν 3,6 φορές περισσότερες πιθανότητες να υποφέρουν από κατάθλιψη σε σχέση με τα άτομα άλλων επαγγελμάτων. Για παράδειγμα, μια μελέτη του 2016 από τον Αμερικανικό Δικηγορικό Σύλλογο (ABA) και το Ίδρυμα Hazelden Betty Ford διαπίστωσε ότι το </a:t>
            </a:r>
            <a:r>
              <a:rPr lang="LID4096" sz="2400" b="1" dirty="0">
                <a:solidFill>
                  <a:srgbClr val="FF0000"/>
                </a:solidFill>
              </a:rPr>
              <a:t>28% των δικηγόρων παρουσίαζε κατάθλιψη και το 19% άγχος</a:t>
            </a:r>
            <a:r>
              <a:rPr lang="LID4096" sz="2400" dirty="0"/>
              <a:t>.    </a:t>
            </a:r>
            <a:endParaRPr lang="el-GR" sz="2400" dirty="0"/>
          </a:p>
          <a:p>
            <a:pPr marL="285750" indent="-285750" algn="just">
              <a:buFont typeface="Wingdings" panose="05000000000000000000" pitchFamily="2" charset="2"/>
              <a:buChar char="à"/>
            </a:pPr>
            <a:r>
              <a:rPr lang="LID4096" sz="2400" dirty="0"/>
              <a:t>Σημασία: Η κατανόηση του επιπολασμού των προβλημάτων ψυχικής υγείας μπορεί να βοηθήσει τα δικηγορικά γραφεία και τους οργανισμούς να εφαρμόσουν προληπτικά μέτρα, όπως προγράμματα υποστήριξης της ψυχικής υγείας και εκπαίδευση στη διαχείριση του άγχους.</a:t>
            </a:r>
          </a:p>
        </p:txBody>
      </p:sp>
    </p:spTree>
    <p:extLst>
      <p:ext uri="{BB962C8B-B14F-4D97-AF65-F5344CB8AC3E}">
        <p14:creationId xmlns:p14="http://schemas.microsoft.com/office/powerpoint/2010/main" val="354369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3F7FD7-A4F8-42C7-AAD2-6029BB9E435A}"/>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256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6B3E0E-76B3-A89B-4CA0-B821C460E6C4}"/>
              </a:ext>
            </a:extLst>
          </p:cNvPr>
          <p:cNvSpPr>
            <a:spLocks noChangeArrowheads="1"/>
          </p:cNvSpPr>
          <p:nvPr/>
        </p:nvSpPr>
        <p:spPr bwMode="auto">
          <a:xfrm>
            <a:off x="4417330" y="215325"/>
            <a:ext cx="42907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LID4096" sz="3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Ο κύκλος του άγχους</a:t>
            </a:r>
            <a:endParaRPr kumimoji="0" lang="el-GR" altLang="LID4096" sz="3200" b="0" i="0" u="none" strike="noStrike" cap="none" normalizeH="0" baseline="0" dirty="0">
              <a:ln>
                <a:noFill/>
              </a:ln>
              <a:solidFill>
                <a:schemeClr val="tx1"/>
              </a:solidFill>
              <a:effectLst/>
              <a:latin typeface="Arial" panose="020B0604020202020204" pitchFamily="34" charset="0"/>
            </a:endParaRPr>
          </a:p>
        </p:txBody>
      </p:sp>
      <p:pic>
        <p:nvPicPr>
          <p:cNvPr id="6145" name="Picture 1">
            <a:extLst>
              <a:ext uri="{FF2B5EF4-FFF2-40B4-BE49-F238E27FC236}">
                <a16:creationId xmlns:a16="http://schemas.microsoft.com/office/drawing/2014/main" id="{FAA9633E-EA5A-F510-F6FF-364616173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57"/>
          <a:stretch>
            <a:fillRect/>
          </a:stretch>
        </p:blipFill>
        <p:spPr bwMode="auto">
          <a:xfrm>
            <a:off x="2762250" y="1123950"/>
            <a:ext cx="7467599" cy="4933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EA7AED0-2B11-74A2-8018-3EF6AEA8B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17070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29355-C4DA-4B71-8E9F-E589498C62DB}"/>
              </a:ext>
            </a:extLst>
          </p:cNvPr>
          <p:cNvSpPr>
            <a:spLocks noGrp="1"/>
          </p:cNvSpPr>
          <p:nvPr>
            <p:ph type="body" sz="quarter" idx="13"/>
          </p:nvPr>
        </p:nvSpPr>
        <p:spPr>
          <a:xfrm>
            <a:off x="2682240" y="240201"/>
            <a:ext cx="8483599" cy="1080599"/>
          </a:xfrm>
        </p:spPr>
        <p:txBody>
          <a:bodyPr>
            <a:normAutofit/>
          </a:bodyPr>
          <a:lstStyle/>
          <a:p>
            <a:pPr algn="ctr"/>
            <a:r>
              <a:rPr lang="el-GR" b="1" dirty="0" err="1">
                <a:solidFill>
                  <a:schemeClr val="tx1">
                    <a:lumMod val="85000"/>
                    <a:lumOff val="15000"/>
                  </a:schemeClr>
                </a:solidFill>
              </a:rPr>
              <a:t>Γνωσιοσυμπεριφοριστική</a:t>
            </a:r>
            <a:r>
              <a:rPr lang="el-GR" b="1" dirty="0">
                <a:solidFill>
                  <a:schemeClr val="tx1">
                    <a:lumMod val="85000"/>
                    <a:lumOff val="15000"/>
                  </a:schemeClr>
                </a:solidFill>
              </a:rPr>
              <a:t> θεραπεία </a:t>
            </a:r>
            <a:r>
              <a:rPr lang="en-US" b="1" dirty="0">
                <a:solidFill>
                  <a:schemeClr val="tx1">
                    <a:lumMod val="85000"/>
                    <a:lumOff val="15000"/>
                  </a:schemeClr>
                </a:solidFill>
              </a:rPr>
              <a:t>(CBT)</a:t>
            </a:r>
          </a:p>
        </p:txBody>
      </p:sp>
      <p:sp>
        <p:nvSpPr>
          <p:cNvPr id="3" name="Text Placeholder 2">
            <a:extLst>
              <a:ext uri="{FF2B5EF4-FFF2-40B4-BE49-F238E27FC236}">
                <a16:creationId xmlns:a16="http://schemas.microsoft.com/office/drawing/2014/main" id="{40E7506F-238B-4F40-8DFB-B2FCB5E25A2A}"/>
              </a:ext>
            </a:extLst>
          </p:cNvPr>
          <p:cNvSpPr>
            <a:spLocks noGrp="1"/>
          </p:cNvSpPr>
          <p:nvPr>
            <p:ph type="body" sz="quarter" idx="14"/>
          </p:nvPr>
        </p:nvSpPr>
        <p:spPr>
          <a:xfrm>
            <a:off x="392250" y="1905958"/>
            <a:ext cx="11407497" cy="2585323"/>
          </a:xfrm>
        </p:spPr>
        <p:txBody>
          <a:bodyPr>
            <a:noAutofit/>
          </a:bodyPr>
          <a:lstStyle/>
          <a:p>
            <a:pPr algn="just"/>
            <a:r>
              <a:rPr lang="el-GR" sz="2800" dirty="0">
                <a:solidFill>
                  <a:schemeClr val="tx1">
                    <a:lumMod val="85000"/>
                    <a:lumOff val="15000"/>
                  </a:schemeClr>
                </a:solidFill>
              </a:rPr>
              <a:t>Βασική υπόθεση: Στη σχέση αλληλεπίδρασης ανάμεσα στη συμπεριφορά, τα συναισθήματα και τις </a:t>
            </a:r>
            <a:r>
              <a:rPr lang="el-GR" sz="2800" dirty="0" err="1">
                <a:solidFill>
                  <a:schemeClr val="tx1">
                    <a:lumMod val="85000"/>
                    <a:lumOff val="15000"/>
                  </a:schemeClr>
                </a:solidFill>
              </a:rPr>
              <a:t>γνωσίες</a:t>
            </a:r>
            <a:r>
              <a:rPr lang="el-GR" sz="2800" dirty="0">
                <a:solidFill>
                  <a:schemeClr val="tx1">
                    <a:lumMod val="85000"/>
                    <a:lumOff val="15000"/>
                  </a:schemeClr>
                </a:solidFill>
              </a:rPr>
              <a:t>, την </a:t>
            </a:r>
            <a:r>
              <a:rPr lang="el-GR" sz="2800" b="1" dirty="0">
                <a:solidFill>
                  <a:srgbClr val="FF0000"/>
                </a:solidFill>
              </a:rPr>
              <a:t>πρωτοκαθεδρία έχουν οι </a:t>
            </a:r>
            <a:r>
              <a:rPr lang="el-GR" sz="2800" b="1" dirty="0" err="1">
                <a:solidFill>
                  <a:srgbClr val="FF0000"/>
                </a:solidFill>
              </a:rPr>
              <a:t>γνωσίες</a:t>
            </a:r>
            <a:r>
              <a:rPr lang="el-GR" sz="2800" b="1" dirty="0">
                <a:solidFill>
                  <a:schemeClr val="tx1">
                    <a:lumMod val="85000"/>
                    <a:lumOff val="15000"/>
                  </a:schemeClr>
                </a:solidFill>
              </a:rPr>
              <a:t>.</a:t>
            </a:r>
            <a:endParaRPr lang="en-GB" sz="2800" b="1" dirty="0">
              <a:solidFill>
                <a:schemeClr val="tx1">
                  <a:lumMod val="85000"/>
                  <a:lumOff val="15000"/>
                </a:schemeClr>
              </a:solidFill>
            </a:endParaRPr>
          </a:p>
          <a:p>
            <a:pPr algn="just"/>
            <a:endParaRPr lang="en-GB" sz="2800" dirty="0">
              <a:solidFill>
                <a:schemeClr val="tx1">
                  <a:lumMod val="85000"/>
                  <a:lumOff val="15000"/>
                </a:schemeClr>
              </a:solidFill>
            </a:endParaRPr>
          </a:p>
          <a:p>
            <a:pPr algn="just"/>
            <a:endParaRPr lang="el-GR" sz="2800" dirty="0">
              <a:solidFill>
                <a:schemeClr val="tx1">
                  <a:lumMod val="85000"/>
                  <a:lumOff val="15000"/>
                </a:schemeClr>
              </a:solidFill>
            </a:endParaRPr>
          </a:p>
          <a:p>
            <a:pPr algn="just"/>
            <a:r>
              <a:rPr lang="el-GR" sz="2800" dirty="0">
                <a:solidFill>
                  <a:schemeClr val="tx1">
                    <a:lumMod val="85000"/>
                    <a:lumOff val="15000"/>
                  </a:schemeClr>
                </a:solidFill>
              </a:rPr>
              <a:t>Συγκεκριμένα, θεωρείται πως </a:t>
            </a:r>
            <a:r>
              <a:rPr lang="el-GR" sz="2800" b="1" dirty="0">
                <a:solidFill>
                  <a:srgbClr val="FF0000"/>
                </a:solidFill>
              </a:rPr>
              <a:t>η δυσλειτουργική ή </a:t>
            </a:r>
            <a:r>
              <a:rPr lang="el-GR" sz="2800" b="1" dirty="0" err="1">
                <a:solidFill>
                  <a:srgbClr val="FF0000"/>
                </a:solidFill>
              </a:rPr>
              <a:t>δυσπροσαρμοστική</a:t>
            </a:r>
            <a:r>
              <a:rPr lang="el-GR" sz="2800" b="1" dirty="0">
                <a:solidFill>
                  <a:srgbClr val="FF0000"/>
                </a:solidFill>
              </a:rPr>
              <a:t> συμπεριφορά του ατόμου οφείλεται σε μια σειρά από σχήματα και αναπαραστάσεις της πραγματικότητας – τα γνωστικά / ερμηνευτικά σχήματα και τις γνωστικές δομές που έχει διαμορφώσει το άτομο </a:t>
            </a:r>
            <a:r>
              <a:rPr lang="el-GR" sz="2800" dirty="0">
                <a:solidFill>
                  <a:schemeClr val="tx1">
                    <a:lumMod val="85000"/>
                    <a:lumOff val="15000"/>
                  </a:schemeClr>
                </a:solidFill>
              </a:rPr>
              <a:t>και στο πλαίσιο των οποίων αναπαριστά την πραγματικότητα και στη βάση των οποίων το άτομο κατηγοριοποιεί και βιώνει τις εμπειρίες του. </a:t>
            </a:r>
          </a:p>
        </p:txBody>
      </p:sp>
      <p:pic>
        <p:nvPicPr>
          <p:cNvPr id="5" name="Picture 4">
            <a:extLst>
              <a:ext uri="{FF2B5EF4-FFF2-40B4-BE49-F238E27FC236}">
                <a16:creationId xmlns:a16="http://schemas.microsoft.com/office/drawing/2014/main" id="{5922D0C6-338D-C87F-BEF3-027339A28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2112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7506F-238B-4F40-8DFB-B2FCB5E25A2A}"/>
              </a:ext>
            </a:extLst>
          </p:cNvPr>
          <p:cNvSpPr>
            <a:spLocks noGrp="1"/>
          </p:cNvSpPr>
          <p:nvPr>
            <p:ph type="body" sz="quarter" idx="14"/>
          </p:nvPr>
        </p:nvSpPr>
        <p:spPr>
          <a:xfrm>
            <a:off x="310971" y="1479238"/>
            <a:ext cx="11407497" cy="1754326"/>
          </a:xfrm>
        </p:spPr>
        <p:txBody>
          <a:bodyPr>
            <a:noAutofit/>
          </a:bodyPr>
          <a:lstStyle/>
          <a:p>
            <a:pPr algn="just"/>
            <a:r>
              <a:rPr lang="el-GR" sz="2800" dirty="0">
                <a:solidFill>
                  <a:schemeClr val="tx1">
                    <a:lumMod val="85000"/>
                    <a:lumOff val="15000"/>
                  </a:schemeClr>
                </a:solidFill>
              </a:rPr>
              <a:t>Για τη βελτίωση της κατάστασης του ατόμου και τη διαφοροποίηση της δυσλειτουργικής συμπεριφοράς:</a:t>
            </a:r>
            <a:endParaRPr lang="en-GB" sz="2800" dirty="0">
              <a:solidFill>
                <a:schemeClr val="tx1">
                  <a:lumMod val="85000"/>
                  <a:lumOff val="15000"/>
                </a:schemeClr>
              </a:solidFill>
            </a:endParaRPr>
          </a:p>
          <a:p>
            <a:pPr algn="just"/>
            <a:endParaRPr lang="el-GR" sz="2800" dirty="0">
              <a:solidFill>
                <a:schemeClr val="tx1">
                  <a:lumMod val="85000"/>
                  <a:lumOff val="15000"/>
                </a:schemeClr>
              </a:solidFill>
            </a:endParaRPr>
          </a:p>
          <a:p>
            <a:pPr algn="just"/>
            <a:r>
              <a:rPr lang="el-GR" sz="2800" b="1" dirty="0">
                <a:solidFill>
                  <a:srgbClr val="FF0000"/>
                </a:solidFill>
              </a:rPr>
              <a:t>Το άτομο πρέπει να αναδιαμορφώσει τις </a:t>
            </a:r>
            <a:r>
              <a:rPr lang="el-GR" sz="2800" b="1" dirty="0" err="1">
                <a:solidFill>
                  <a:srgbClr val="FF0000"/>
                </a:solidFill>
              </a:rPr>
              <a:t>γνωσίες</a:t>
            </a:r>
            <a:r>
              <a:rPr lang="el-GR" sz="2800" b="1" dirty="0">
                <a:solidFill>
                  <a:srgbClr val="FF0000"/>
                </a:solidFill>
              </a:rPr>
              <a:t> του </a:t>
            </a:r>
            <a:r>
              <a:rPr lang="el-GR" sz="2800" dirty="0">
                <a:solidFill>
                  <a:schemeClr val="tx1">
                    <a:lumMod val="85000"/>
                    <a:lumOff val="15000"/>
                  </a:schemeClr>
                </a:solidFill>
              </a:rPr>
              <a:t>αντικαθιστώντας την εσφαλμένη αντίληψη της πραγματικότητας με αντικειμενικά σχήματα και διαμόρφωση μιας λογικά δομημένης εικόνας της πραγματικότητας που να είναι σύμφωνη με τις απαιτήσεις του περιβάλλοντος. </a:t>
            </a:r>
          </a:p>
        </p:txBody>
      </p:sp>
      <p:pic>
        <p:nvPicPr>
          <p:cNvPr id="6" name="Picture 5">
            <a:extLst>
              <a:ext uri="{FF2B5EF4-FFF2-40B4-BE49-F238E27FC236}">
                <a16:creationId xmlns:a16="http://schemas.microsoft.com/office/drawing/2014/main" id="{1EBBB2BD-907C-B5A1-FF31-E1DC0F503E72}"/>
              </a:ext>
            </a:extLst>
          </p:cNvPr>
          <p:cNvPicPr>
            <a:picLocks noChangeAspect="1"/>
          </p:cNvPicPr>
          <p:nvPr/>
        </p:nvPicPr>
        <p:blipFill rotWithShape="1">
          <a:blip r:embed="rId3"/>
          <a:srcRect t="20513"/>
          <a:stretch/>
        </p:blipFill>
        <p:spPr>
          <a:xfrm>
            <a:off x="3751658" y="4267750"/>
            <a:ext cx="4688684" cy="2399749"/>
          </a:xfrm>
          <a:prstGeom prst="rect">
            <a:avLst/>
          </a:prstGeom>
        </p:spPr>
      </p:pic>
      <p:pic>
        <p:nvPicPr>
          <p:cNvPr id="5" name="Picture 4">
            <a:extLst>
              <a:ext uri="{FF2B5EF4-FFF2-40B4-BE49-F238E27FC236}">
                <a16:creationId xmlns:a16="http://schemas.microsoft.com/office/drawing/2014/main" id="{04FDA069-5DCF-C62C-2CDF-0AD340AEE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9" name="Text Placeholder 1">
            <a:extLst>
              <a:ext uri="{FF2B5EF4-FFF2-40B4-BE49-F238E27FC236}">
                <a16:creationId xmlns:a16="http://schemas.microsoft.com/office/drawing/2014/main" id="{B2A5E907-B137-3497-42DF-388408F1651D}"/>
              </a:ext>
            </a:extLst>
          </p:cNvPr>
          <p:cNvSpPr txBox="1">
            <a:spLocks/>
          </p:cNvSpPr>
          <p:nvPr/>
        </p:nvSpPr>
        <p:spPr>
          <a:xfrm>
            <a:off x="2682240" y="240201"/>
            <a:ext cx="8483599" cy="1080599"/>
          </a:xfrm>
          <a:prstGeom prst="rect">
            <a:avLst/>
          </a:prstGeom>
        </p:spPr>
        <p:txBody>
          <a:bodyPr vert="horz" lIns="91440" tIns="45720" rIns="91440" bIns="45720" rtlCol="0" anchor="ctr">
            <a:normAutofit/>
          </a:bodyPr>
          <a:lstStyle>
            <a:lvl1pPr marL="231775" indent="-231775" algn="l" defTabSz="914400" rtl="0" eaLnBrk="1" latinLnBrk="0" hangingPunct="1">
              <a:lnSpc>
                <a:spcPct val="85000"/>
              </a:lnSpc>
              <a:spcBef>
                <a:spcPts val="0"/>
              </a:spcBef>
              <a:buFont typeface="Arial" pitchFamily="34" charset="0"/>
              <a:buChar char=" "/>
              <a:defRPr sz="3600" b="0" kern="1200" baseline="0">
                <a:gradFill>
                  <a:gsLst>
                    <a:gs pos="0">
                      <a:schemeClr val="accent1">
                        <a:lumMod val="5000"/>
                        <a:lumOff val="95000"/>
                      </a:schemeClr>
                    </a:gs>
                    <a:gs pos="100000">
                      <a:schemeClr val="bg1"/>
                    </a:gs>
                  </a:gsLst>
                  <a:lin ang="5400000" scaled="1"/>
                </a:gradFill>
                <a:latin typeface="+mn-lt"/>
                <a:ea typeface="+mn-ea"/>
                <a:cs typeface="+mn-cs"/>
              </a:defRPr>
            </a:lvl1pPr>
            <a:lvl2pPr marL="109538" indent="0" algn="l" defTabSz="914400" rtl="0" eaLnBrk="1" latinLnBrk="0" hangingPunct="1">
              <a:lnSpc>
                <a:spcPct val="85000"/>
              </a:lnSpc>
              <a:spcBef>
                <a:spcPts val="0"/>
              </a:spcBef>
              <a:buFont typeface="Arial" pitchFamily="34" charset="0"/>
              <a:buChar char=" "/>
              <a:defRPr sz="3600" b="1" kern="1200">
                <a:gradFill>
                  <a:gsLst>
                    <a:gs pos="0">
                      <a:schemeClr val="accent1">
                        <a:lumMod val="5000"/>
                        <a:lumOff val="95000"/>
                      </a:schemeClr>
                    </a:gs>
                    <a:gs pos="100000">
                      <a:schemeClr val="bg1"/>
                    </a:gs>
                  </a:gsLst>
                  <a:lin ang="5400000" scaled="1"/>
                </a:gra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r>
              <a:rPr lang="el-GR" b="1">
                <a:solidFill>
                  <a:schemeClr val="tx1">
                    <a:lumMod val="85000"/>
                    <a:lumOff val="15000"/>
                  </a:schemeClr>
                </a:solidFill>
              </a:rPr>
              <a:t>Γνωσιοσυμπεριφοριστική θεραπεία </a:t>
            </a:r>
            <a:r>
              <a:rPr lang="en-US" b="1">
                <a:solidFill>
                  <a:schemeClr val="tx1">
                    <a:lumMod val="85000"/>
                    <a:lumOff val="15000"/>
                  </a:schemeClr>
                </a:solidFill>
              </a:rPr>
              <a:t>(CBT)</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33392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29355-C4DA-4B71-8E9F-E589498C62DB}"/>
              </a:ext>
            </a:extLst>
          </p:cNvPr>
          <p:cNvSpPr>
            <a:spLocks noGrp="1"/>
          </p:cNvSpPr>
          <p:nvPr>
            <p:ph type="body" sz="quarter" idx="13"/>
          </p:nvPr>
        </p:nvSpPr>
        <p:spPr>
          <a:xfrm>
            <a:off x="3303373" y="243410"/>
            <a:ext cx="6738551" cy="590931"/>
          </a:xfrm>
        </p:spPr>
        <p:txBody>
          <a:bodyPr>
            <a:normAutofit fontScale="77500" lnSpcReduction="20000"/>
          </a:bodyPr>
          <a:lstStyle/>
          <a:p>
            <a:r>
              <a:rPr lang="el-GR" dirty="0">
                <a:solidFill>
                  <a:schemeClr val="tx1">
                    <a:lumMod val="85000"/>
                    <a:lumOff val="15000"/>
                  </a:schemeClr>
                </a:solidFill>
              </a:rPr>
              <a:t>Παραδείγματα γνωστικών διαστρεβλώσεων </a:t>
            </a:r>
            <a:endParaRPr lang="en-US" dirty="0">
              <a:solidFill>
                <a:schemeClr val="tx1">
                  <a:lumMod val="85000"/>
                  <a:lumOff val="15000"/>
                </a:schemeClr>
              </a:solidFill>
            </a:endParaRPr>
          </a:p>
        </p:txBody>
      </p:sp>
      <p:pic>
        <p:nvPicPr>
          <p:cNvPr id="8" name="Picture 7">
            <a:extLst>
              <a:ext uri="{FF2B5EF4-FFF2-40B4-BE49-F238E27FC236}">
                <a16:creationId xmlns:a16="http://schemas.microsoft.com/office/drawing/2014/main" id="{F208DFC5-F115-5AE5-70D6-0DFF01DB72F0}"/>
              </a:ext>
            </a:extLst>
          </p:cNvPr>
          <p:cNvPicPr>
            <a:picLocks noChangeAspect="1"/>
          </p:cNvPicPr>
          <p:nvPr/>
        </p:nvPicPr>
        <p:blipFill rotWithShape="1">
          <a:blip r:embed="rId3"/>
          <a:srcRect b="7701"/>
          <a:stretch/>
        </p:blipFill>
        <p:spPr>
          <a:xfrm>
            <a:off x="193040" y="1415845"/>
            <a:ext cx="11602720" cy="5198745"/>
          </a:xfrm>
          <a:prstGeom prst="rect">
            <a:avLst/>
          </a:prstGeom>
        </p:spPr>
      </p:pic>
      <p:pic>
        <p:nvPicPr>
          <p:cNvPr id="3" name="Picture 2">
            <a:extLst>
              <a:ext uri="{FF2B5EF4-FFF2-40B4-BE49-F238E27FC236}">
                <a16:creationId xmlns:a16="http://schemas.microsoft.com/office/drawing/2014/main" id="{C69D3E8B-412D-5F98-676F-58265A68E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9867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510129" y="1446223"/>
            <a:ext cx="11136429" cy="923330"/>
          </a:xfrm>
        </p:spPr>
        <p:txBody>
          <a:bodyPr/>
          <a:lstStyle/>
          <a:p>
            <a:pPr marL="0" indent="0" algn="just"/>
            <a:r>
              <a:rPr lang="el-GR" sz="2000" dirty="0">
                <a:solidFill>
                  <a:schemeClr val="tx1">
                    <a:lumMod val="85000"/>
                    <a:lumOff val="15000"/>
                  </a:schemeClr>
                </a:solidFill>
                <a:sym typeface="Wingdings" panose="05000000000000000000" pitchFamily="2" charset="2"/>
              </a:rPr>
              <a:t>Τα τρία πρώτα γράμματα αναπαριστούν το στάδιο της διάγνωσης της δυσλειτουργικής συμπεριφοράς και τα δύο τελευταία γράμματα αναφέρονται στην παρέμβαση και συγκεκριμένα:</a:t>
            </a:r>
          </a:p>
        </p:txBody>
      </p:sp>
      <p:sp>
        <p:nvSpPr>
          <p:cNvPr id="6" name="Rectangle 5">
            <a:extLst>
              <a:ext uri="{FF2B5EF4-FFF2-40B4-BE49-F238E27FC236}">
                <a16:creationId xmlns:a16="http://schemas.microsoft.com/office/drawing/2014/main" id="{6AC7216A-CA96-49FE-97C7-448AB54DAE50}"/>
              </a:ext>
            </a:extLst>
          </p:cNvPr>
          <p:cNvSpPr/>
          <p:nvPr/>
        </p:nvSpPr>
        <p:spPr>
          <a:xfrm>
            <a:off x="2348135" y="605040"/>
            <a:ext cx="7460415" cy="584775"/>
          </a:xfrm>
          <a:prstGeom prst="rect">
            <a:avLst/>
          </a:prstGeom>
        </p:spPr>
        <p:txBody>
          <a:bodyPr wrap="square">
            <a:spAutoFit/>
          </a:bodyPr>
          <a:lstStyle/>
          <a:p>
            <a:pPr algn="ctr"/>
            <a:r>
              <a:rPr lang="el-GR" sz="3200" b="1" dirty="0">
                <a:solidFill>
                  <a:schemeClr val="tx1">
                    <a:lumMod val="85000"/>
                    <a:lumOff val="15000"/>
                  </a:schemeClr>
                </a:solidFill>
              </a:rPr>
              <a:t>Σειρά τροποποίησης </a:t>
            </a:r>
            <a:r>
              <a:rPr lang="el-GR" sz="3200" b="1" dirty="0" err="1">
                <a:solidFill>
                  <a:schemeClr val="tx1">
                    <a:lumMod val="85000"/>
                    <a:lumOff val="15000"/>
                  </a:schemeClr>
                </a:solidFill>
              </a:rPr>
              <a:t>γνωσιών</a:t>
            </a:r>
            <a:r>
              <a:rPr lang="el-GR" sz="3200" b="1" dirty="0">
                <a:solidFill>
                  <a:schemeClr val="tx1">
                    <a:lumMod val="85000"/>
                    <a:lumOff val="15000"/>
                  </a:schemeClr>
                </a:solidFill>
              </a:rPr>
              <a:t>: </a:t>
            </a:r>
            <a:r>
              <a:rPr lang="en-GB" sz="3200" b="1" dirty="0">
                <a:solidFill>
                  <a:schemeClr val="tx1">
                    <a:lumMod val="85000"/>
                    <a:lumOff val="15000"/>
                  </a:schemeClr>
                </a:solidFill>
              </a:rPr>
              <a:t>A-B-C-D-E</a:t>
            </a:r>
            <a:endParaRPr lang="en-US" sz="3200" b="1" dirty="0">
              <a:solidFill>
                <a:schemeClr val="tx1">
                  <a:lumMod val="85000"/>
                  <a:lumOff val="15000"/>
                </a:schemeClr>
              </a:solidFill>
            </a:endParaRPr>
          </a:p>
        </p:txBody>
      </p:sp>
      <p:sp>
        <p:nvSpPr>
          <p:cNvPr id="4" name="Text Placeholder 2">
            <a:extLst>
              <a:ext uri="{FF2B5EF4-FFF2-40B4-BE49-F238E27FC236}">
                <a16:creationId xmlns:a16="http://schemas.microsoft.com/office/drawing/2014/main" id="{B4E16551-2FB6-C55A-08F4-96E03C320177}"/>
              </a:ext>
            </a:extLst>
          </p:cNvPr>
          <p:cNvSpPr txBox="1">
            <a:spLocks/>
          </p:cNvSpPr>
          <p:nvPr/>
        </p:nvSpPr>
        <p:spPr>
          <a:xfrm>
            <a:off x="527786" y="2414466"/>
            <a:ext cx="11136428" cy="9233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solidFill>
                  <a:schemeClr val="tx1">
                    <a:lumMod val="85000"/>
                    <a:lumOff val="15000"/>
                  </a:schemeClr>
                </a:solidFill>
              </a:rPr>
              <a:t>Α (</a:t>
            </a:r>
            <a:r>
              <a:rPr lang="el-GR" sz="2800" dirty="0" err="1">
                <a:solidFill>
                  <a:schemeClr val="tx1">
                    <a:lumMod val="85000"/>
                    <a:lumOff val="15000"/>
                  </a:schemeClr>
                </a:solidFill>
              </a:rPr>
              <a:t>activation</a:t>
            </a:r>
            <a:r>
              <a:rPr lang="el-GR" sz="2800" dirty="0">
                <a:solidFill>
                  <a:schemeClr val="tx1">
                    <a:lumMod val="85000"/>
                    <a:lumOff val="15000"/>
                  </a:schemeClr>
                </a:solidFill>
              </a:rPr>
              <a:t> </a:t>
            </a:r>
            <a:r>
              <a:rPr lang="el-GR" sz="2800" dirty="0" err="1">
                <a:solidFill>
                  <a:schemeClr val="tx1">
                    <a:lumMod val="85000"/>
                    <a:lumOff val="15000"/>
                  </a:schemeClr>
                </a:solidFill>
              </a:rPr>
              <a:t>event</a:t>
            </a:r>
            <a:r>
              <a:rPr lang="el-GR" sz="2800" dirty="0">
                <a:solidFill>
                  <a:schemeClr val="tx1">
                    <a:lumMod val="85000"/>
                    <a:lumOff val="15000"/>
                  </a:schemeClr>
                </a:solidFill>
              </a:rPr>
              <a:t>) </a:t>
            </a:r>
            <a:r>
              <a:rPr lang="el-GR" sz="2800" b="0" dirty="0">
                <a:solidFill>
                  <a:schemeClr val="tx1">
                    <a:lumMod val="85000"/>
                    <a:lumOff val="15000"/>
                  </a:schemeClr>
                </a:solidFill>
              </a:rPr>
              <a:t>– γεγονός</a:t>
            </a:r>
          </a:p>
          <a:p>
            <a:endParaRPr lang="en-US" sz="2800" dirty="0">
              <a:solidFill>
                <a:schemeClr val="tx1">
                  <a:lumMod val="85000"/>
                  <a:lumOff val="15000"/>
                </a:schemeClr>
              </a:solidFill>
            </a:endParaRPr>
          </a:p>
        </p:txBody>
      </p:sp>
      <p:sp>
        <p:nvSpPr>
          <p:cNvPr id="5" name="Text Placeholder 4">
            <a:extLst>
              <a:ext uri="{FF2B5EF4-FFF2-40B4-BE49-F238E27FC236}">
                <a16:creationId xmlns:a16="http://schemas.microsoft.com/office/drawing/2014/main" id="{C247977A-B250-9694-540E-6A5AA966F25E}"/>
              </a:ext>
            </a:extLst>
          </p:cNvPr>
          <p:cNvSpPr txBox="1">
            <a:spLocks/>
          </p:cNvSpPr>
          <p:nvPr/>
        </p:nvSpPr>
        <p:spPr>
          <a:xfrm>
            <a:off x="527785" y="3065739"/>
            <a:ext cx="11136429" cy="9233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solidFill>
                  <a:schemeClr val="tx1">
                    <a:lumMod val="85000"/>
                    <a:lumOff val="15000"/>
                  </a:schemeClr>
                </a:solidFill>
              </a:rPr>
              <a:t>Β (</a:t>
            </a:r>
            <a:r>
              <a:rPr lang="el-GR" sz="2800" dirty="0" err="1">
                <a:solidFill>
                  <a:schemeClr val="tx1">
                    <a:lumMod val="85000"/>
                    <a:lumOff val="15000"/>
                  </a:schemeClr>
                </a:solidFill>
              </a:rPr>
              <a:t>beliefs</a:t>
            </a:r>
            <a:r>
              <a:rPr lang="el-GR" sz="2800" dirty="0">
                <a:solidFill>
                  <a:schemeClr val="tx1">
                    <a:lumMod val="85000"/>
                    <a:lumOff val="15000"/>
                  </a:schemeClr>
                </a:solidFill>
              </a:rPr>
              <a:t>) – </a:t>
            </a:r>
            <a:r>
              <a:rPr lang="el-GR" sz="2800" b="0" dirty="0">
                <a:solidFill>
                  <a:schemeClr val="tx1">
                    <a:lumMod val="85000"/>
                    <a:lumOff val="15000"/>
                  </a:schemeClr>
                </a:solidFill>
              </a:rPr>
              <a:t>πεποιθήσεις</a:t>
            </a:r>
            <a:endParaRPr lang="en-US" sz="2800" b="0" dirty="0">
              <a:solidFill>
                <a:schemeClr val="tx1">
                  <a:lumMod val="85000"/>
                  <a:lumOff val="15000"/>
                </a:schemeClr>
              </a:solidFill>
            </a:endParaRPr>
          </a:p>
        </p:txBody>
      </p:sp>
      <p:sp>
        <p:nvSpPr>
          <p:cNvPr id="7" name="Text Placeholder 4">
            <a:extLst>
              <a:ext uri="{FF2B5EF4-FFF2-40B4-BE49-F238E27FC236}">
                <a16:creationId xmlns:a16="http://schemas.microsoft.com/office/drawing/2014/main" id="{EA00D709-F8E3-0D2E-00D5-B9180B7DC69C}"/>
              </a:ext>
            </a:extLst>
          </p:cNvPr>
          <p:cNvSpPr txBox="1">
            <a:spLocks/>
          </p:cNvSpPr>
          <p:nvPr/>
        </p:nvSpPr>
        <p:spPr>
          <a:xfrm>
            <a:off x="510127" y="3779489"/>
            <a:ext cx="11136429" cy="4801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solidFill>
                  <a:schemeClr val="tx1">
                    <a:lumMod val="85000"/>
                    <a:lumOff val="15000"/>
                  </a:schemeClr>
                </a:solidFill>
              </a:rPr>
              <a:t>C (</a:t>
            </a:r>
            <a:r>
              <a:rPr lang="el-GR" sz="2800" dirty="0" err="1">
                <a:solidFill>
                  <a:schemeClr val="tx1">
                    <a:lumMod val="85000"/>
                    <a:lumOff val="15000"/>
                  </a:schemeClr>
                </a:solidFill>
              </a:rPr>
              <a:t>consequences</a:t>
            </a:r>
            <a:r>
              <a:rPr lang="el-GR" sz="2800" dirty="0">
                <a:solidFill>
                  <a:schemeClr val="tx1">
                    <a:lumMod val="85000"/>
                    <a:lumOff val="15000"/>
                  </a:schemeClr>
                </a:solidFill>
              </a:rPr>
              <a:t>) – </a:t>
            </a:r>
            <a:r>
              <a:rPr lang="el-GR" sz="2800" b="0" dirty="0">
                <a:solidFill>
                  <a:schemeClr val="tx1">
                    <a:lumMod val="85000"/>
                    <a:lumOff val="15000"/>
                  </a:schemeClr>
                </a:solidFill>
              </a:rPr>
              <a:t>οι συνέπειές τους</a:t>
            </a:r>
          </a:p>
        </p:txBody>
      </p:sp>
      <p:sp>
        <p:nvSpPr>
          <p:cNvPr id="8" name="Text Placeholder 4">
            <a:extLst>
              <a:ext uri="{FF2B5EF4-FFF2-40B4-BE49-F238E27FC236}">
                <a16:creationId xmlns:a16="http://schemas.microsoft.com/office/drawing/2014/main" id="{FF26827D-BADB-20D1-3F7E-D17EF46436EE}"/>
              </a:ext>
            </a:extLst>
          </p:cNvPr>
          <p:cNvSpPr txBox="1">
            <a:spLocks/>
          </p:cNvSpPr>
          <p:nvPr/>
        </p:nvSpPr>
        <p:spPr>
          <a:xfrm>
            <a:off x="527785" y="4532003"/>
            <a:ext cx="11136429" cy="4801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solidFill>
                  <a:schemeClr val="tx1">
                    <a:lumMod val="85000"/>
                    <a:lumOff val="15000"/>
                  </a:schemeClr>
                </a:solidFill>
              </a:rPr>
              <a:t>D (</a:t>
            </a:r>
            <a:r>
              <a:rPr lang="el-GR" sz="2800" dirty="0" err="1">
                <a:solidFill>
                  <a:schemeClr val="tx1">
                    <a:lumMod val="85000"/>
                    <a:lumOff val="15000"/>
                  </a:schemeClr>
                </a:solidFill>
              </a:rPr>
              <a:t>disputation</a:t>
            </a:r>
            <a:r>
              <a:rPr lang="el-GR" sz="2800" dirty="0">
                <a:solidFill>
                  <a:schemeClr val="tx1">
                    <a:lumMod val="85000"/>
                    <a:lumOff val="15000"/>
                  </a:schemeClr>
                </a:solidFill>
              </a:rPr>
              <a:t>) – </a:t>
            </a:r>
            <a:r>
              <a:rPr lang="el-GR" sz="2800" b="0" dirty="0">
                <a:solidFill>
                  <a:schemeClr val="tx1">
                    <a:lumMod val="85000"/>
                    <a:lumOff val="15000"/>
                  </a:schemeClr>
                </a:solidFill>
              </a:rPr>
              <a:t>αμφισβήτηση των πεποιθήσεων</a:t>
            </a:r>
          </a:p>
        </p:txBody>
      </p:sp>
      <p:sp>
        <p:nvSpPr>
          <p:cNvPr id="9" name="Text Placeholder 4">
            <a:extLst>
              <a:ext uri="{FF2B5EF4-FFF2-40B4-BE49-F238E27FC236}">
                <a16:creationId xmlns:a16="http://schemas.microsoft.com/office/drawing/2014/main" id="{3DDA8E70-7060-5B95-E2BB-3B9ACCDBB5E2}"/>
              </a:ext>
            </a:extLst>
          </p:cNvPr>
          <p:cNvSpPr txBox="1">
            <a:spLocks/>
          </p:cNvSpPr>
          <p:nvPr/>
        </p:nvSpPr>
        <p:spPr>
          <a:xfrm>
            <a:off x="527785" y="5284517"/>
            <a:ext cx="11136429" cy="86793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dirty="0">
                <a:solidFill>
                  <a:schemeClr val="tx1">
                    <a:lumMod val="85000"/>
                    <a:lumOff val="15000"/>
                  </a:schemeClr>
                </a:solidFill>
              </a:rPr>
              <a:t>Ε (</a:t>
            </a:r>
            <a:r>
              <a:rPr lang="el-GR" sz="2800" dirty="0" err="1">
                <a:solidFill>
                  <a:schemeClr val="tx1">
                    <a:lumMod val="85000"/>
                    <a:lumOff val="15000"/>
                  </a:schemeClr>
                </a:solidFill>
              </a:rPr>
              <a:t>effect</a:t>
            </a:r>
            <a:r>
              <a:rPr lang="el-GR" sz="2800" dirty="0">
                <a:solidFill>
                  <a:schemeClr val="tx1">
                    <a:lumMod val="85000"/>
                    <a:lumOff val="15000"/>
                  </a:schemeClr>
                </a:solidFill>
              </a:rPr>
              <a:t>) </a:t>
            </a:r>
            <a:r>
              <a:rPr lang="el-GR" sz="2800" b="0" dirty="0">
                <a:solidFill>
                  <a:schemeClr val="tx1">
                    <a:lumMod val="85000"/>
                    <a:lumOff val="15000"/>
                  </a:schemeClr>
                </a:solidFill>
              </a:rPr>
              <a:t>– η επίδραση της αμφισβήτησης στις γνωστικές και συναισθηματικές διεργασίες του ατόμου</a:t>
            </a:r>
          </a:p>
        </p:txBody>
      </p:sp>
      <p:pic>
        <p:nvPicPr>
          <p:cNvPr id="2" name="Picture 1">
            <a:extLst>
              <a:ext uri="{FF2B5EF4-FFF2-40B4-BE49-F238E27FC236}">
                <a16:creationId xmlns:a16="http://schemas.microsoft.com/office/drawing/2014/main" id="{E882C254-78FA-E71E-43F9-0BEA19E5C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3706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C7216A-CA96-49FE-97C7-448AB54DAE50}"/>
              </a:ext>
            </a:extLst>
          </p:cNvPr>
          <p:cNvSpPr/>
          <p:nvPr/>
        </p:nvSpPr>
        <p:spPr>
          <a:xfrm>
            <a:off x="2477549" y="245070"/>
            <a:ext cx="7460415" cy="646331"/>
          </a:xfrm>
          <a:prstGeom prst="rect">
            <a:avLst/>
          </a:prstGeom>
        </p:spPr>
        <p:txBody>
          <a:bodyPr wrap="square">
            <a:spAutoFit/>
          </a:bodyPr>
          <a:lstStyle/>
          <a:p>
            <a:pPr algn="ctr"/>
            <a:r>
              <a:rPr lang="en-GB" sz="3600" b="1" dirty="0">
                <a:solidFill>
                  <a:schemeClr val="tx1">
                    <a:lumMod val="85000"/>
                    <a:lumOff val="15000"/>
                  </a:schemeClr>
                </a:solidFill>
              </a:rPr>
              <a:t>A-B-C</a:t>
            </a:r>
            <a:endParaRPr lang="en-US" sz="3600" b="1" dirty="0">
              <a:solidFill>
                <a:schemeClr val="tx1">
                  <a:lumMod val="85000"/>
                  <a:lumOff val="15000"/>
                </a:schemeClr>
              </a:solidFill>
            </a:endParaRPr>
          </a:p>
        </p:txBody>
      </p:sp>
      <p:sp>
        <p:nvSpPr>
          <p:cNvPr id="10" name="Text Placeholder 4">
            <a:extLst>
              <a:ext uri="{FF2B5EF4-FFF2-40B4-BE49-F238E27FC236}">
                <a16:creationId xmlns:a16="http://schemas.microsoft.com/office/drawing/2014/main" id="{F67FD693-D67B-4B02-67D3-E627CD041FAB}"/>
              </a:ext>
            </a:extLst>
          </p:cNvPr>
          <p:cNvSpPr txBox="1">
            <a:spLocks/>
          </p:cNvSpPr>
          <p:nvPr/>
        </p:nvSpPr>
        <p:spPr>
          <a:xfrm>
            <a:off x="235396" y="1642041"/>
            <a:ext cx="11411172" cy="27381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3200" dirty="0">
                <a:solidFill>
                  <a:schemeClr val="tx1">
                    <a:lumMod val="85000"/>
                    <a:lumOff val="15000"/>
                  </a:schemeClr>
                </a:solidFill>
              </a:rPr>
              <a:t>Για παράδειγμα:</a:t>
            </a:r>
          </a:p>
          <a:p>
            <a:pPr marL="342900" indent="-342900" algn="just">
              <a:buFontTx/>
              <a:buChar char="-"/>
            </a:pPr>
            <a:r>
              <a:rPr lang="el-GR" sz="3200" dirty="0">
                <a:solidFill>
                  <a:schemeClr val="tx1">
                    <a:lumMod val="85000"/>
                    <a:lumOff val="15000"/>
                  </a:schemeClr>
                </a:solidFill>
              </a:rPr>
              <a:t>κάποιο άτομο αισθάνεται μη αποτελεσματικό και έχει χαμηλή αυτοπεποίθηση (Α),</a:t>
            </a:r>
          </a:p>
          <a:p>
            <a:pPr marL="342900" indent="-342900" algn="just">
              <a:buFontTx/>
              <a:buChar char="-"/>
            </a:pPr>
            <a:r>
              <a:rPr lang="el-GR" sz="3200" dirty="0">
                <a:solidFill>
                  <a:schemeClr val="tx1">
                    <a:lumMod val="85000"/>
                    <a:lumOff val="15000"/>
                  </a:schemeClr>
                </a:solidFill>
              </a:rPr>
              <a:t>γεγονός που ερμηνεύεται από το άτομο μέσω μιας </a:t>
            </a:r>
            <a:r>
              <a:rPr lang="el-GR" sz="3200" dirty="0" err="1">
                <a:solidFill>
                  <a:schemeClr val="tx1">
                    <a:lumMod val="85000"/>
                    <a:lumOff val="15000"/>
                  </a:schemeClr>
                </a:solidFill>
              </a:rPr>
              <a:t>αυτοηττοπαθούς</a:t>
            </a:r>
            <a:r>
              <a:rPr lang="el-GR" sz="3200" dirty="0">
                <a:solidFill>
                  <a:schemeClr val="tx1">
                    <a:lumMod val="85000"/>
                    <a:lumOff val="15000"/>
                  </a:schemeClr>
                </a:solidFill>
              </a:rPr>
              <a:t> στάσης «</a:t>
            </a:r>
            <a:r>
              <a:rPr lang="el-GR" sz="3200" i="1" dirty="0">
                <a:solidFill>
                  <a:schemeClr val="tx1">
                    <a:lumMod val="85000"/>
                    <a:lumOff val="15000"/>
                  </a:schemeClr>
                </a:solidFill>
              </a:rPr>
              <a:t>δεν θα τα καταφέρω να παρουσιαστώ επιτυχώς στο δικαστήριο</a:t>
            </a:r>
            <a:r>
              <a:rPr lang="el-GR" sz="3200" dirty="0">
                <a:solidFill>
                  <a:schemeClr val="tx1">
                    <a:lumMod val="85000"/>
                    <a:lumOff val="15000"/>
                  </a:schemeClr>
                </a:solidFill>
              </a:rPr>
              <a:t>» (Β)</a:t>
            </a:r>
          </a:p>
          <a:p>
            <a:pPr marL="342900" indent="-342900" algn="just">
              <a:buFontTx/>
              <a:buChar char="-"/>
            </a:pPr>
            <a:r>
              <a:rPr lang="el-GR" sz="3200" dirty="0">
                <a:solidFill>
                  <a:schemeClr val="tx1">
                    <a:lumMod val="85000"/>
                    <a:lumOff val="15000"/>
                  </a:schemeClr>
                </a:solidFill>
              </a:rPr>
              <a:t>που έχει ως αποτέλεσμα το άτομο να νοιώθει άγχος, θλίψη, χαμηλή αυτοεκτίμηση (C).</a:t>
            </a:r>
          </a:p>
          <a:p>
            <a:pPr algn="just"/>
            <a:endParaRPr lang="en-US" sz="3200" dirty="0">
              <a:solidFill>
                <a:schemeClr val="tx1">
                  <a:lumMod val="85000"/>
                  <a:lumOff val="15000"/>
                </a:schemeClr>
              </a:solidFill>
            </a:endParaRPr>
          </a:p>
        </p:txBody>
      </p:sp>
      <p:pic>
        <p:nvPicPr>
          <p:cNvPr id="5" name="Picture 4">
            <a:extLst>
              <a:ext uri="{FF2B5EF4-FFF2-40B4-BE49-F238E27FC236}">
                <a16:creationId xmlns:a16="http://schemas.microsoft.com/office/drawing/2014/main" id="{29070370-B5F1-F4D7-0CB4-5085A3E3F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0248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731520" y="2136338"/>
            <a:ext cx="11136429" cy="2585323"/>
          </a:xfrm>
        </p:spPr>
        <p:txBody>
          <a:bodyPr>
            <a:noAutofit/>
          </a:bodyPr>
          <a:lstStyle/>
          <a:p>
            <a:pPr marL="0" indent="0" algn="just">
              <a:buNone/>
            </a:pPr>
            <a:r>
              <a:rPr lang="el-GR" sz="2800" b="1" dirty="0">
                <a:solidFill>
                  <a:schemeClr val="tx1">
                    <a:lumMod val="85000"/>
                    <a:lumOff val="15000"/>
                  </a:schemeClr>
                </a:solidFill>
                <a:sym typeface="Wingdings" panose="05000000000000000000" pitchFamily="2" charset="2"/>
              </a:rPr>
              <a:t>Η αλλαγή στο πλαίσιο αυτής της παρέμβασης θεωρείται πως οφείλεται στην αναδόμηση, τη μεταβολή ή/και τροποποίηση των προοπτικών, των αντιλήψεων, των πεποιθήσεων και των σκέψεων του ατόμου για ένα θέμα, γεγονός ή μια κατάσταση.</a:t>
            </a:r>
          </a:p>
          <a:p>
            <a:pPr marL="0" indent="0" algn="just"/>
            <a:endParaRPr lang="el-GR" sz="2800" b="1" dirty="0">
              <a:solidFill>
                <a:schemeClr val="tx1">
                  <a:lumMod val="85000"/>
                  <a:lumOff val="15000"/>
                </a:schemeClr>
              </a:solidFill>
              <a:sym typeface="Wingdings" panose="05000000000000000000" pitchFamily="2" charset="2"/>
            </a:endParaRPr>
          </a:p>
          <a:p>
            <a:pPr marL="0" indent="0" algn="just"/>
            <a:r>
              <a:rPr lang="el-GR" sz="2800" b="1" dirty="0">
                <a:solidFill>
                  <a:schemeClr val="tx1">
                    <a:lumMod val="85000"/>
                    <a:lumOff val="15000"/>
                  </a:schemeClr>
                </a:solidFill>
                <a:sym typeface="Wingdings" panose="05000000000000000000" pitchFamily="2" charset="2"/>
              </a:rPr>
              <a:t>Οι τεχνικές στο πλαίσιο της παρέμβασης αυτής σχετίζονται με την </a:t>
            </a:r>
            <a:r>
              <a:rPr lang="el-GR" sz="2800" b="1" dirty="0">
                <a:solidFill>
                  <a:srgbClr val="FF0000"/>
                </a:solidFill>
                <a:sym typeface="Wingdings" panose="05000000000000000000" pitchFamily="2" charset="2"/>
              </a:rPr>
              <a:t>προσπάθεια αποκάλυψης των ερμηνευτικών σχημάτων </a:t>
            </a:r>
            <a:r>
              <a:rPr lang="el-GR" sz="2800" b="1" dirty="0">
                <a:solidFill>
                  <a:schemeClr val="tx1">
                    <a:lumMod val="85000"/>
                    <a:lumOff val="15000"/>
                  </a:schemeClr>
                </a:solidFill>
                <a:sym typeface="Wingdings" panose="05000000000000000000" pitchFamily="2" charset="2"/>
              </a:rPr>
              <a:t>που χρησιμοποιεί το άτομο και τα οποία σχήματα συγκροτούνται από </a:t>
            </a:r>
            <a:r>
              <a:rPr lang="el-GR" sz="2800" b="1" dirty="0">
                <a:solidFill>
                  <a:srgbClr val="FF0000"/>
                </a:solidFill>
                <a:sym typeface="Wingdings" panose="05000000000000000000" pitchFamily="2" charset="2"/>
              </a:rPr>
              <a:t>δύο μέρη – ένα αντικειμενικό γεγονός</a:t>
            </a:r>
            <a:r>
              <a:rPr lang="el-GR" sz="2800" b="1" dirty="0">
                <a:solidFill>
                  <a:schemeClr val="tx1">
                    <a:lumMod val="85000"/>
                    <a:lumOff val="15000"/>
                  </a:schemeClr>
                </a:solidFill>
                <a:sym typeface="Wingdings" panose="05000000000000000000" pitchFamily="2" charset="2"/>
              </a:rPr>
              <a:t> (π.χ. είμαι φαλακρός) και </a:t>
            </a:r>
            <a:r>
              <a:rPr lang="el-GR" sz="2800" b="1" dirty="0">
                <a:solidFill>
                  <a:srgbClr val="FF0000"/>
                </a:solidFill>
                <a:sym typeface="Wingdings" panose="05000000000000000000" pitchFamily="2" charset="2"/>
              </a:rPr>
              <a:t>μια πεποίθηση </a:t>
            </a:r>
            <a:r>
              <a:rPr lang="el-GR" sz="2800" b="1" dirty="0">
                <a:solidFill>
                  <a:schemeClr val="tx1">
                    <a:lumMod val="85000"/>
                    <a:lumOff val="15000"/>
                  </a:schemeClr>
                </a:solidFill>
                <a:sym typeface="Wingdings" panose="05000000000000000000" pitchFamily="2" charset="2"/>
              </a:rPr>
              <a:t>που σχετίζεται με το γεγονός (π.χ. άρα είμαι άσχημος). Το πρόβλημα προκύπτει από το δεύτερο μέρος του σχήματος.</a:t>
            </a:r>
          </a:p>
        </p:txBody>
      </p:sp>
      <p:sp>
        <p:nvSpPr>
          <p:cNvPr id="6" name="Rectangle 5">
            <a:extLst>
              <a:ext uri="{FF2B5EF4-FFF2-40B4-BE49-F238E27FC236}">
                <a16:creationId xmlns:a16="http://schemas.microsoft.com/office/drawing/2014/main" id="{6AC7216A-CA96-49FE-97C7-448AB54DAE50}"/>
              </a:ext>
            </a:extLst>
          </p:cNvPr>
          <p:cNvSpPr/>
          <p:nvPr/>
        </p:nvSpPr>
        <p:spPr>
          <a:xfrm>
            <a:off x="2365787" y="198735"/>
            <a:ext cx="7460415" cy="584775"/>
          </a:xfrm>
          <a:prstGeom prst="rect">
            <a:avLst/>
          </a:prstGeom>
        </p:spPr>
        <p:txBody>
          <a:bodyPr wrap="square">
            <a:spAutoFit/>
          </a:bodyPr>
          <a:lstStyle/>
          <a:p>
            <a:pPr algn="ctr"/>
            <a:r>
              <a:rPr lang="en-GB" sz="3200" b="1" dirty="0">
                <a:solidFill>
                  <a:schemeClr val="tx1">
                    <a:lumMod val="85000"/>
                    <a:lumOff val="15000"/>
                  </a:schemeClr>
                </a:solidFill>
              </a:rPr>
              <a:t>A-B-C-D-E</a:t>
            </a:r>
            <a:endParaRPr lang="en-US" sz="3200" b="1" dirty="0">
              <a:solidFill>
                <a:schemeClr val="tx1">
                  <a:lumMod val="85000"/>
                  <a:lumOff val="15000"/>
                </a:schemeClr>
              </a:solidFill>
            </a:endParaRPr>
          </a:p>
        </p:txBody>
      </p:sp>
      <p:pic>
        <p:nvPicPr>
          <p:cNvPr id="10" name="Picture 9">
            <a:extLst>
              <a:ext uri="{FF2B5EF4-FFF2-40B4-BE49-F238E27FC236}">
                <a16:creationId xmlns:a16="http://schemas.microsoft.com/office/drawing/2014/main" id="{984C7527-A1A1-E561-7EF6-1127B6C74BE6}"/>
              </a:ext>
            </a:extLst>
          </p:cNvPr>
          <p:cNvPicPr>
            <a:picLocks noChangeAspect="1"/>
          </p:cNvPicPr>
          <p:nvPr/>
        </p:nvPicPr>
        <p:blipFill>
          <a:blip r:embed="rId2"/>
          <a:stretch>
            <a:fillRect/>
          </a:stretch>
        </p:blipFill>
        <p:spPr>
          <a:xfrm>
            <a:off x="3997254" y="5537198"/>
            <a:ext cx="4381500" cy="1223899"/>
          </a:xfrm>
          <a:prstGeom prst="rect">
            <a:avLst/>
          </a:prstGeom>
        </p:spPr>
      </p:pic>
      <p:pic>
        <p:nvPicPr>
          <p:cNvPr id="2" name="Picture 1">
            <a:extLst>
              <a:ext uri="{FF2B5EF4-FFF2-40B4-BE49-F238E27FC236}">
                <a16:creationId xmlns:a16="http://schemas.microsoft.com/office/drawing/2014/main" id="{148981C5-E89D-6659-C29B-0D4F4D67D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1895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527785" y="1589558"/>
            <a:ext cx="11136429" cy="2308324"/>
          </a:xfrm>
        </p:spPr>
        <p:txBody>
          <a:bodyPr>
            <a:noAutofit/>
          </a:bodyPr>
          <a:lstStyle/>
          <a:p>
            <a:pPr marL="0" indent="0" algn="just"/>
            <a:r>
              <a:rPr lang="el-GR" sz="2400" b="1" dirty="0">
                <a:solidFill>
                  <a:schemeClr val="tx1">
                    <a:lumMod val="85000"/>
                    <a:lumOff val="15000"/>
                  </a:schemeClr>
                </a:solidFill>
                <a:sym typeface="Wingdings" panose="05000000000000000000" pitchFamily="2" charset="2"/>
              </a:rPr>
              <a:t>Καθώς όμως οι άνθρωποι </a:t>
            </a:r>
            <a:r>
              <a:rPr lang="el-GR" sz="2400" b="1" dirty="0">
                <a:solidFill>
                  <a:srgbClr val="FF0000"/>
                </a:solidFill>
                <a:sym typeface="Wingdings" panose="05000000000000000000" pitchFamily="2" charset="2"/>
              </a:rPr>
              <a:t>αντιμετωπίζουν σοβαρές δυσκολίες στο διαχωρισμό των πεποιθήσεων τους από τα γεγονότα ή στο διαχωρισμό του πρώτου μέρους μιας ερμηνείας με το δεύτερο μέρος</a:t>
            </a:r>
            <a:r>
              <a:rPr lang="el-GR" sz="2400" b="1" dirty="0">
                <a:solidFill>
                  <a:schemeClr val="tx1">
                    <a:lumMod val="85000"/>
                    <a:lumOff val="15000"/>
                  </a:schemeClr>
                </a:solidFill>
                <a:sym typeface="Wingdings" panose="05000000000000000000" pitchFamily="2" charset="2"/>
              </a:rPr>
              <a:t>, ένα άτομο με προβληματικές πεποιθήσεις καθοδηγείται μέσω των αρνητικών κυρίως συναισθημάτων του ώστε να φτάσει στις σκέψεις και πεποιθήσεις που επενδύουν ένα γεγονός. </a:t>
            </a:r>
          </a:p>
          <a:p>
            <a:pPr marL="0" indent="0" algn="just"/>
            <a:endParaRPr lang="el-GR" sz="2400" b="1" dirty="0">
              <a:solidFill>
                <a:schemeClr val="tx1">
                  <a:lumMod val="85000"/>
                  <a:lumOff val="15000"/>
                </a:schemeClr>
              </a:solidFill>
              <a:sym typeface="Wingdings" panose="05000000000000000000" pitchFamily="2" charset="2"/>
            </a:endParaRPr>
          </a:p>
          <a:p>
            <a:pPr marL="0" indent="0" algn="just"/>
            <a:r>
              <a:rPr lang="el-GR" sz="2400" b="1" dirty="0">
                <a:solidFill>
                  <a:schemeClr val="tx1">
                    <a:lumMod val="85000"/>
                    <a:lumOff val="15000"/>
                  </a:schemeClr>
                </a:solidFill>
                <a:sym typeface="Wingdings" panose="05000000000000000000" pitchFamily="2" charset="2"/>
              </a:rPr>
              <a:t>Η διαφοροποίηση γίνεται με τη χρησιμοποίηση διάφορων τεχνικών παρέμβασης που συζητούνται στη συνέχεια.</a:t>
            </a:r>
          </a:p>
        </p:txBody>
      </p:sp>
      <p:sp>
        <p:nvSpPr>
          <p:cNvPr id="6" name="Rectangle 5">
            <a:extLst>
              <a:ext uri="{FF2B5EF4-FFF2-40B4-BE49-F238E27FC236}">
                <a16:creationId xmlns:a16="http://schemas.microsoft.com/office/drawing/2014/main" id="{6AC7216A-CA96-49FE-97C7-448AB54DAE50}"/>
              </a:ext>
            </a:extLst>
          </p:cNvPr>
          <p:cNvSpPr/>
          <p:nvPr/>
        </p:nvSpPr>
        <p:spPr>
          <a:xfrm>
            <a:off x="2457796" y="198735"/>
            <a:ext cx="7460415" cy="646331"/>
          </a:xfrm>
          <a:prstGeom prst="rect">
            <a:avLst/>
          </a:prstGeom>
        </p:spPr>
        <p:txBody>
          <a:bodyPr wrap="square">
            <a:spAutoFit/>
          </a:bodyPr>
          <a:lstStyle/>
          <a:p>
            <a:pPr algn="ctr"/>
            <a:r>
              <a:rPr lang="en-GB" sz="3600" b="1" dirty="0">
                <a:solidFill>
                  <a:schemeClr val="tx1">
                    <a:lumMod val="85000"/>
                    <a:lumOff val="15000"/>
                  </a:schemeClr>
                </a:solidFill>
              </a:rPr>
              <a:t>A-B-C-D-E</a:t>
            </a:r>
            <a:endParaRPr lang="en-US" sz="3600" b="1" dirty="0">
              <a:solidFill>
                <a:schemeClr val="tx1">
                  <a:lumMod val="85000"/>
                  <a:lumOff val="15000"/>
                </a:schemeClr>
              </a:solidFill>
            </a:endParaRPr>
          </a:p>
        </p:txBody>
      </p:sp>
      <p:pic>
        <p:nvPicPr>
          <p:cNvPr id="10" name="Picture 9">
            <a:extLst>
              <a:ext uri="{FF2B5EF4-FFF2-40B4-BE49-F238E27FC236}">
                <a16:creationId xmlns:a16="http://schemas.microsoft.com/office/drawing/2014/main" id="{984C7527-A1A1-E561-7EF6-1127B6C74BE6}"/>
              </a:ext>
            </a:extLst>
          </p:cNvPr>
          <p:cNvPicPr>
            <a:picLocks noChangeAspect="1"/>
          </p:cNvPicPr>
          <p:nvPr/>
        </p:nvPicPr>
        <p:blipFill>
          <a:blip r:embed="rId2"/>
          <a:stretch>
            <a:fillRect/>
          </a:stretch>
        </p:blipFill>
        <p:spPr>
          <a:xfrm>
            <a:off x="3997254" y="4598923"/>
            <a:ext cx="4381500" cy="2162175"/>
          </a:xfrm>
          <a:prstGeom prst="rect">
            <a:avLst/>
          </a:prstGeom>
        </p:spPr>
      </p:pic>
      <p:pic>
        <p:nvPicPr>
          <p:cNvPr id="2" name="Picture 1">
            <a:extLst>
              <a:ext uri="{FF2B5EF4-FFF2-40B4-BE49-F238E27FC236}">
                <a16:creationId xmlns:a16="http://schemas.microsoft.com/office/drawing/2014/main" id="{21CF158B-53A4-947F-3E8C-797441816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75454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527785" y="1320800"/>
            <a:ext cx="11136429" cy="2862322"/>
          </a:xfrm>
        </p:spPr>
        <p:txBody>
          <a:bodyPr/>
          <a:lstStyle/>
          <a:p>
            <a:pPr marL="0" indent="0" algn="just"/>
            <a:r>
              <a:rPr lang="el-GR" sz="2000" b="1" dirty="0">
                <a:solidFill>
                  <a:schemeClr val="tx1">
                    <a:lumMod val="85000"/>
                    <a:lumOff val="15000"/>
                  </a:schemeClr>
                </a:solidFill>
                <a:sym typeface="Wingdings" panose="05000000000000000000" pitchFamily="2" charset="2"/>
              </a:rPr>
              <a:t>Ο βασικός στόχος της τεχνικής παρέμβασης αυτής είναι </a:t>
            </a:r>
            <a:r>
              <a:rPr lang="el-GR" sz="2000" b="1" dirty="0">
                <a:solidFill>
                  <a:srgbClr val="FF0000"/>
                </a:solidFill>
                <a:sym typeface="Wingdings" panose="05000000000000000000" pitchFamily="2" charset="2"/>
              </a:rPr>
              <a:t>να μάθει το άτομο να αναγνωρίζει και να τροποποιεί τις δυσλειτουργικές του σκέψεις και συμπεριφορές</a:t>
            </a:r>
            <a:r>
              <a:rPr lang="el-GR" sz="2000" b="1" dirty="0">
                <a:solidFill>
                  <a:schemeClr val="tx1">
                    <a:lumMod val="85000"/>
                    <a:lumOff val="15000"/>
                  </a:schemeClr>
                </a:solidFill>
                <a:sym typeface="Wingdings" panose="05000000000000000000" pitchFamily="2" charset="2"/>
              </a:rPr>
              <a:t>. Σε αρχικό στάδιο το άτομο πρέπει να κατανοήσει την έννοια των αυτοματοποιημένων σκέψεων και την έννοια της λογικής πλάνης ή των λογικών διαστρεβλώσεων. </a:t>
            </a:r>
            <a:r>
              <a:rPr lang="el-GR" sz="2000" b="1" dirty="0">
                <a:solidFill>
                  <a:srgbClr val="FF0000"/>
                </a:solidFill>
                <a:sym typeface="Wingdings" panose="05000000000000000000" pitchFamily="2" charset="2"/>
              </a:rPr>
              <a:t>Στην περίπτωση των δυσλειτουργικών συμπεριφορών, αυτές συνήθως αποτελούν τη συνέπεια κάποιας εσφαλμένης πεποίθησης του ατόμου</a:t>
            </a:r>
            <a:r>
              <a:rPr lang="el-GR" sz="2000" b="1" dirty="0">
                <a:solidFill>
                  <a:schemeClr val="tx1">
                    <a:lumMod val="85000"/>
                    <a:lumOff val="15000"/>
                  </a:schemeClr>
                </a:solidFill>
                <a:sym typeface="Wingdings" panose="05000000000000000000" pitchFamily="2" charset="2"/>
              </a:rPr>
              <a:t>. </a:t>
            </a:r>
          </a:p>
          <a:p>
            <a:pPr marL="0" indent="0" algn="just"/>
            <a:endParaRPr lang="el-GR" sz="2000" b="1" dirty="0">
              <a:solidFill>
                <a:schemeClr val="tx1">
                  <a:lumMod val="85000"/>
                  <a:lumOff val="15000"/>
                </a:schemeClr>
              </a:solidFill>
              <a:sym typeface="Wingdings" panose="05000000000000000000" pitchFamily="2" charset="2"/>
            </a:endParaRPr>
          </a:p>
          <a:p>
            <a:pPr marL="0" indent="0" algn="just"/>
            <a:r>
              <a:rPr lang="el-GR" sz="2000" b="1" dirty="0">
                <a:solidFill>
                  <a:schemeClr val="tx1">
                    <a:lumMod val="85000"/>
                    <a:lumOff val="15000"/>
                  </a:schemeClr>
                </a:solidFill>
                <a:sym typeface="Wingdings" panose="05000000000000000000" pitchFamily="2" charset="2"/>
              </a:rPr>
              <a:t>Χρήσιμες πληροφορίες για τον εντοπισμό της υποβόσκουσας πεποίθησης λαμβάνονται και από το κλασικό μοντέλο ανάλυσης συμπεριφοράς (ABC) που αναφέρθηκε προηγουμένως.</a:t>
            </a:r>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39</a:t>
            </a:fld>
            <a:endParaRPr lang="en-US"/>
          </a:p>
        </p:txBody>
      </p:sp>
      <p:sp>
        <p:nvSpPr>
          <p:cNvPr id="6" name="Rectangle 5">
            <a:extLst>
              <a:ext uri="{FF2B5EF4-FFF2-40B4-BE49-F238E27FC236}">
                <a16:creationId xmlns:a16="http://schemas.microsoft.com/office/drawing/2014/main" id="{6AC7216A-CA96-49FE-97C7-448AB54DAE50}"/>
              </a:ext>
            </a:extLst>
          </p:cNvPr>
          <p:cNvSpPr/>
          <p:nvPr/>
        </p:nvSpPr>
        <p:spPr>
          <a:xfrm>
            <a:off x="2548669" y="198735"/>
            <a:ext cx="7460415" cy="646331"/>
          </a:xfrm>
          <a:prstGeom prst="rect">
            <a:avLst/>
          </a:prstGeom>
        </p:spPr>
        <p:txBody>
          <a:bodyPr wrap="square">
            <a:spAutoFit/>
          </a:bodyPr>
          <a:lstStyle/>
          <a:p>
            <a:pPr algn="ctr"/>
            <a:r>
              <a:rPr lang="el-GR" sz="3600" b="1" dirty="0">
                <a:solidFill>
                  <a:schemeClr val="tx1">
                    <a:lumMod val="85000"/>
                    <a:lumOff val="15000"/>
                  </a:schemeClr>
                </a:solidFill>
              </a:rPr>
              <a:t>Γνωσιακή αναδόμηση</a:t>
            </a:r>
            <a:endParaRPr lang="en-US" sz="3600" b="1" dirty="0">
              <a:solidFill>
                <a:schemeClr val="tx1">
                  <a:lumMod val="85000"/>
                  <a:lumOff val="15000"/>
                </a:schemeClr>
              </a:solidFill>
            </a:endParaRPr>
          </a:p>
        </p:txBody>
      </p:sp>
      <p:pic>
        <p:nvPicPr>
          <p:cNvPr id="10" name="Picture 9">
            <a:extLst>
              <a:ext uri="{FF2B5EF4-FFF2-40B4-BE49-F238E27FC236}">
                <a16:creationId xmlns:a16="http://schemas.microsoft.com/office/drawing/2014/main" id="{984C7527-A1A1-E561-7EF6-1127B6C74BE6}"/>
              </a:ext>
            </a:extLst>
          </p:cNvPr>
          <p:cNvPicPr>
            <a:picLocks noChangeAspect="1"/>
          </p:cNvPicPr>
          <p:nvPr/>
        </p:nvPicPr>
        <p:blipFill>
          <a:blip r:embed="rId2"/>
          <a:stretch>
            <a:fillRect/>
          </a:stretch>
        </p:blipFill>
        <p:spPr>
          <a:xfrm>
            <a:off x="3997254" y="4598923"/>
            <a:ext cx="4381500" cy="2162175"/>
          </a:xfrm>
          <a:prstGeom prst="rect">
            <a:avLst/>
          </a:prstGeom>
        </p:spPr>
      </p:pic>
      <p:pic>
        <p:nvPicPr>
          <p:cNvPr id="4" name="Picture 3">
            <a:extLst>
              <a:ext uri="{FF2B5EF4-FFF2-40B4-BE49-F238E27FC236}">
                <a16:creationId xmlns:a16="http://schemas.microsoft.com/office/drawing/2014/main" id="{FF4912CB-28A6-06D6-CBF1-EE307DC19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4733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2F26-76CA-6F56-CA5D-3D0B55072E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563BF5-1520-E59A-3962-7A2DDA55C3AB}"/>
              </a:ext>
            </a:extLst>
          </p:cNvPr>
          <p:cNvSpPr>
            <a:spLocks noGrp="1"/>
          </p:cNvSpPr>
          <p:nvPr>
            <p:ph type="body" sz="quarter" idx="13"/>
          </p:nvPr>
        </p:nvSpPr>
        <p:spPr>
          <a:xfrm>
            <a:off x="533400" y="115635"/>
            <a:ext cx="11658600" cy="1089529"/>
          </a:xfrm>
        </p:spPr>
        <p:txBody>
          <a:bodyPr/>
          <a:lstStyle/>
          <a:p>
            <a:r>
              <a:rPr lang="el-GR" b="1" dirty="0">
                <a:solidFill>
                  <a:schemeClr val="tx1"/>
                </a:solidFill>
              </a:rPr>
              <a:t>Επιδημιολογία</a:t>
            </a:r>
            <a:endParaRPr lang="LID4096" b="1" dirty="0">
              <a:solidFill>
                <a:schemeClr val="tx1"/>
              </a:solidFill>
            </a:endParaRPr>
          </a:p>
        </p:txBody>
      </p:sp>
      <p:pic>
        <p:nvPicPr>
          <p:cNvPr id="4" name="Picture 3">
            <a:extLst>
              <a:ext uri="{FF2B5EF4-FFF2-40B4-BE49-F238E27FC236}">
                <a16:creationId xmlns:a16="http://schemas.microsoft.com/office/drawing/2014/main" id="{0E845918-4EB4-10E9-A69C-A994BC87C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50512D86-4931-8C06-C97D-7E6A9760B2B7}"/>
              </a:ext>
            </a:extLst>
          </p:cNvPr>
          <p:cNvSpPr txBox="1"/>
          <p:nvPr/>
        </p:nvSpPr>
        <p:spPr>
          <a:xfrm>
            <a:off x="176980" y="1593751"/>
            <a:ext cx="11838039" cy="5262979"/>
          </a:xfrm>
          <a:prstGeom prst="rect">
            <a:avLst/>
          </a:prstGeom>
          <a:noFill/>
        </p:spPr>
        <p:txBody>
          <a:bodyPr wrap="square">
            <a:spAutoFit/>
          </a:bodyPr>
          <a:lstStyle/>
          <a:p>
            <a:pPr algn="just"/>
            <a:r>
              <a:rPr lang="el-GR" sz="2400" b="1" dirty="0"/>
              <a:t>2. Η επαγγελματική εξουθένωση και ο αντίκτυπός της στην απόδοση στην εργασία    </a:t>
            </a:r>
          </a:p>
          <a:p>
            <a:pPr marL="342900" indent="-342900" algn="just">
              <a:buFont typeface="Wingdings" panose="05000000000000000000" pitchFamily="2" charset="2"/>
              <a:buChar char="à"/>
            </a:pPr>
            <a:r>
              <a:rPr lang="el-GR" sz="2400" b="1" dirty="0">
                <a:solidFill>
                  <a:srgbClr val="FF0000"/>
                </a:solidFill>
              </a:rPr>
              <a:t>Το χρόνιο άγχος οδηγεί σε επαγγελματική εξουθένωση</a:t>
            </a:r>
            <a:r>
              <a:rPr lang="el-GR" sz="2400" dirty="0"/>
              <a:t>, η οποία επηρεάζει αρνητικά την εργασιακή απόδοση των δικηγόρων και τα αποτελέσματα για τους πελάτες.    </a:t>
            </a:r>
          </a:p>
          <a:p>
            <a:pPr marL="342900" indent="-342900" algn="just">
              <a:buFont typeface="Wingdings" panose="05000000000000000000" pitchFamily="2" charset="2"/>
              <a:buChar char="à"/>
            </a:pPr>
            <a:r>
              <a:rPr lang="el-GR" sz="2400" b="1" dirty="0"/>
              <a:t>Επιδημιολογικά δεδομένα: </a:t>
            </a:r>
            <a:r>
              <a:rPr lang="el-GR" sz="2400" dirty="0"/>
              <a:t>Μια μελέτη του 2020 που δημοσιεύθηκε στο Journal of </a:t>
            </a:r>
            <a:r>
              <a:rPr lang="el-GR" sz="2400" dirty="0" err="1"/>
              <a:t>Occupational</a:t>
            </a:r>
            <a:r>
              <a:rPr lang="el-GR" sz="2400" dirty="0"/>
              <a:t> Health </a:t>
            </a:r>
            <a:r>
              <a:rPr lang="el-GR" sz="2400" dirty="0" err="1"/>
              <a:t>Psychology</a:t>
            </a:r>
            <a:r>
              <a:rPr lang="el-GR" sz="2400" dirty="0"/>
              <a:t> διαπίστωσε ότι το </a:t>
            </a:r>
            <a:r>
              <a:rPr lang="el-GR" sz="2400" b="1" dirty="0">
                <a:solidFill>
                  <a:srgbClr val="FF0000"/>
                </a:solidFill>
              </a:rPr>
              <a:t>25-30% των επαγγελματιών νομικών ανέφεραν υψηλά επίπεδα επαγγελματικής εξουθένωσης</a:t>
            </a:r>
            <a:r>
              <a:rPr lang="el-GR" sz="2400" dirty="0"/>
              <a:t>, η οποία χαρακτηρίζεται από συναισθηματική εξάντληση, αποπροσωποποίηση και μειωμένη προσωπική ολοκλήρωση.</a:t>
            </a:r>
          </a:p>
          <a:p>
            <a:pPr algn="just"/>
            <a:r>
              <a:rPr lang="el-GR" sz="2400" b="1" dirty="0"/>
              <a:t>3. Κατάχρηση ουσιών ως μηχανισμός αντιμετώπισης    </a:t>
            </a:r>
          </a:p>
          <a:p>
            <a:pPr marL="342900" indent="-342900" algn="just">
              <a:buFont typeface="Wingdings" panose="05000000000000000000" pitchFamily="2" charset="2"/>
              <a:buChar char="à"/>
            </a:pPr>
            <a:r>
              <a:rPr lang="el-GR" sz="2400" dirty="0"/>
              <a:t>Οι δικηγόροι διατρέχουν </a:t>
            </a:r>
            <a:r>
              <a:rPr lang="el-GR" sz="2400" b="1" dirty="0">
                <a:solidFill>
                  <a:srgbClr val="FF0000"/>
                </a:solidFill>
              </a:rPr>
              <a:t>υψηλότερο κίνδυνο κατάχρησης ουσιών ως μέσο αντιμετώπισης του εργασιακού στρες</a:t>
            </a:r>
            <a:r>
              <a:rPr lang="el-GR" sz="2400" dirty="0"/>
              <a:t>.    </a:t>
            </a:r>
          </a:p>
          <a:p>
            <a:pPr marL="342900" indent="-342900" algn="just">
              <a:buFont typeface="Wingdings" panose="05000000000000000000" pitchFamily="2" charset="2"/>
              <a:buChar char="à"/>
            </a:pPr>
            <a:r>
              <a:rPr lang="el-GR" sz="2400" b="1" dirty="0"/>
              <a:t>Επιδημιολογικά δεδομένα</a:t>
            </a:r>
            <a:r>
              <a:rPr lang="el-GR" sz="2400" dirty="0"/>
              <a:t>: Η ίδια μελέτη της ABA του 2016 διαπίστωσε ότι το </a:t>
            </a:r>
            <a:r>
              <a:rPr lang="el-GR" sz="2400" b="1" dirty="0">
                <a:solidFill>
                  <a:srgbClr val="FF0000"/>
                </a:solidFill>
              </a:rPr>
              <a:t>21% των δικηγόρων χαρακτηρίζονται από προβληματική χρήση, σε σύγκριση με το 12% του γενικού πληθυσμού</a:t>
            </a:r>
            <a:r>
              <a:rPr lang="el-GR" sz="2400" dirty="0"/>
              <a:t>. Επιπλέον, το 11% ανέφεραν ότι έκαναν χρήση </a:t>
            </a:r>
            <a:r>
              <a:rPr lang="el-GR" sz="2400" dirty="0" err="1"/>
              <a:t>συνταγογραφούμενων</a:t>
            </a:r>
            <a:r>
              <a:rPr lang="el-GR" sz="2400" dirty="0"/>
              <a:t> φαρμάκων χωρίς ιατρική συνταγή.    </a:t>
            </a:r>
            <a:endParaRPr lang="LID4096" sz="2400" dirty="0"/>
          </a:p>
        </p:txBody>
      </p:sp>
    </p:spTree>
    <p:extLst>
      <p:ext uri="{BB962C8B-B14F-4D97-AF65-F5344CB8AC3E}">
        <p14:creationId xmlns:p14="http://schemas.microsoft.com/office/powerpoint/2010/main" val="4208917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4715213" y="842031"/>
            <a:ext cx="7245928" cy="1446550"/>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Όπως υποδηλώνεται από το όνομά τους είναι αυτόματες και δεν απαιτείται κάποια προσπάθεια για να υλοποιηθούν, αν και χρειάζεται προσπάθεια για να τις παρατηρήσει το άτομο</a:t>
            </a:r>
          </a:p>
        </p:txBody>
      </p:sp>
      <p:sp>
        <p:nvSpPr>
          <p:cNvPr id="9" name="TextBox 8"/>
          <p:cNvSpPr txBox="1"/>
          <p:nvPr/>
        </p:nvSpPr>
        <p:spPr>
          <a:xfrm flipH="1">
            <a:off x="5151913" y="2410022"/>
            <a:ext cx="7040087" cy="769441"/>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Είναι συγκεκριμένες σκέψεις για συγκεκριμένα γεγονότα ή καταστάσεις. </a:t>
            </a:r>
          </a:p>
        </p:txBody>
      </p:sp>
      <p:sp>
        <p:nvSpPr>
          <p:cNvPr id="10" name="TextBox 9"/>
          <p:cNvSpPr txBox="1"/>
          <p:nvPr/>
        </p:nvSpPr>
        <p:spPr>
          <a:xfrm flipH="1">
            <a:off x="5151913" y="3537181"/>
            <a:ext cx="6911932" cy="1107996"/>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Αν και μπορεί να έρχονται στερεοτυπικά, μπορεί επίσης να διαφέρουν από κατάσταση σε κατάσταση ή σε διαφορετικές χρονικές στιγμές</a:t>
            </a:r>
          </a:p>
        </p:txBody>
      </p:sp>
      <p:sp>
        <p:nvSpPr>
          <p:cNvPr id="12" name="TextBox 11"/>
          <p:cNvSpPr txBox="1"/>
          <p:nvPr/>
        </p:nvSpPr>
        <p:spPr>
          <a:xfrm flipH="1">
            <a:off x="4715213" y="5071230"/>
            <a:ext cx="7190508" cy="430887"/>
          </a:xfrm>
          <a:prstGeom prst="rect">
            <a:avLst/>
          </a:prstGeom>
          <a:noFill/>
        </p:spPr>
        <p:txBody>
          <a:bodyPr wrap="square" rtlCol="0">
            <a:spAutoFit/>
          </a:bodyPr>
          <a:lstStyle/>
          <a:p>
            <a:r>
              <a:rPr lang="el-GR" sz="2200" b="1" dirty="0">
                <a:solidFill>
                  <a:prstClr val="white">
                    <a:lumMod val="50000"/>
                  </a:prstClr>
                </a:solidFill>
                <a:latin typeface="Corbel" pitchFamily="34" charset="0"/>
              </a:rPr>
              <a:t>Είναι, ή μπορεί να γίνουν εύκολα συνειδητές</a:t>
            </a:r>
          </a:p>
        </p:txBody>
      </p:sp>
      <p:sp>
        <p:nvSpPr>
          <p:cNvPr id="15" name="Oval 14"/>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TextBox 2">
            <a:extLst>
              <a:ext uri="{FF2B5EF4-FFF2-40B4-BE49-F238E27FC236}">
                <a16:creationId xmlns:a16="http://schemas.microsoft.com/office/drawing/2014/main" id="{D1301998-84A1-9BB5-FD62-F1EE696B42F5}"/>
              </a:ext>
            </a:extLst>
          </p:cNvPr>
          <p:cNvSpPr txBox="1"/>
          <p:nvPr/>
        </p:nvSpPr>
        <p:spPr>
          <a:xfrm>
            <a:off x="3596640" y="72946"/>
            <a:ext cx="7669927" cy="461665"/>
          </a:xfrm>
          <a:prstGeom prst="rect">
            <a:avLst/>
          </a:prstGeom>
          <a:noFill/>
        </p:spPr>
        <p:txBody>
          <a:bodyPr wrap="square">
            <a:spAutoFit/>
          </a:bodyPr>
          <a:lstStyle/>
          <a:p>
            <a:pPr algn="ctr"/>
            <a:r>
              <a:rPr lang="el-GR" sz="2400" b="1" dirty="0"/>
              <a:t>Αυτοματοποιημένες Σκέψεις</a:t>
            </a:r>
            <a:endParaRPr lang="en-US" sz="2400" b="1" dirty="0"/>
          </a:p>
        </p:txBody>
      </p:sp>
    </p:spTree>
    <p:extLst>
      <p:ext uri="{BB962C8B-B14F-4D97-AF65-F5344CB8AC3E}">
        <p14:creationId xmlns:p14="http://schemas.microsoft.com/office/powerpoint/2010/main" val="29977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4715213" y="1135559"/>
            <a:ext cx="7245928" cy="769441"/>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Μπορεί να είναι τόσο σύντομες, συχνές και συνηθισμένες ώστε το άτομο δεν τους δίνει προσοχή</a:t>
            </a:r>
          </a:p>
        </p:txBody>
      </p:sp>
      <p:sp>
        <p:nvSpPr>
          <p:cNvPr id="9" name="TextBox 8"/>
          <p:cNvSpPr txBox="1"/>
          <p:nvPr/>
        </p:nvSpPr>
        <p:spPr>
          <a:xfrm flipH="1">
            <a:off x="5101112" y="2305158"/>
            <a:ext cx="7040087" cy="769441"/>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Συνήθως είναι αληθοφανείς και γίνονται αντιληπτές ως προφανώς αληθείς. </a:t>
            </a:r>
          </a:p>
        </p:txBody>
      </p:sp>
      <p:sp>
        <p:nvSpPr>
          <p:cNvPr id="10" name="TextBox 9"/>
          <p:cNvSpPr txBox="1"/>
          <p:nvPr/>
        </p:nvSpPr>
        <p:spPr>
          <a:xfrm flipH="1">
            <a:off x="5165189" y="3221697"/>
            <a:ext cx="6911932" cy="1785104"/>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Η προσπάθεια σε περιπτώσεις αρνητικών αυτόματων σκέψεων είναι να διαφοροποιηθούν σε αρχικό επίπεδο με την αμφισβήτησή τους, αφού οι σκέψεις είναι απόψεις και όχι γεγονότα, και όπως όλες οι απόψεις μπορεί να είναι ή να μην είναι ορθές.</a:t>
            </a:r>
          </a:p>
        </p:txBody>
      </p:sp>
      <p:sp>
        <p:nvSpPr>
          <p:cNvPr id="12" name="TextBox 11"/>
          <p:cNvSpPr txBox="1"/>
          <p:nvPr/>
        </p:nvSpPr>
        <p:spPr>
          <a:xfrm flipH="1">
            <a:off x="4715213" y="5013640"/>
            <a:ext cx="7190508" cy="769441"/>
          </a:xfrm>
          <a:prstGeom prst="rect">
            <a:avLst/>
          </a:prstGeom>
          <a:noFill/>
        </p:spPr>
        <p:txBody>
          <a:bodyPr wrap="square" rtlCol="0">
            <a:spAutoFit/>
          </a:bodyPr>
          <a:lstStyle/>
          <a:p>
            <a:r>
              <a:rPr lang="el-GR" sz="2200" b="1" dirty="0">
                <a:solidFill>
                  <a:prstClr val="white">
                    <a:lumMod val="50000"/>
                  </a:prstClr>
                </a:solidFill>
                <a:latin typeface="Corbel" pitchFamily="34" charset="0"/>
              </a:rPr>
              <a:t>Μπορεί να έχουν λεκτική μορφή, ή να είναι σε μορφή εικόνων ή και σεναρίων.</a:t>
            </a:r>
          </a:p>
        </p:txBody>
      </p:sp>
      <p:sp>
        <p:nvSpPr>
          <p:cNvPr id="15" name="Oval 14"/>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TextBox 2">
            <a:extLst>
              <a:ext uri="{FF2B5EF4-FFF2-40B4-BE49-F238E27FC236}">
                <a16:creationId xmlns:a16="http://schemas.microsoft.com/office/drawing/2014/main" id="{D1301998-84A1-9BB5-FD62-F1EE696B42F5}"/>
              </a:ext>
            </a:extLst>
          </p:cNvPr>
          <p:cNvSpPr txBox="1"/>
          <p:nvPr/>
        </p:nvSpPr>
        <p:spPr>
          <a:xfrm>
            <a:off x="3596640" y="72946"/>
            <a:ext cx="7669927" cy="461665"/>
          </a:xfrm>
          <a:prstGeom prst="rect">
            <a:avLst/>
          </a:prstGeom>
          <a:noFill/>
        </p:spPr>
        <p:txBody>
          <a:bodyPr wrap="square">
            <a:spAutoFit/>
          </a:bodyPr>
          <a:lstStyle/>
          <a:p>
            <a:pPr algn="ctr"/>
            <a:r>
              <a:rPr lang="el-GR" sz="2400" b="1" dirty="0"/>
              <a:t>Αυτοματοποιημένες Σκέψεις</a:t>
            </a:r>
            <a:endParaRPr lang="en-US" sz="2400" b="1" dirty="0"/>
          </a:p>
        </p:txBody>
      </p:sp>
    </p:spTree>
    <p:extLst>
      <p:ext uri="{BB962C8B-B14F-4D97-AF65-F5344CB8AC3E}">
        <p14:creationId xmlns:p14="http://schemas.microsoft.com/office/powerpoint/2010/main" val="8250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4715213" y="1022078"/>
            <a:ext cx="7245928" cy="1107996"/>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Μοιάζουν να έρχονται «ουρανοκατέβατες». ∆εν προκύπτουν ως αποτέλεσμα συνειδητής και λογικής σκέψης. </a:t>
            </a:r>
          </a:p>
        </p:txBody>
      </p:sp>
      <p:sp>
        <p:nvSpPr>
          <p:cNvPr id="9" name="TextBox 8"/>
          <p:cNvSpPr txBox="1"/>
          <p:nvPr/>
        </p:nvSpPr>
        <p:spPr>
          <a:xfrm flipH="1">
            <a:off x="5101111" y="2519720"/>
            <a:ext cx="7040087" cy="430887"/>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∆εν είναι ρεαλιστικές</a:t>
            </a:r>
          </a:p>
        </p:txBody>
      </p:sp>
      <p:sp>
        <p:nvSpPr>
          <p:cNvPr id="10" name="TextBox 9"/>
          <p:cNvSpPr txBox="1"/>
          <p:nvPr/>
        </p:nvSpPr>
        <p:spPr>
          <a:xfrm flipH="1">
            <a:off x="5229266" y="3678538"/>
            <a:ext cx="6911932" cy="769441"/>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Παρότι δεν είναι ρεαλιστικές, την ώρα που τις σκεφτόμαστε, µας φαίνονται αξιόπιστες και λογικές. </a:t>
            </a:r>
          </a:p>
        </p:txBody>
      </p:sp>
      <p:sp>
        <p:nvSpPr>
          <p:cNvPr id="12" name="TextBox 11"/>
          <p:cNvSpPr txBox="1"/>
          <p:nvPr/>
        </p:nvSpPr>
        <p:spPr>
          <a:xfrm flipH="1">
            <a:off x="4715213" y="4832569"/>
            <a:ext cx="7190508" cy="1107996"/>
          </a:xfrm>
          <a:prstGeom prst="rect">
            <a:avLst/>
          </a:prstGeom>
          <a:noFill/>
        </p:spPr>
        <p:txBody>
          <a:bodyPr wrap="square" rtlCol="0">
            <a:spAutoFit/>
          </a:bodyPr>
          <a:lstStyle/>
          <a:p>
            <a:r>
              <a:rPr lang="el-GR" sz="2200" b="1" dirty="0">
                <a:solidFill>
                  <a:prstClr val="white">
                    <a:lumMod val="50000"/>
                  </a:prstClr>
                </a:solidFill>
                <a:latin typeface="Corbel" pitchFamily="34" charset="0"/>
              </a:rPr>
              <a:t>∆εν υπηρετούν κάποια χρήσιμή λειτουργία· αντιθέτως, µας εμποδίζουν να ελέγξουμε τη συμπεριφορά µας και να την κατευθύνουμε όπως θέλουμε. </a:t>
            </a:r>
          </a:p>
        </p:txBody>
      </p:sp>
      <p:sp>
        <p:nvSpPr>
          <p:cNvPr id="15" name="Oval 14"/>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TextBox 2">
            <a:extLst>
              <a:ext uri="{FF2B5EF4-FFF2-40B4-BE49-F238E27FC236}">
                <a16:creationId xmlns:a16="http://schemas.microsoft.com/office/drawing/2014/main" id="{D1301998-84A1-9BB5-FD62-F1EE696B42F5}"/>
              </a:ext>
            </a:extLst>
          </p:cNvPr>
          <p:cNvSpPr txBox="1"/>
          <p:nvPr/>
        </p:nvSpPr>
        <p:spPr>
          <a:xfrm>
            <a:off x="3596640" y="72946"/>
            <a:ext cx="7669927" cy="461665"/>
          </a:xfrm>
          <a:prstGeom prst="rect">
            <a:avLst/>
          </a:prstGeom>
          <a:noFill/>
        </p:spPr>
        <p:txBody>
          <a:bodyPr wrap="square">
            <a:spAutoFit/>
          </a:bodyPr>
          <a:lstStyle/>
          <a:p>
            <a:pPr algn="ctr"/>
            <a:r>
              <a:rPr lang="el-GR" sz="2400" b="1" dirty="0"/>
              <a:t>Αυτοματοποιημένες Σκέψεις</a:t>
            </a:r>
            <a:endParaRPr lang="en-US" sz="2400" b="1" dirty="0"/>
          </a:p>
        </p:txBody>
      </p:sp>
    </p:spTree>
    <p:extLst>
      <p:ext uri="{BB962C8B-B14F-4D97-AF65-F5344CB8AC3E}">
        <p14:creationId xmlns:p14="http://schemas.microsoft.com/office/powerpoint/2010/main" val="92059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4638797" y="1106679"/>
            <a:ext cx="7245928" cy="769441"/>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Θεμελιακές πεποιθήσεις του ατόμου για τον εαυτό του, τους άλλους ανθρώπους και τον κόσμο γενικότερα. </a:t>
            </a:r>
          </a:p>
        </p:txBody>
      </p:sp>
      <p:sp>
        <p:nvSpPr>
          <p:cNvPr id="9" name="TextBox 8"/>
          <p:cNvSpPr txBox="1"/>
          <p:nvPr/>
        </p:nvSpPr>
        <p:spPr>
          <a:xfrm flipH="1">
            <a:off x="5151913" y="1972978"/>
            <a:ext cx="7040087" cy="1785104"/>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Τις πλείστες φορές δεν είναι άμεσα </a:t>
            </a:r>
            <a:r>
              <a:rPr lang="el-GR" sz="2200" b="1" dirty="0" err="1">
                <a:solidFill>
                  <a:prstClr val="black">
                    <a:lumMod val="50000"/>
                    <a:lumOff val="50000"/>
                  </a:prstClr>
                </a:solidFill>
                <a:latin typeface="Corbel" pitchFamily="34" charset="0"/>
              </a:rPr>
              <a:t>προσβάσιμες</a:t>
            </a:r>
            <a:r>
              <a:rPr lang="el-GR" sz="2200" b="1" dirty="0">
                <a:solidFill>
                  <a:prstClr val="black">
                    <a:lumMod val="50000"/>
                    <a:lumOff val="50000"/>
                  </a:prstClr>
                </a:solidFill>
                <a:latin typeface="Corbel" pitchFamily="34" charset="0"/>
              </a:rPr>
              <a:t> στο συνειδητό και πρέπει να εξαχθούν από την παρατήρηση των χαρακτηριστικών σκέψεων και συμπεριφορών του ατόμου σε διαφορετικές καταστάσεις</a:t>
            </a:r>
          </a:p>
        </p:txBody>
      </p:sp>
      <p:sp>
        <p:nvSpPr>
          <p:cNvPr id="10" name="TextBox 9"/>
          <p:cNvSpPr txBox="1"/>
          <p:nvPr/>
        </p:nvSpPr>
        <p:spPr>
          <a:xfrm flipH="1">
            <a:off x="5055920" y="3713367"/>
            <a:ext cx="6911932" cy="1107996"/>
          </a:xfrm>
          <a:prstGeom prst="rect">
            <a:avLst/>
          </a:prstGeom>
          <a:noFill/>
        </p:spPr>
        <p:txBody>
          <a:bodyPr wrap="square" rtlCol="0">
            <a:spAutoFit/>
          </a:bodyPr>
          <a:lstStyle/>
          <a:p>
            <a:r>
              <a:rPr lang="el-GR" sz="2200" b="1" dirty="0">
                <a:solidFill>
                  <a:prstClr val="black">
                    <a:lumMod val="50000"/>
                    <a:lumOff val="50000"/>
                  </a:prstClr>
                </a:solidFill>
                <a:latin typeface="Corbel" pitchFamily="34" charset="0"/>
              </a:rPr>
              <a:t>Εμφανίζονται ως γενικές και απόλυτες δηλώσεις, π.χ. «είμαι άχρηστος» και δεν διαφοροποιούνται στον χρόνο ή σε διαφορετικές καταστάσεις</a:t>
            </a:r>
          </a:p>
        </p:txBody>
      </p:sp>
      <p:sp>
        <p:nvSpPr>
          <p:cNvPr id="12" name="TextBox 11"/>
          <p:cNvSpPr txBox="1"/>
          <p:nvPr/>
        </p:nvSpPr>
        <p:spPr>
          <a:xfrm flipH="1">
            <a:off x="4715213" y="4832569"/>
            <a:ext cx="7190508" cy="1785104"/>
          </a:xfrm>
          <a:prstGeom prst="rect">
            <a:avLst/>
          </a:prstGeom>
          <a:noFill/>
        </p:spPr>
        <p:txBody>
          <a:bodyPr wrap="square" rtlCol="0">
            <a:spAutoFit/>
          </a:bodyPr>
          <a:lstStyle/>
          <a:p>
            <a:r>
              <a:rPr lang="el-GR" sz="2200" b="1" dirty="0">
                <a:solidFill>
                  <a:prstClr val="white">
                    <a:lumMod val="50000"/>
                  </a:prstClr>
                </a:solidFill>
                <a:latin typeface="Corbel" pitchFamily="34" charset="0"/>
              </a:rPr>
              <a:t>Συνήθως αναπτύσσονται νωρίς ως αποτέλεσμα των εμπειριών του ατόμου στην παιδική ηλικία, αλλά μπορεί να αναπτυχθούν ή και να αλλάξουν και αργότερα στη ζωή του ατόμου, π.χ. ως αποτέλεσμα κάποιας έντονης εμπειρίας</a:t>
            </a:r>
          </a:p>
        </p:txBody>
      </p:sp>
      <p:sp>
        <p:nvSpPr>
          <p:cNvPr id="15" name="Oval 14"/>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TextBox 2">
            <a:extLst>
              <a:ext uri="{FF2B5EF4-FFF2-40B4-BE49-F238E27FC236}">
                <a16:creationId xmlns:a16="http://schemas.microsoft.com/office/drawing/2014/main" id="{D1301998-84A1-9BB5-FD62-F1EE696B42F5}"/>
              </a:ext>
            </a:extLst>
          </p:cNvPr>
          <p:cNvSpPr txBox="1"/>
          <p:nvPr/>
        </p:nvSpPr>
        <p:spPr>
          <a:xfrm>
            <a:off x="3596640" y="72946"/>
            <a:ext cx="7669927" cy="461665"/>
          </a:xfrm>
          <a:prstGeom prst="rect">
            <a:avLst/>
          </a:prstGeom>
          <a:noFill/>
        </p:spPr>
        <p:txBody>
          <a:bodyPr wrap="square">
            <a:spAutoFit/>
          </a:bodyPr>
          <a:lstStyle/>
          <a:p>
            <a:pPr algn="ctr"/>
            <a:r>
              <a:rPr lang="el-GR" sz="2400" b="1" dirty="0"/>
              <a:t>Πυρηνικές Πεποιθήσεις</a:t>
            </a:r>
            <a:endParaRPr lang="en-US" sz="2400" b="1" dirty="0"/>
          </a:p>
        </p:txBody>
      </p:sp>
    </p:spTree>
    <p:extLst>
      <p:ext uri="{BB962C8B-B14F-4D97-AF65-F5344CB8AC3E}">
        <p14:creationId xmlns:p14="http://schemas.microsoft.com/office/powerpoint/2010/main" val="18925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44</a:t>
            </a:fld>
            <a:endParaRPr lang="en-US"/>
          </a:p>
        </p:txBody>
      </p:sp>
      <p:sp>
        <p:nvSpPr>
          <p:cNvPr id="4" name="Content Placeholder 1">
            <a:extLst>
              <a:ext uri="{FF2B5EF4-FFF2-40B4-BE49-F238E27FC236}">
                <a16:creationId xmlns:a16="http://schemas.microsoft.com/office/drawing/2014/main" id="{A51770F0-950C-E374-85D5-AF0B9CDD8745}"/>
              </a:ext>
            </a:extLst>
          </p:cNvPr>
          <p:cNvSpPr txBox="1">
            <a:spLocks/>
          </p:cNvSpPr>
          <p:nvPr/>
        </p:nvSpPr>
        <p:spPr>
          <a:xfrm>
            <a:off x="775366" y="3429000"/>
            <a:ext cx="10871200" cy="15501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Ορισμένες ερωτήσεις που μπορείτε να θέτετε στον εαυτό σας, προκειμένου να εντοπίσετε τις αυτόματές σκέψεις</a:t>
            </a:r>
          </a:p>
          <a:p>
            <a:pPr algn="r"/>
            <a:r>
              <a:rPr lang="el-GR" dirty="0"/>
              <a:t>(</a:t>
            </a:r>
            <a:r>
              <a:rPr lang="el-GR" dirty="0" err="1"/>
              <a:t>Greenberger</a:t>
            </a:r>
            <a:r>
              <a:rPr lang="el-GR" dirty="0"/>
              <a:t>, &amp; </a:t>
            </a:r>
            <a:r>
              <a:rPr lang="el-GR" dirty="0" err="1"/>
              <a:t>Padesky</a:t>
            </a:r>
            <a:r>
              <a:rPr lang="el-GR" dirty="0"/>
              <a:t>, 1995)</a:t>
            </a:r>
            <a:endParaRPr lang="en-US" dirty="0"/>
          </a:p>
        </p:txBody>
      </p:sp>
      <p:pic>
        <p:nvPicPr>
          <p:cNvPr id="3" name="Picture 2">
            <a:extLst>
              <a:ext uri="{FF2B5EF4-FFF2-40B4-BE49-F238E27FC236}">
                <a16:creationId xmlns:a16="http://schemas.microsoft.com/office/drawing/2014/main" id="{7AB3FE57-3DA2-6E81-B9E7-9A5C4A849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9150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B266-4030-AD22-F9A6-234A75B02742}"/>
            </a:ext>
          </a:extLst>
        </p:cNvPr>
        <p:cNvGrpSpPr/>
        <p:nvPr/>
      </p:nvGrpSpPr>
      <p:grpSpPr>
        <a:xfrm>
          <a:off x="0" y="0"/>
          <a:ext cx="0" cy="0"/>
          <a:chOff x="0" y="0"/>
          <a:chExt cx="0" cy="0"/>
        </a:xfrm>
      </p:grpSpPr>
      <p:sp>
        <p:nvSpPr>
          <p:cNvPr id="14" name="Arc 13">
            <a:extLst>
              <a:ext uri="{FF2B5EF4-FFF2-40B4-BE49-F238E27FC236}">
                <a16:creationId xmlns:a16="http://schemas.microsoft.com/office/drawing/2014/main" id="{235F896C-23B3-7B80-F613-DBB84630FD8C}"/>
              </a:ext>
            </a:extLst>
          </p:cNvPr>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6A0024CD-1938-CB07-0C09-38F031D64C03}"/>
              </a:ext>
            </a:extLst>
          </p:cNvPr>
          <p:cNvSpPr txBox="1"/>
          <p:nvPr/>
        </p:nvSpPr>
        <p:spPr>
          <a:xfrm flipH="1">
            <a:off x="4638797" y="1106679"/>
            <a:ext cx="7245928" cy="769441"/>
          </a:xfrm>
          <a:prstGeom prst="rect">
            <a:avLst/>
          </a:prstGeom>
          <a:noFill/>
        </p:spPr>
        <p:txBody>
          <a:bodyPr wrap="square" rtlCol="0">
            <a:spAutoFit/>
          </a:bodyPr>
          <a:lstStyle/>
          <a:p>
            <a:r>
              <a:rPr lang="el-GR" sz="2200" b="1" dirty="0">
                <a:solidFill>
                  <a:schemeClr val="bg1">
                    <a:lumMod val="50000"/>
                  </a:schemeClr>
                </a:solidFill>
                <a:latin typeface="Corbel" pitchFamily="34" charset="0"/>
              </a:rPr>
              <a:t>Τι περνούσε από το μυαλό µου ακριβώς πριν αρχίσω να αισθάνομαι έτσι; Π.χ. «∆εν θα τα καταφέρω» </a:t>
            </a:r>
          </a:p>
        </p:txBody>
      </p:sp>
      <p:sp>
        <p:nvSpPr>
          <p:cNvPr id="9" name="TextBox 8">
            <a:extLst>
              <a:ext uri="{FF2B5EF4-FFF2-40B4-BE49-F238E27FC236}">
                <a16:creationId xmlns:a16="http://schemas.microsoft.com/office/drawing/2014/main" id="{83783929-D919-7145-2458-243C3353DBF4}"/>
              </a:ext>
            </a:extLst>
          </p:cNvPr>
          <p:cNvSpPr txBox="1"/>
          <p:nvPr/>
        </p:nvSpPr>
        <p:spPr>
          <a:xfrm flipH="1">
            <a:off x="5151913" y="2387666"/>
            <a:ext cx="7040087" cy="769441"/>
          </a:xfrm>
          <a:prstGeom prst="rect">
            <a:avLst/>
          </a:prstGeom>
          <a:noFill/>
        </p:spPr>
        <p:txBody>
          <a:bodyPr wrap="square" rtlCol="0">
            <a:spAutoFit/>
          </a:bodyPr>
          <a:lstStyle/>
          <a:p>
            <a:r>
              <a:rPr lang="el-GR" sz="2200" b="1" dirty="0">
                <a:solidFill>
                  <a:schemeClr val="bg1">
                    <a:lumMod val="50000"/>
                  </a:schemeClr>
                </a:solidFill>
                <a:latin typeface="Corbel" pitchFamily="34" charset="0"/>
              </a:rPr>
              <a:t>Αν αυτό ισχύει, τι σημαίνει για µένα; Π.χ. «Ότι δεν τα καταφέρνω, δεν είμαι ικανός»</a:t>
            </a:r>
          </a:p>
        </p:txBody>
      </p:sp>
      <p:sp>
        <p:nvSpPr>
          <p:cNvPr id="10" name="TextBox 9">
            <a:extLst>
              <a:ext uri="{FF2B5EF4-FFF2-40B4-BE49-F238E27FC236}">
                <a16:creationId xmlns:a16="http://schemas.microsoft.com/office/drawing/2014/main" id="{D14BBA91-081B-FED1-5327-1A757F17455E}"/>
              </a:ext>
            </a:extLst>
          </p:cNvPr>
          <p:cNvSpPr txBox="1"/>
          <p:nvPr/>
        </p:nvSpPr>
        <p:spPr>
          <a:xfrm flipH="1">
            <a:off x="5151913" y="3500323"/>
            <a:ext cx="6911932" cy="1107996"/>
          </a:xfrm>
          <a:prstGeom prst="rect">
            <a:avLst/>
          </a:prstGeom>
          <a:noFill/>
        </p:spPr>
        <p:txBody>
          <a:bodyPr wrap="square" rtlCol="0">
            <a:spAutoFit/>
          </a:bodyPr>
          <a:lstStyle/>
          <a:p>
            <a:r>
              <a:rPr lang="el-GR" sz="2200" b="1" dirty="0">
                <a:solidFill>
                  <a:schemeClr val="bg1">
                    <a:lumMod val="50000"/>
                  </a:schemeClr>
                </a:solidFill>
                <a:latin typeface="Corbel" pitchFamily="34" charset="0"/>
              </a:rPr>
              <a:t>Τι σημαίνει για τον εαυτό µου, τη ζωή µου και το μέλλον µου; Π.χ. «Ότι δε θα πετύχω, η ζωή µου θα είναι μίζερη και το μέλλον µου αβέβαιο»</a:t>
            </a:r>
          </a:p>
        </p:txBody>
      </p:sp>
      <p:sp>
        <p:nvSpPr>
          <p:cNvPr id="12" name="TextBox 11">
            <a:extLst>
              <a:ext uri="{FF2B5EF4-FFF2-40B4-BE49-F238E27FC236}">
                <a16:creationId xmlns:a16="http://schemas.microsoft.com/office/drawing/2014/main" id="{C2C190CF-ED6C-36D3-F98A-5938E3A080BE}"/>
              </a:ext>
            </a:extLst>
          </p:cNvPr>
          <p:cNvSpPr txBox="1"/>
          <p:nvPr/>
        </p:nvSpPr>
        <p:spPr>
          <a:xfrm flipH="1">
            <a:off x="4694217" y="5015392"/>
            <a:ext cx="7190508" cy="769441"/>
          </a:xfrm>
          <a:prstGeom prst="rect">
            <a:avLst/>
          </a:prstGeom>
          <a:noFill/>
        </p:spPr>
        <p:txBody>
          <a:bodyPr wrap="square" rtlCol="0">
            <a:spAutoFit/>
          </a:bodyPr>
          <a:lstStyle/>
          <a:p>
            <a:r>
              <a:rPr lang="el-GR" sz="2200" b="1" dirty="0">
                <a:solidFill>
                  <a:schemeClr val="bg1">
                    <a:lumMod val="50000"/>
                  </a:schemeClr>
                </a:solidFill>
                <a:latin typeface="Corbel" pitchFamily="34" charset="0"/>
              </a:rPr>
              <a:t>Τι φοβάμαι ότι μπορεί να συμβεί; Π.χ. «Φοβάμαι ότι δε θα βελτιωθώ ποτέ και θα χάσω τη δουλειά μου» </a:t>
            </a:r>
          </a:p>
        </p:txBody>
      </p:sp>
      <p:sp>
        <p:nvSpPr>
          <p:cNvPr id="15" name="Oval 14">
            <a:extLst>
              <a:ext uri="{FF2B5EF4-FFF2-40B4-BE49-F238E27FC236}">
                <a16:creationId xmlns:a16="http://schemas.microsoft.com/office/drawing/2014/main" id="{4CBE48B5-6930-E8D3-5CBC-76ED5A08EFBE}"/>
              </a:ext>
            </a:extLst>
          </p:cNvPr>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50199B86-5570-1486-1A94-D9F70D5520A0}"/>
              </a:ext>
            </a:extLst>
          </p:cNvPr>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17EDAE71-D05C-5CAC-0CFA-32678DCA82C4}"/>
              </a:ext>
            </a:extLst>
          </p:cNvPr>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622C6528-1A83-FEF0-27B7-B08C3AB098E2}"/>
              </a:ext>
            </a:extLst>
          </p:cNvPr>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Arc 18">
            <a:extLst>
              <a:ext uri="{FF2B5EF4-FFF2-40B4-BE49-F238E27FC236}">
                <a16:creationId xmlns:a16="http://schemas.microsoft.com/office/drawing/2014/main" id="{0396F65A-1AAC-FFB6-A83C-69C6348D0FC0}"/>
              </a:ext>
            </a:extLst>
          </p:cNvPr>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24">
            <a:extLst>
              <a:ext uri="{FF2B5EF4-FFF2-40B4-BE49-F238E27FC236}">
                <a16:creationId xmlns:a16="http://schemas.microsoft.com/office/drawing/2014/main" id="{4666D6DC-BE59-E780-73E8-A861CDE8A0AE}"/>
              </a:ext>
            </a:extLst>
          </p:cNvPr>
          <p:cNvGrpSpPr/>
          <p:nvPr/>
        </p:nvGrpSpPr>
        <p:grpSpPr>
          <a:xfrm rot="5400000">
            <a:off x="-1605150" y="3314700"/>
            <a:ext cx="6246420" cy="228600"/>
            <a:chOff x="-3200400" y="3314700"/>
            <a:chExt cx="6246420" cy="228600"/>
          </a:xfrm>
        </p:grpSpPr>
        <p:sp>
          <p:nvSpPr>
            <p:cNvPr id="13" name="Rounded Rectangle 12">
              <a:extLst>
                <a:ext uri="{FF2B5EF4-FFF2-40B4-BE49-F238E27FC236}">
                  <a16:creationId xmlns:a16="http://schemas.microsoft.com/office/drawing/2014/main" id="{D20EF3F7-CFA7-8DCA-9150-838C17FD6317}"/>
                </a:ext>
              </a:extLst>
            </p:cNvPr>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ounded Rectangle 23">
              <a:extLst>
                <a:ext uri="{FF2B5EF4-FFF2-40B4-BE49-F238E27FC236}">
                  <a16:creationId xmlns:a16="http://schemas.microsoft.com/office/drawing/2014/main" id="{F7D753E8-4A64-60B7-E007-750F5E286491}"/>
                </a:ext>
              </a:extLst>
            </p:cNvPr>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71488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C9168-C8B7-CA5F-3626-1462C4FD1CD7}"/>
            </a:ext>
          </a:extLst>
        </p:cNvPr>
        <p:cNvGrpSpPr/>
        <p:nvPr/>
      </p:nvGrpSpPr>
      <p:grpSpPr>
        <a:xfrm>
          <a:off x="0" y="0"/>
          <a:ext cx="0" cy="0"/>
          <a:chOff x="0" y="0"/>
          <a:chExt cx="0" cy="0"/>
        </a:xfrm>
      </p:grpSpPr>
      <p:sp>
        <p:nvSpPr>
          <p:cNvPr id="14" name="Arc 13">
            <a:extLst>
              <a:ext uri="{FF2B5EF4-FFF2-40B4-BE49-F238E27FC236}">
                <a16:creationId xmlns:a16="http://schemas.microsoft.com/office/drawing/2014/main" id="{34AA73E0-C336-EA7D-925A-0CC4D5084EC1}"/>
              </a:ext>
            </a:extLst>
          </p:cNvPr>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A8D943EB-D25F-5049-1897-9DE9C5625820}"/>
              </a:ext>
            </a:extLst>
          </p:cNvPr>
          <p:cNvSpPr txBox="1"/>
          <p:nvPr/>
        </p:nvSpPr>
        <p:spPr>
          <a:xfrm flipH="1">
            <a:off x="4638797" y="1106679"/>
            <a:ext cx="7245928" cy="769441"/>
          </a:xfrm>
          <a:prstGeom prst="rect">
            <a:avLst/>
          </a:prstGeom>
          <a:noFill/>
        </p:spPr>
        <p:txBody>
          <a:bodyPr wrap="square" rtlCol="0">
            <a:spAutoFit/>
          </a:bodyPr>
          <a:lstStyle/>
          <a:p>
            <a:r>
              <a:rPr lang="el-GR" sz="2200" b="1" dirty="0">
                <a:solidFill>
                  <a:schemeClr val="bg1">
                    <a:lumMod val="50000"/>
                  </a:schemeClr>
                </a:solidFill>
                <a:latin typeface="Corbel" pitchFamily="34" charset="0"/>
              </a:rPr>
              <a:t>Ποιο είναι το χειρότερο πράγμα που μπορεί να συμβεί αν ισχύει; Π.χ. «Να μείνω για πάντα στο περιθώριο» </a:t>
            </a:r>
          </a:p>
        </p:txBody>
      </p:sp>
      <p:sp>
        <p:nvSpPr>
          <p:cNvPr id="9" name="TextBox 8">
            <a:extLst>
              <a:ext uri="{FF2B5EF4-FFF2-40B4-BE49-F238E27FC236}">
                <a16:creationId xmlns:a16="http://schemas.microsoft.com/office/drawing/2014/main" id="{FE86059F-4D88-7F5C-763F-19231AD87F71}"/>
              </a:ext>
            </a:extLst>
          </p:cNvPr>
          <p:cNvSpPr txBox="1"/>
          <p:nvPr/>
        </p:nvSpPr>
        <p:spPr>
          <a:xfrm flipH="1">
            <a:off x="5151913" y="2387666"/>
            <a:ext cx="7040087" cy="769441"/>
          </a:xfrm>
          <a:prstGeom prst="rect">
            <a:avLst/>
          </a:prstGeom>
          <a:noFill/>
        </p:spPr>
        <p:txBody>
          <a:bodyPr wrap="square" rtlCol="0">
            <a:spAutoFit/>
          </a:bodyPr>
          <a:lstStyle/>
          <a:p>
            <a:r>
              <a:rPr lang="el-GR" sz="2200" b="1" dirty="0">
                <a:solidFill>
                  <a:schemeClr val="bg1">
                    <a:lumMod val="50000"/>
                  </a:schemeClr>
                </a:solidFill>
                <a:latin typeface="Corbel" pitchFamily="34" charset="0"/>
              </a:rPr>
              <a:t>Τι σημαίνει αυτό σχετικά µε το πώς µε βλέπουν οι άλλοι; Π.χ. «Οι άλλοι θα µε βλέπουν ως παρείσακτο» </a:t>
            </a:r>
          </a:p>
        </p:txBody>
      </p:sp>
      <p:sp>
        <p:nvSpPr>
          <p:cNvPr id="10" name="TextBox 9">
            <a:extLst>
              <a:ext uri="{FF2B5EF4-FFF2-40B4-BE49-F238E27FC236}">
                <a16:creationId xmlns:a16="http://schemas.microsoft.com/office/drawing/2014/main" id="{B15A7567-203E-0C2E-057D-7FAF33248FF0}"/>
              </a:ext>
            </a:extLst>
          </p:cNvPr>
          <p:cNvSpPr txBox="1"/>
          <p:nvPr/>
        </p:nvSpPr>
        <p:spPr>
          <a:xfrm flipH="1">
            <a:off x="5151913" y="3700894"/>
            <a:ext cx="6911932" cy="769441"/>
          </a:xfrm>
          <a:prstGeom prst="rect">
            <a:avLst/>
          </a:prstGeom>
          <a:noFill/>
        </p:spPr>
        <p:txBody>
          <a:bodyPr wrap="square" rtlCol="0">
            <a:spAutoFit/>
          </a:bodyPr>
          <a:lstStyle/>
          <a:p>
            <a:r>
              <a:rPr lang="el-GR" sz="2200" b="1" dirty="0">
                <a:solidFill>
                  <a:schemeClr val="bg1">
                    <a:lumMod val="50000"/>
                  </a:schemeClr>
                </a:solidFill>
                <a:latin typeface="Corbel" pitchFamily="34" charset="0"/>
              </a:rPr>
              <a:t>Τι σημαίνει αυτό για τους άλλους ανθρώπους γενικά; Π.χ. «Είναι ένδειξη ανικανότητας»</a:t>
            </a:r>
          </a:p>
        </p:txBody>
      </p:sp>
      <p:sp>
        <p:nvSpPr>
          <p:cNvPr id="12" name="TextBox 11">
            <a:extLst>
              <a:ext uri="{FF2B5EF4-FFF2-40B4-BE49-F238E27FC236}">
                <a16:creationId xmlns:a16="http://schemas.microsoft.com/office/drawing/2014/main" id="{85D4B21E-A7E4-ADBD-85CA-B25954E153F8}"/>
              </a:ext>
            </a:extLst>
          </p:cNvPr>
          <p:cNvSpPr txBox="1"/>
          <p:nvPr/>
        </p:nvSpPr>
        <p:spPr>
          <a:xfrm flipH="1">
            <a:off x="4694217" y="4815287"/>
            <a:ext cx="7190508" cy="1446550"/>
          </a:xfrm>
          <a:prstGeom prst="rect">
            <a:avLst/>
          </a:prstGeom>
          <a:noFill/>
        </p:spPr>
        <p:txBody>
          <a:bodyPr wrap="square" rtlCol="0">
            <a:spAutoFit/>
          </a:bodyPr>
          <a:lstStyle/>
          <a:p>
            <a:r>
              <a:rPr lang="el-GR" sz="2200" b="1" dirty="0">
                <a:solidFill>
                  <a:schemeClr val="bg1">
                    <a:lumMod val="50000"/>
                  </a:schemeClr>
                </a:solidFill>
                <a:latin typeface="Corbel" pitchFamily="34" charset="0"/>
              </a:rPr>
              <a:t>Τι εικόνες ή μνήμες έχω στην κατάσταση αυτή; Π.χ. «Θυμάμαι όταν ήμουν μικρός και ο πατέρας µου µου έλεγε, κουνώντας το δάχτυλο, πως ό,τι πιάνω στα χέρια µου, χαλάει». </a:t>
            </a:r>
          </a:p>
        </p:txBody>
      </p:sp>
      <p:sp>
        <p:nvSpPr>
          <p:cNvPr id="15" name="Oval 14">
            <a:extLst>
              <a:ext uri="{FF2B5EF4-FFF2-40B4-BE49-F238E27FC236}">
                <a16:creationId xmlns:a16="http://schemas.microsoft.com/office/drawing/2014/main" id="{A3CC15FD-CC13-E024-3FFC-4DD587D04C20}"/>
              </a:ext>
            </a:extLst>
          </p:cNvPr>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FC57FE09-E57B-1B01-09DB-D3747861C2B4}"/>
              </a:ext>
            </a:extLst>
          </p:cNvPr>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25AAB6C1-B132-C398-3C5B-4543D2546745}"/>
              </a:ext>
            </a:extLst>
          </p:cNvPr>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198EEA65-A0FC-C18C-AFEE-08FA5E1C265C}"/>
              </a:ext>
            </a:extLst>
          </p:cNvPr>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Arc 18">
            <a:extLst>
              <a:ext uri="{FF2B5EF4-FFF2-40B4-BE49-F238E27FC236}">
                <a16:creationId xmlns:a16="http://schemas.microsoft.com/office/drawing/2014/main" id="{1DFA8DF6-1CC6-1E2B-5516-1B7B20DB4F07}"/>
              </a:ext>
            </a:extLst>
          </p:cNvPr>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24">
            <a:extLst>
              <a:ext uri="{FF2B5EF4-FFF2-40B4-BE49-F238E27FC236}">
                <a16:creationId xmlns:a16="http://schemas.microsoft.com/office/drawing/2014/main" id="{2253A787-1CB3-78C3-6682-1EA9C8A460D9}"/>
              </a:ext>
            </a:extLst>
          </p:cNvPr>
          <p:cNvGrpSpPr/>
          <p:nvPr/>
        </p:nvGrpSpPr>
        <p:grpSpPr>
          <a:xfrm rot="5400000">
            <a:off x="-1605150" y="3314700"/>
            <a:ext cx="6246420" cy="228600"/>
            <a:chOff x="-3200400" y="3314700"/>
            <a:chExt cx="6246420" cy="228600"/>
          </a:xfrm>
        </p:grpSpPr>
        <p:sp>
          <p:nvSpPr>
            <p:cNvPr id="13" name="Rounded Rectangle 12">
              <a:extLst>
                <a:ext uri="{FF2B5EF4-FFF2-40B4-BE49-F238E27FC236}">
                  <a16:creationId xmlns:a16="http://schemas.microsoft.com/office/drawing/2014/main" id="{99DD10CF-E2C3-176E-22AD-D24501D1F891}"/>
                </a:ext>
              </a:extLst>
            </p:cNvPr>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ounded Rectangle 23">
              <a:extLst>
                <a:ext uri="{FF2B5EF4-FFF2-40B4-BE49-F238E27FC236}">
                  <a16:creationId xmlns:a16="http://schemas.microsoft.com/office/drawing/2014/main" id="{5A8B8ED8-4D94-E90E-16DC-C086F55F2F16}"/>
                </a:ext>
              </a:extLst>
            </p:cNvPr>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67156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2553610-4053-06F2-2851-A6242FEB0EA3}"/>
              </a:ext>
            </a:extLst>
          </p:cNvPr>
          <p:cNvSpPr txBox="1">
            <a:spLocks/>
          </p:cNvSpPr>
          <p:nvPr/>
        </p:nvSpPr>
        <p:spPr>
          <a:xfrm>
            <a:off x="1142321" y="1727365"/>
            <a:ext cx="9907357" cy="311307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4000" dirty="0"/>
              <a:t>Εκτός από τις αυτοματοποιημένες σκέψεις είναι σημαντικό </a:t>
            </a:r>
            <a:r>
              <a:rPr lang="el-GR" sz="4000" dirty="0">
                <a:solidFill>
                  <a:srgbClr val="FF0000"/>
                </a:solidFill>
              </a:rPr>
              <a:t>να μάθει το άτομο να ξεχωρίζει τα συναισθήματά του από τις σκέψεις του</a:t>
            </a:r>
            <a:r>
              <a:rPr lang="el-GR" sz="4000" dirty="0"/>
              <a:t>.</a:t>
            </a:r>
          </a:p>
          <a:p>
            <a:pPr algn="just"/>
            <a:endParaRPr lang="el-GR" sz="4000" dirty="0"/>
          </a:p>
          <a:p>
            <a:pPr marL="342900" indent="-342900" algn="just">
              <a:buFont typeface="Wingdings" panose="05000000000000000000" pitchFamily="2" charset="2"/>
              <a:buChar char="à"/>
            </a:pPr>
            <a:r>
              <a:rPr lang="el-GR" sz="4000" dirty="0">
                <a:sym typeface="Wingdings" panose="05000000000000000000" pitchFamily="2" charset="2"/>
              </a:rPr>
              <a:t>Τι έκανα;</a:t>
            </a:r>
          </a:p>
          <a:p>
            <a:pPr marL="342900" indent="-342900" algn="just">
              <a:buFont typeface="Wingdings" panose="05000000000000000000" pitchFamily="2" charset="2"/>
              <a:buChar char="à"/>
            </a:pPr>
            <a:r>
              <a:rPr lang="el-GR" sz="4000" dirty="0">
                <a:sym typeface="Wingdings" panose="05000000000000000000" pitchFamily="2" charset="2"/>
              </a:rPr>
              <a:t>Τι σκέφτηκα;</a:t>
            </a:r>
          </a:p>
          <a:p>
            <a:pPr marL="342900" indent="-342900" algn="just">
              <a:buFont typeface="Wingdings" panose="05000000000000000000" pitchFamily="2" charset="2"/>
              <a:buChar char="à"/>
            </a:pPr>
            <a:r>
              <a:rPr lang="el-GR" sz="4000" dirty="0">
                <a:sym typeface="Wingdings" panose="05000000000000000000" pitchFamily="2" charset="2"/>
              </a:rPr>
              <a:t>Τι ένοιωσα;</a:t>
            </a:r>
            <a:endParaRPr lang="el-GR" sz="4000" dirty="0"/>
          </a:p>
        </p:txBody>
      </p:sp>
      <p:pic>
        <p:nvPicPr>
          <p:cNvPr id="2" name="Picture 1">
            <a:extLst>
              <a:ext uri="{FF2B5EF4-FFF2-40B4-BE49-F238E27FC236}">
                <a16:creationId xmlns:a16="http://schemas.microsoft.com/office/drawing/2014/main" id="{D8B33534-D9B8-105F-9368-8924E051D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49759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E395EDC-9065-4DAC-834C-F4994CA59663}"/>
              </a:ext>
            </a:extLst>
          </p:cNvPr>
          <p:cNvSpPr txBox="1">
            <a:spLocks/>
          </p:cNvSpPr>
          <p:nvPr/>
        </p:nvSpPr>
        <p:spPr>
          <a:xfrm>
            <a:off x="108698" y="1503144"/>
            <a:ext cx="11687062" cy="443510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1. Υπερβολική σκέψη</a:t>
            </a:r>
          </a:p>
          <a:p>
            <a:pPr algn="just"/>
            <a:r>
              <a:rPr lang="el-GR" sz="2800" dirty="0">
                <a:sym typeface="Wingdings" panose="05000000000000000000" pitchFamily="2" charset="2"/>
              </a:rPr>
              <a:t> </a:t>
            </a:r>
            <a:r>
              <a:rPr lang="el-GR" sz="2800" dirty="0"/>
              <a:t>Διχοτομική σκέψη: </a:t>
            </a:r>
          </a:p>
          <a:p>
            <a:pPr algn="just"/>
            <a:r>
              <a:rPr lang="el-GR" sz="2800" dirty="0">
                <a:solidFill>
                  <a:schemeClr val="tx1"/>
                </a:solidFill>
              </a:rPr>
              <a:t>Το να βλέπεις τα πράγματα με όρους </a:t>
            </a:r>
            <a:r>
              <a:rPr lang="el-GR" sz="2800" dirty="0">
                <a:solidFill>
                  <a:srgbClr val="FF0000"/>
                </a:solidFill>
              </a:rPr>
              <a:t>«όλα ή τίποτα»</a:t>
            </a:r>
            <a:r>
              <a:rPr lang="el-GR" sz="2800" dirty="0">
                <a:solidFill>
                  <a:schemeClr val="tx1"/>
                </a:solidFill>
              </a:rPr>
              <a:t>, χωρίς να εκτιμάς το φάσμα των πιθανοτήτων μεταξύ αυτών των δύο άκρων. Τα πράγματα είναι καλά ή κακά, υπάρχουν μόνο επιτυχίες ή αποτυχίες. Συνήθως υιοθετείται πιο άμεσα η αρνητική κατηγορία. Παράδειγμα: «</a:t>
            </a:r>
            <a:r>
              <a:rPr lang="el-GR" sz="2800" i="1" dirty="0">
                <a:solidFill>
                  <a:schemeClr val="tx1"/>
                </a:solidFill>
              </a:rPr>
              <a:t>Τίποτε δεν πρόκειται να πάει καλά, δεν μπορώ να εμπιστευτώ κανένα, είμαι μια πλήρης αποτυχία</a:t>
            </a:r>
            <a:r>
              <a:rPr lang="el-GR" sz="2800" dirty="0">
                <a:solidFill>
                  <a:schemeClr val="tx1"/>
                </a:solidFill>
              </a:rPr>
              <a:t>».</a:t>
            </a:r>
          </a:p>
        </p:txBody>
      </p:sp>
      <p:sp>
        <p:nvSpPr>
          <p:cNvPr id="10" name="TextBox 9">
            <a:extLst>
              <a:ext uri="{FF2B5EF4-FFF2-40B4-BE49-F238E27FC236}">
                <a16:creationId xmlns:a16="http://schemas.microsoft.com/office/drawing/2014/main" id="{858DB854-8D68-3518-43FB-006677831418}"/>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7" name="Picture 6">
            <a:extLst>
              <a:ext uri="{FF2B5EF4-FFF2-40B4-BE49-F238E27FC236}">
                <a16:creationId xmlns:a16="http://schemas.microsoft.com/office/drawing/2014/main" id="{97F39738-8AC5-F82F-2B06-48663D491E50}"/>
              </a:ext>
            </a:extLst>
          </p:cNvPr>
          <p:cNvPicPr>
            <a:picLocks noChangeAspect="1"/>
          </p:cNvPicPr>
          <p:nvPr/>
        </p:nvPicPr>
        <p:blipFill rotWithShape="1">
          <a:blip r:embed="rId2">
            <a:extLst>
              <a:ext uri="{28A0092B-C50C-407E-A947-70E740481C1C}">
                <a14:useLocalDpi xmlns:a14="http://schemas.microsoft.com/office/drawing/2010/main" val="0"/>
              </a:ext>
            </a:extLst>
          </a:blip>
          <a:srcRect l="5291" t="5833" r="4825" b="10278"/>
          <a:stretch/>
        </p:blipFill>
        <p:spPr>
          <a:xfrm>
            <a:off x="3648075" y="4815840"/>
            <a:ext cx="4202170" cy="1823450"/>
          </a:xfrm>
          <a:prstGeom prst="rect">
            <a:avLst/>
          </a:prstGeom>
        </p:spPr>
      </p:pic>
      <p:pic>
        <p:nvPicPr>
          <p:cNvPr id="2" name="Picture 1">
            <a:extLst>
              <a:ext uri="{FF2B5EF4-FFF2-40B4-BE49-F238E27FC236}">
                <a16:creationId xmlns:a16="http://schemas.microsoft.com/office/drawing/2014/main" id="{5A0615BD-3E66-5D84-3004-9672E2D9C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3624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76C9-686C-CA10-25E3-4FDD1538AB01}"/>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33ED1ED-4AC6-20CF-3A35-58BC0285F0AF}"/>
              </a:ext>
            </a:extLst>
          </p:cNvPr>
          <p:cNvSpPr txBox="1">
            <a:spLocks/>
          </p:cNvSpPr>
          <p:nvPr/>
        </p:nvSpPr>
        <p:spPr>
          <a:xfrm>
            <a:off x="108698" y="1503144"/>
            <a:ext cx="11687062" cy="443510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1. Υπερβολική σκέψη</a:t>
            </a:r>
          </a:p>
          <a:p>
            <a:pPr algn="just"/>
            <a:r>
              <a:rPr lang="el-GR" sz="2800" dirty="0">
                <a:solidFill>
                  <a:srgbClr val="FF0000"/>
                </a:solidFill>
              </a:rPr>
              <a:t>Μη ρεαλιστικές προσδοκίες / υψηλές απαιτήσεις</a:t>
            </a:r>
            <a:r>
              <a:rPr lang="el-GR" sz="2800" dirty="0"/>
              <a:t>: </a:t>
            </a:r>
          </a:p>
          <a:p>
            <a:pPr algn="just"/>
            <a:r>
              <a:rPr lang="el-GR" sz="2800" dirty="0"/>
              <a:t>Το να χρησιμοποιείς υπερβολικά κριτήρια απόδοσης για τον εαυτό σου και / ή τους άλλους. Το να χρησιμοποιείς </a:t>
            </a:r>
            <a:r>
              <a:rPr lang="el-GR" sz="2800" dirty="0">
                <a:solidFill>
                  <a:srgbClr val="FF0000"/>
                </a:solidFill>
              </a:rPr>
              <a:t>«πρέπει», «οφείλω», «καθήκον»</a:t>
            </a:r>
            <a:r>
              <a:rPr lang="el-GR" sz="2800" dirty="0"/>
              <a:t>. </a:t>
            </a:r>
          </a:p>
          <a:p>
            <a:pPr algn="just"/>
            <a:endParaRPr lang="el-GR" sz="2800" dirty="0"/>
          </a:p>
          <a:p>
            <a:pPr algn="just"/>
            <a:r>
              <a:rPr lang="el-GR" sz="2800" dirty="0"/>
              <a:t>Παραδείγματα: «Αν δεν είναι το καλύτερο δεν μετράει. Πρέπει να επιτυγχάνω την επιθυμητή απόφαση πάντα. Τα λάθη είναι απαράδεκτα. Πρέπει να ικανοποιώ τους πάντες. Πρέπει να είμαι πάντα απόλυτα ειλικρινής. Δεν είναι αποδεκτό να πεις ψέματα ποτέ κ.λπ.». </a:t>
            </a:r>
          </a:p>
        </p:txBody>
      </p:sp>
      <p:sp>
        <p:nvSpPr>
          <p:cNvPr id="10" name="TextBox 9">
            <a:extLst>
              <a:ext uri="{FF2B5EF4-FFF2-40B4-BE49-F238E27FC236}">
                <a16:creationId xmlns:a16="http://schemas.microsoft.com/office/drawing/2014/main" id="{984F23D3-10DC-57BA-E89D-869778F40C7E}"/>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A0B0BC3B-F476-EEE1-15FC-65E25A36C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7883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CDCA-DCB6-2754-8096-824DF4AEEF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2CCF70-B26A-33BA-7486-37EC469C8230}"/>
              </a:ext>
            </a:extLst>
          </p:cNvPr>
          <p:cNvSpPr>
            <a:spLocks noGrp="1"/>
          </p:cNvSpPr>
          <p:nvPr>
            <p:ph type="body" sz="quarter" idx="13"/>
          </p:nvPr>
        </p:nvSpPr>
        <p:spPr>
          <a:xfrm>
            <a:off x="533400" y="115635"/>
            <a:ext cx="11658600" cy="1089529"/>
          </a:xfrm>
        </p:spPr>
        <p:txBody>
          <a:bodyPr/>
          <a:lstStyle/>
          <a:p>
            <a:r>
              <a:rPr lang="el-GR" b="1" dirty="0">
                <a:solidFill>
                  <a:schemeClr val="tx1"/>
                </a:solidFill>
              </a:rPr>
              <a:t>Επιδημιολογία</a:t>
            </a:r>
            <a:endParaRPr lang="LID4096" b="1" dirty="0">
              <a:solidFill>
                <a:schemeClr val="tx1"/>
              </a:solidFill>
            </a:endParaRPr>
          </a:p>
        </p:txBody>
      </p:sp>
      <p:pic>
        <p:nvPicPr>
          <p:cNvPr id="4" name="Picture 3">
            <a:extLst>
              <a:ext uri="{FF2B5EF4-FFF2-40B4-BE49-F238E27FC236}">
                <a16:creationId xmlns:a16="http://schemas.microsoft.com/office/drawing/2014/main" id="{30E864C6-A404-A47C-95EA-74CB6982C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8B0616B2-04A6-8C14-9CA5-DBEAA3ABC1E2}"/>
              </a:ext>
            </a:extLst>
          </p:cNvPr>
          <p:cNvSpPr txBox="1"/>
          <p:nvPr/>
        </p:nvSpPr>
        <p:spPr>
          <a:xfrm>
            <a:off x="176980" y="1593751"/>
            <a:ext cx="11838039" cy="5262979"/>
          </a:xfrm>
          <a:prstGeom prst="rect">
            <a:avLst/>
          </a:prstGeom>
          <a:noFill/>
        </p:spPr>
        <p:txBody>
          <a:bodyPr wrap="square">
            <a:spAutoFit/>
          </a:bodyPr>
          <a:lstStyle/>
          <a:p>
            <a:pPr algn="just"/>
            <a:r>
              <a:rPr lang="el-GR" sz="2400" b="1" dirty="0"/>
              <a:t>4. Επιπτώσεις του στρες στη σωματική υγεία    </a:t>
            </a:r>
          </a:p>
          <a:p>
            <a:pPr marL="342900" indent="-342900" algn="just">
              <a:buFont typeface="Wingdings" panose="05000000000000000000" pitchFamily="2" charset="2"/>
              <a:buChar char="à"/>
            </a:pPr>
            <a:r>
              <a:rPr lang="el-GR" sz="2400" dirty="0"/>
              <a:t>Το χρόνιο στρες μεταξύ των δικηγόρων συνδέεται με </a:t>
            </a:r>
            <a:r>
              <a:rPr lang="el-GR" sz="2400" b="1" dirty="0">
                <a:solidFill>
                  <a:srgbClr val="FF0000"/>
                </a:solidFill>
              </a:rPr>
              <a:t>προβλήματα σωματικής υγείας</a:t>
            </a:r>
            <a:r>
              <a:rPr lang="el-GR" sz="2400" dirty="0"/>
              <a:t>, όπως καρδιαγγειακά νοσήματα και εξασθενημένη λειτουργία του ανοσοποιητικού συστήματος.</a:t>
            </a:r>
            <a:r>
              <a:rPr lang="el-GR" sz="2400" b="1" dirty="0"/>
              <a:t>  </a:t>
            </a:r>
          </a:p>
          <a:p>
            <a:pPr marL="342900" indent="-342900" algn="just">
              <a:buFont typeface="Wingdings" panose="05000000000000000000" pitchFamily="2" charset="2"/>
              <a:buChar char="à"/>
            </a:pPr>
            <a:r>
              <a:rPr lang="el-GR" sz="2400" b="1" dirty="0"/>
              <a:t>Επιδημιολογικά δεδομένα: </a:t>
            </a:r>
            <a:r>
              <a:rPr lang="el-GR" sz="2400" dirty="0"/>
              <a:t>Μια μελέτη του 2018 στο Journal of </a:t>
            </a:r>
            <a:r>
              <a:rPr lang="el-GR" sz="2400" dirty="0" err="1"/>
              <a:t>Applied</a:t>
            </a:r>
            <a:r>
              <a:rPr lang="el-GR" sz="2400" dirty="0"/>
              <a:t> </a:t>
            </a:r>
            <a:r>
              <a:rPr lang="el-GR" sz="2400" dirty="0" err="1"/>
              <a:t>Psychology</a:t>
            </a:r>
            <a:r>
              <a:rPr lang="el-GR" sz="2400" dirty="0"/>
              <a:t> διαπίστωσε ότι τα επαγγέλματα με υψηλό στρες, συμπεριλαμβανομένης της δικηγορίας, συνδέονται με </a:t>
            </a:r>
            <a:r>
              <a:rPr lang="el-GR" sz="2400" b="1" dirty="0">
                <a:solidFill>
                  <a:srgbClr val="FF0000"/>
                </a:solidFill>
              </a:rPr>
              <a:t>50% αυξημένο κίνδυνο στεφανιαίας νόσου</a:t>
            </a:r>
            <a:r>
              <a:rPr lang="el-GR" sz="2400" dirty="0"/>
              <a:t>.</a:t>
            </a:r>
            <a:r>
              <a:rPr lang="el-GR" sz="2400" b="1" dirty="0"/>
              <a:t>    </a:t>
            </a:r>
          </a:p>
          <a:p>
            <a:pPr algn="just"/>
            <a:r>
              <a:rPr lang="el-GR" sz="2400" b="1" dirty="0"/>
              <a:t>5. Η ανισορροπία μεταξύ εργασίας και ζωής και οι συνέπειές της</a:t>
            </a:r>
            <a:r>
              <a:rPr lang="el-GR" sz="2400" dirty="0"/>
              <a:t>    </a:t>
            </a:r>
          </a:p>
          <a:p>
            <a:pPr marL="342900" indent="-342900" algn="just">
              <a:buFont typeface="Wingdings" panose="05000000000000000000" pitchFamily="2" charset="2"/>
              <a:buChar char="à"/>
            </a:pPr>
            <a:r>
              <a:rPr lang="el-GR" sz="2400" dirty="0"/>
              <a:t>Η απαιτητική φύση της νομικής εργασίας οδηγεί συχνά σε ανισορροπία μεταξύ επαγγελματικής και προσωπικής ζωής, επιδεινώνοντας το άγχος και τις αρνητικές επιπτώσεις του.    </a:t>
            </a:r>
          </a:p>
          <a:p>
            <a:pPr marL="342900" indent="-342900" algn="just">
              <a:buFont typeface="Wingdings" panose="05000000000000000000" pitchFamily="2" charset="2"/>
              <a:buChar char="à"/>
            </a:pPr>
            <a:r>
              <a:rPr lang="el-GR" sz="2400" b="1" dirty="0"/>
              <a:t>Επιδημιολογικά δεδομένα:</a:t>
            </a:r>
            <a:r>
              <a:rPr lang="el-GR" sz="2400" dirty="0"/>
              <a:t> Μια έρευνα του 2019 από τον Διεθνή Δικηγορικό Σύλλογο διαπίστωσε ότι το </a:t>
            </a:r>
            <a:r>
              <a:rPr lang="el-GR" sz="2400" b="1" dirty="0">
                <a:solidFill>
                  <a:srgbClr val="FF0000"/>
                </a:solidFill>
              </a:rPr>
              <a:t>35% των δικηγόρων ανέφεραν δυσαρέσκεια για την ισορροπία μεταξύ επαγγελματικής και προσωπικής ζωής</a:t>
            </a:r>
            <a:r>
              <a:rPr lang="el-GR" sz="2400" dirty="0"/>
              <a:t>, με τους νεότερους δικηγόρους και τις γυναίκες να πλήττονται περισσότερο.</a:t>
            </a:r>
            <a:endParaRPr lang="LID4096" sz="2400" dirty="0"/>
          </a:p>
        </p:txBody>
      </p:sp>
    </p:spTree>
    <p:extLst>
      <p:ext uri="{BB962C8B-B14F-4D97-AF65-F5344CB8AC3E}">
        <p14:creationId xmlns:p14="http://schemas.microsoft.com/office/powerpoint/2010/main" val="3065622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41D5E-51D1-55DD-840A-9B9A9A1C8A9E}"/>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9B7B203-6186-05ED-7904-3A5CC44CF557}"/>
              </a:ext>
            </a:extLst>
          </p:cNvPr>
          <p:cNvSpPr txBox="1">
            <a:spLocks/>
          </p:cNvSpPr>
          <p:nvPr/>
        </p:nvSpPr>
        <p:spPr>
          <a:xfrm>
            <a:off x="108698" y="1503144"/>
            <a:ext cx="11687062" cy="443510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1. Υπερβολική σκέψη</a:t>
            </a:r>
          </a:p>
          <a:p>
            <a:pPr algn="just"/>
            <a:r>
              <a:rPr lang="el-GR" sz="2800" dirty="0" err="1">
                <a:solidFill>
                  <a:srgbClr val="FF0000"/>
                </a:solidFill>
              </a:rPr>
              <a:t>Καταστροφοποίηση</a:t>
            </a:r>
            <a:r>
              <a:rPr lang="el-GR" sz="2800" dirty="0">
                <a:solidFill>
                  <a:srgbClr val="FF0000"/>
                </a:solidFill>
              </a:rPr>
              <a:t>: </a:t>
            </a:r>
          </a:p>
          <a:p>
            <a:pPr algn="just"/>
            <a:r>
              <a:rPr lang="el-GR" sz="2800" dirty="0">
                <a:solidFill>
                  <a:schemeClr val="tx1"/>
                </a:solidFill>
              </a:rPr>
              <a:t>Το να προβλέπεις το χειρότερο, έχοντας δεχθεί μερικές φορές ένα ήπιο ερέθισμα. Αυτό μπορεί να συμβεί πάρα πολύ γρήγορα, οπότε </a:t>
            </a:r>
            <a:r>
              <a:rPr lang="el-GR" sz="2800" dirty="0">
                <a:solidFill>
                  <a:srgbClr val="FF0000"/>
                </a:solidFill>
              </a:rPr>
              <a:t>το άτομο καταλήγει άμεσα στο πιο τρομακτικό συμπέρασμα</a:t>
            </a:r>
            <a:r>
              <a:rPr lang="el-GR" sz="2800" dirty="0">
                <a:solidFill>
                  <a:schemeClr val="tx1"/>
                </a:solidFill>
              </a:rPr>
              <a:t>. </a:t>
            </a:r>
          </a:p>
          <a:p>
            <a:pPr algn="just"/>
            <a:endParaRPr lang="el-GR" sz="2800" dirty="0">
              <a:solidFill>
                <a:schemeClr val="tx1"/>
              </a:solidFill>
            </a:endParaRPr>
          </a:p>
          <a:p>
            <a:pPr algn="just"/>
            <a:r>
              <a:rPr lang="el-GR" sz="2800" dirty="0">
                <a:solidFill>
                  <a:schemeClr val="tx1"/>
                </a:solidFill>
              </a:rPr>
              <a:t>Παραδείγματα: «Έκανα ένα λάθος. Το αφεντικό μου θα γίνει έξαλλο. Θα χάσω τη δουλειά μου. Θα χάσω το σπίτι μου. Η γυναίκα μου θα με παρατήσει. Θα είμαι φτωχός και μόνος».</a:t>
            </a:r>
          </a:p>
        </p:txBody>
      </p:sp>
      <p:sp>
        <p:nvSpPr>
          <p:cNvPr id="10" name="TextBox 9">
            <a:extLst>
              <a:ext uri="{FF2B5EF4-FFF2-40B4-BE49-F238E27FC236}">
                <a16:creationId xmlns:a16="http://schemas.microsoft.com/office/drawing/2014/main" id="{1CBE74EE-F50E-B081-C096-06CA017C281F}"/>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A77E3B3A-D4C4-0142-920B-B8B76C842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8283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BE612-170A-2C16-0C96-CDFC01EC9C58}"/>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32BCEBD8-8484-0DF5-D662-E85E7B9A3D60}"/>
              </a:ext>
            </a:extLst>
          </p:cNvPr>
          <p:cNvSpPr txBox="1">
            <a:spLocks/>
          </p:cNvSpPr>
          <p:nvPr/>
        </p:nvSpPr>
        <p:spPr>
          <a:xfrm>
            <a:off x="108698" y="1503144"/>
            <a:ext cx="11687062" cy="443510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2. Επιλεκτική Προσοχή</a:t>
            </a:r>
          </a:p>
          <a:p>
            <a:pPr algn="just"/>
            <a:r>
              <a:rPr lang="el-GR" sz="2800" dirty="0">
                <a:solidFill>
                  <a:srgbClr val="FF0000"/>
                </a:solidFill>
              </a:rPr>
              <a:t>Υπεργενίκευση</a:t>
            </a:r>
            <a:endParaRPr lang="el-GR" sz="2800" dirty="0"/>
          </a:p>
          <a:p>
            <a:pPr algn="just"/>
            <a:r>
              <a:rPr lang="el-GR" sz="2800" dirty="0"/>
              <a:t>Το </a:t>
            </a:r>
            <a:r>
              <a:rPr lang="el-GR" sz="2800" dirty="0">
                <a:solidFill>
                  <a:srgbClr val="FF0000"/>
                </a:solidFill>
              </a:rPr>
              <a:t>να προβάλλεις ένα συγκεκριμένο γεγονός ή χαρακτηριστικό σε όλες τις δυνατές περιπτώσεις</a:t>
            </a:r>
            <a:r>
              <a:rPr lang="el-GR" sz="2800" dirty="0"/>
              <a:t>, συνήθως το γεγονός είναι αρνητικό. </a:t>
            </a:r>
          </a:p>
          <a:p>
            <a:pPr algn="just"/>
            <a:endParaRPr lang="el-GR" sz="2800" dirty="0"/>
          </a:p>
          <a:p>
            <a:pPr algn="just"/>
            <a:r>
              <a:rPr lang="el-GR" sz="2800" dirty="0"/>
              <a:t>Παραδείγματα: «Απέτυχα σε μια υπόθεση – δεν θα βρω ποτέ ξανά δουλειά. Αυτή η σχέση πάει στραβά – δεν θα βρω ποτέ σύντροφο. Με απογοήτευσε – δεν μπορώ να εμπιστευτώ κανένα».</a:t>
            </a:r>
          </a:p>
          <a:p>
            <a:pPr algn="just"/>
            <a:endParaRPr lang="el-GR" sz="2800" dirty="0"/>
          </a:p>
        </p:txBody>
      </p:sp>
      <p:sp>
        <p:nvSpPr>
          <p:cNvPr id="10" name="TextBox 9">
            <a:extLst>
              <a:ext uri="{FF2B5EF4-FFF2-40B4-BE49-F238E27FC236}">
                <a16:creationId xmlns:a16="http://schemas.microsoft.com/office/drawing/2014/main" id="{54317926-9A8D-C26C-8E35-3AB2442CDA5F}"/>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4D30A2D4-AD0B-F52E-D862-FC73D6322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0462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06AC8-F928-9569-C92C-B67845157697}"/>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B72462C-A54B-A42C-EBDD-C3ECA4B8E64F}"/>
              </a:ext>
            </a:extLst>
          </p:cNvPr>
          <p:cNvSpPr txBox="1">
            <a:spLocks/>
          </p:cNvSpPr>
          <p:nvPr/>
        </p:nvSpPr>
        <p:spPr>
          <a:xfrm>
            <a:off x="108698" y="1503144"/>
            <a:ext cx="11687062" cy="443510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2. Επιλεκτική Προσοχή</a:t>
            </a:r>
          </a:p>
          <a:p>
            <a:pPr algn="just"/>
            <a:r>
              <a:rPr lang="el-GR" sz="2800" dirty="0">
                <a:solidFill>
                  <a:srgbClr val="FF0000"/>
                </a:solidFill>
              </a:rPr>
              <a:t>Νοητικό φίλτρο:</a:t>
            </a:r>
          </a:p>
          <a:p>
            <a:pPr algn="just"/>
            <a:r>
              <a:rPr lang="el-GR" sz="2800" dirty="0">
                <a:solidFill>
                  <a:schemeClr val="tx1"/>
                </a:solidFill>
              </a:rPr>
              <a:t>Το </a:t>
            </a:r>
            <a:r>
              <a:rPr lang="el-GR" sz="2800" dirty="0">
                <a:solidFill>
                  <a:srgbClr val="FF0000"/>
                </a:solidFill>
              </a:rPr>
              <a:t>να ξεχωρίζει και να εμμένει το άτομο σε ένα μόνο αρνητικό χαρακτηριστικό, χωρίς να αναγνωρίζει άλλα πιο ήπια γεγονότα</a:t>
            </a:r>
            <a:r>
              <a:rPr lang="el-GR" sz="2800" dirty="0">
                <a:solidFill>
                  <a:schemeClr val="tx1"/>
                </a:solidFill>
              </a:rPr>
              <a:t>. Το να εστιάζει σε ένα πράγμα που πήγε στραβά σε μια κατά τα άλλα επιτυχημένη μέρα. Το να ξεχνά επιτυχίες και κομπλιμέντα και να εμμένει σε μια μόνο επίκριση. </a:t>
            </a:r>
          </a:p>
          <a:p>
            <a:pPr algn="just"/>
            <a:endParaRPr lang="el-GR" sz="2800" dirty="0">
              <a:solidFill>
                <a:schemeClr val="tx1"/>
              </a:solidFill>
            </a:endParaRPr>
          </a:p>
          <a:p>
            <a:pPr algn="just"/>
            <a:r>
              <a:rPr lang="el-GR" sz="2800" dirty="0">
                <a:solidFill>
                  <a:schemeClr val="tx1"/>
                </a:solidFill>
              </a:rPr>
              <a:t>Παράδειγμα: «Μια από τις υποθέσεις μου δεν πήγε αρκετά καλά. Αυτό είναι φρικτό. Δεν είμαι καλός σε τίποτα».</a:t>
            </a:r>
          </a:p>
          <a:p>
            <a:pPr algn="just"/>
            <a:endParaRPr lang="el-GR" sz="2800" dirty="0"/>
          </a:p>
        </p:txBody>
      </p:sp>
      <p:sp>
        <p:nvSpPr>
          <p:cNvPr id="10" name="TextBox 9">
            <a:extLst>
              <a:ext uri="{FF2B5EF4-FFF2-40B4-BE49-F238E27FC236}">
                <a16:creationId xmlns:a16="http://schemas.microsoft.com/office/drawing/2014/main" id="{D940C249-238B-E3F3-20C7-0DE10D0AEEAD}"/>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8834DD64-0AB1-A826-0CDC-6C70F5B28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94434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AC22-6B0D-913A-F791-1015DAA91219}"/>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299B3A91-F3C7-0431-5E3A-ECA02C62C20E}"/>
              </a:ext>
            </a:extLst>
          </p:cNvPr>
          <p:cNvSpPr txBox="1">
            <a:spLocks/>
          </p:cNvSpPr>
          <p:nvPr/>
        </p:nvSpPr>
        <p:spPr>
          <a:xfrm>
            <a:off x="108698" y="1503144"/>
            <a:ext cx="11687062" cy="5182136"/>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2. Επιλεκτική Προσοχή</a:t>
            </a:r>
          </a:p>
          <a:p>
            <a:pPr algn="just"/>
            <a:r>
              <a:rPr lang="el-GR" sz="2800" dirty="0">
                <a:solidFill>
                  <a:srgbClr val="FF0000"/>
                </a:solidFill>
              </a:rPr>
              <a:t>Απαξίωση του θετικού:</a:t>
            </a:r>
          </a:p>
          <a:p>
            <a:pPr algn="just"/>
            <a:r>
              <a:rPr lang="el-GR" sz="2800" dirty="0">
                <a:solidFill>
                  <a:srgbClr val="FF0000"/>
                </a:solidFill>
              </a:rPr>
              <a:t>Το να απορρίπτεις, υποβαθμίζεις ή να ακυρώνεις κάθε θετικό γεγονός. </a:t>
            </a:r>
          </a:p>
          <a:p>
            <a:pPr algn="just"/>
            <a:r>
              <a:rPr lang="el-GR" sz="2800" dirty="0">
                <a:solidFill>
                  <a:schemeClr val="tx1"/>
                </a:solidFill>
              </a:rPr>
              <a:t>Παραδείγματα «Το λέει αυτό γιατί είναι ευγενική. Προφανώς προσπαθεί να μάθει κάτι για μένα. Αυτό ήταν μια μικρή επιτυχία, οι άλλοι όμως τα καταφέρνουν καλύτερα».</a:t>
            </a:r>
          </a:p>
          <a:p>
            <a:pPr algn="just"/>
            <a:endParaRPr lang="el-GR" sz="2800" dirty="0">
              <a:solidFill>
                <a:srgbClr val="FF0000"/>
              </a:solidFill>
            </a:endParaRPr>
          </a:p>
          <a:p>
            <a:pPr algn="just"/>
            <a:r>
              <a:rPr lang="el-GR" sz="2800" dirty="0">
                <a:solidFill>
                  <a:srgbClr val="FF0000"/>
                </a:solidFill>
              </a:rPr>
              <a:t>Μεγέθυνση και σμίκρυνση: </a:t>
            </a:r>
          </a:p>
          <a:p>
            <a:pPr algn="just"/>
            <a:r>
              <a:rPr lang="el-GR" sz="2800" dirty="0">
                <a:solidFill>
                  <a:srgbClr val="FF0000"/>
                </a:solidFill>
              </a:rPr>
              <a:t>Το να δίνεις υπερβολική σημασία στα αρνητικά γεγονότα και να υποτιμάς τη σημασία των θετικών γεγονότων. </a:t>
            </a:r>
          </a:p>
          <a:p>
            <a:pPr algn="just"/>
            <a:r>
              <a:rPr lang="el-GR" sz="2800" dirty="0">
                <a:solidFill>
                  <a:schemeClr val="tx1"/>
                </a:solidFill>
              </a:rPr>
              <a:t>Παραδείγματα «Τα έκανα θάλασσα σε αυτή την υπόθεση. Ναι μεν, την κέρδισα, αλλά σε αυτή την </a:t>
            </a:r>
            <a:r>
              <a:rPr lang="el-GR" sz="2800" dirty="0" err="1">
                <a:solidFill>
                  <a:schemeClr val="tx1"/>
                </a:solidFill>
              </a:rPr>
              <a:t>αντεξέταση</a:t>
            </a:r>
            <a:r>
              <a:rPr lang="el-GR" sz="2800" dirty="0">
                <a:solidFill>
                  <a:schemeClr val="tx1"/>
                </a:solidFill>
              </a:rPr>
              <a:t> που ήταν πολύ σημαντική δεν τα κατάφερα να λειτουργήσω ικανοποιητικά». </a:t>
            </a:r>
          </a:p>
        </p:txBody>
      </p:sp>
      <p:sp>
        <p:nvSpPr>
          <p:cNvPr id="10" name="TextBox 9">
            <a:extLst>
              <a:ext uri="{FF2B5EF4-FFF2-40B4-BE49-F238E27FC236}">
                <a16:creationId xmlns:a16="http://schemas.microsoft.com/office/drawing/2014/main" id="{40FF0DCE-29A0-6E8D-71B8-E351C47B57D2}"/>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4411A2F4-CD67-3FCB-AEFB-7E09BCA20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9148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30FB-A680-31AD-4940-9387EDF684E9}"/>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AD914C3F-91ED-2061-705E-24BC63C4587C}"/>
              </a:ext>
            </a:extLst>
          </p:cNvPr>
          <p:cNvSpPr txBox="1">
            <a:spLocks/>
          </p:cNvSpPr>
          <p:nvPr/>
        </p:nvSpPr>
        <p:spPr>
          <a:xfrm>
            <a:off x="108698" y="1503144"/>
            <a:ext cx="11687062" cy="5182136"/>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3. Σκέψη που στηρίζεται στη διαίσθηση</a:t>
            </a:r>
          </a:p>
          <a:p>
            <a:pPr algn="just"/>
            <a:r>
              <a:rPr lang="el-GR" sz="2800" dirty="0">
                <a:solidFill>
                  <a:srgbClr val="FF0000"/>
                </a:solidFill>
              </a:rPr>
              <a:t>Αυθαίρετα συμπεράσματα</a:t>
            </a:r>
            <a:endParaRPr lang="el-GR" sz="2800" dirty="0"/>
          </a:p>
          <a:p>
            <a:pPr algn="just"/>
            <a:r>
              <a:rPr lang="el-GR" sz="2800" dirty="0"/>
              <a:t>Το να δίνεις </a:t>
            </a:r>
            <a:r>
              <a:rPr lang="el-GR" sz="2800" dirty="0">
                <a:solidFill>
                  <a:srgbClr val="FF0000"/>
                </a:solidFill>
              </a:rPr>
              <a:t>ερμηνείες χωρίς την ύπαρξη δεδομένων</a:t>
            </a:r>
            <a:r>
              <a:rPr lang="el-GR" sz="2800" dirty="0"/>
              <a:t> που να τις στηρίζουν. Τα παραδείγματα της αυθαίρετης σκέψης χωρίζονται σε δύο υποκατηγορίες: </a:t>
            </a:r>
          </a:p>
          <a:p>
            <a:pPr algn="just"/>
            <a:r>
              <a:rPr lang="el-GR" sz="2800" dirty="0"/>
              <a:t>- </a:t>
            </a:r>
            <a:r>
              <a:rPr lang="el-GR" sz="2800" dirty="0">
                <a:solidFill>
                  <a:srgbClr val="FF0000"/>
                </a:solidFill>
              </a:rPr>
              <a:t>Διάβασμα σκέψης</a:t>
            </a:r>
            <a:r>
              <a:rPr lang="el-GR" sz="2800" dirty="0"/>
              <a:t> «Είμαι σίγουρος πως όλοι γέλαγαν μαζί μου πίσω από τα «φιλικά» τους πρόσωπα». </a:t>
            </a:r>
          </a:p>
          <a:p>
            <a:pPr algn="just"/>
            <a:r>
              <a:rPr lang="el-GR" sz="2800" dirty="0"/>
              <a:t>- </a:t>
            </a:r>
            <a:r>
              <a:rPr lang="el-GR" sz="2800" dirty="0">
                <a:solidFill>
                  <a:srgbClr val="FF0000"/>
                </a:solidFill>
              </a:rPr>
              <a:t>Πρόβλεψη του μέλλοντος</a:t>
            </a:r>
            <a:r>
              <a:rPr lang="el-GR" sz="2800" dirty="0"/>
              <a:t> «Όταν τον συναντήσω, θα με αντιπαθήσει». </a:t>
            </a:r>
          </a:p>
          <a:p>
            <a:pPr algn="just"/>
            <a:endParaRPr lang="el-GR" sz="2800" dirty="0"/>
          </a:p>
          <a:p>
            <a:pPr algn="just"/>
            <a:r>
              <a:rPr lang="el-GR" sz="2800" dirty="0">
                <a:solidFill>
                  <a:srgbClr val="FF0000"/>
                </a:solidFill>
              </a:rPr>
              <a:t>Συναισθηματική λογική</a:t>
            </a:r>
            <a:endParaRPr lang="el-GR" sz="2800" dirty="0"/>
          </a:p>
          <a:p>
            <a:pPr algn="just"/>
            <a:r>
              <a:rPr lang="el-GR" sz="2800" dirty="0"/>
              <a:t>Το να υποθέτεις ότι τα συναισθήματα αντανακλούν ένα γεγονός. </a:t>
            </a:r>
          </a:p>
          <a:p>
            <a:pPr algn="just"/>
            <a:endParaRPr lang="el-GR" sz="2800" dirty="0"/>
          </a:p>
          <a:p>
            <a:pPr algn="just"/>
            <a:r>
              <a:rPr lang="el-GR" sz="2800" dirty="0"/>
              <a:t>Παράδειγμα «Αισθάνομαι ότι δεν μπορώ να το αντιμετωπίσω, οπότε θα πιώ πρώτα δύο ποτά. Αισθάνομαι άσχημα όταν θυμώνω, οπότε πρέπει να είναι κακό να θυμώνω. Αισθάνομαι ότι δεν είμαι ελκυστικός, άρα μάλλον δεν είμαι».</a:t>
            </a:r>
          </a:p>
        </p:txBody>
      </p:sp>
      <p:sp>
        <p:nvSpPr>
          <p:cNvPr id="10" name="TextBox 9">
            <a:extLst>
              <a:ext uri="{FF2B5EF4-FFF2-40B4-BE49-F238E27FC236}">
                <a16:creationId xmlns:a16="http://schemas.microsoft.com/office/drawing/2014/main" id="{BC767861-D72F-E546-ADC0-3A19CCE7EE3E}"/>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A56B932A-8F5A-CD56-A49B-194381835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70919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0FA2-2A8A-C2B2-9C43-F0F7FFE783DD}"/>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C225CAE-9278-FBB7-6929-561AA6D8B5D8}"/>
              </a:ext>
            </a:extLst>
          </p:cNvPr>
          <p:cNvSpPr txBox="1">
            <a:spLocks/>
          </p:cNvSpPr>
          <p:nvPr/>
        </p:nvSpPr>
        <p:spPr>
          <a:xfrm>
            <a:off x="108698" y="1503144"/>
            <a:ext cx="11687062" cy="5182136"/>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t>4. </a:t>
            </a:r>
            <a:r>
              <a:rPr lang="el-GR" sz="2800" dirty="0" err="1"/>
              <a:t>Αυτομομφή</a:t>
            </a:r>
            <a:endParaRPr lang="el-GR" sz="2800" dirty="0"/>
          </a:p>
          <a:p>
            <a:pPr algn="just"/>
            <a:r>
              <a:rPr lang="el-GR" sz="2800" dirty="0">
                <a:solidFill>
                  <a:srgbClr val="FF0000"/>
                </a:solidFill>
              </a:rPr>
              <a:t>Προσωποποίηση</a:t>
            </a:r>
            <a:endParaRPr lang="el-GR" sz="2800" dirty="0"/>
          </a:p>
          <a:p>
            <a:pPr algn="just"/>
            <a:r>
              <a:rPr lang="el-GR" sz="2800" dirty="0"/>
              <a:t>Το να υποθέτεις πως </a:t>
            </a:r>
            <a:r>
              <a:rPr lang="el-GR" sz="2800" dirty="0">
                <a:solidFill>
                  <a:srgbClr val="FF0000"/>
                </a:solidFill>
              </a:rPr>
              <a:t>είσαι υπεύθυνος αν συμβεί κάτι που το αντιλαμβάνεσαι ως κακό</a:t>
            </a:r>
            <a:r>
              <a:rPr lang="el-GR" sz="2800" dirty="0"/>
              <a:t>. </a:t>
            </a:r>
          </a:p>
          <a:p>
            <a:pPr algn="just"/>
            <a:r>
              <a:rPr lang="el-GR" sz="2800" dirty="0"/>
              <a:t>Παραδείγματα «Το πάρτι της δουλειάς δεν πήγε καλά. Ήταν δικό μου λάθος που ήμουν σε ένταση και έκανα τους άλλους να μην αισθάνονται άνετα». </a:t>
            </a:r>
          </a:p>
          <a:p>
            <a:pPr algn="just"/>
            <a:endParaRPr lang="el-GR" sz="2800" dirty="0"/>
          </a:p>
          <a:p>
            <a:pPr algn="just"/>
            <a:r>
              <a:rPr lang="el-GR" sz="2800" dirty="0" err="1">
                <a:solidFill>
                  <a:srgbClr val="FF0000"/>
                </a:solidFill>
              </a:rPr>
              <a:t>Αυτοκατηγορία</a:t>
            </a:r>
            <a:endParaRPr lang="el-GR" sz="2800" dirty="0"/>
          </a:p>
          <a:p>
            <a:pPr algn="just"/>
            <a:r>
              <a:rPr lang="el-GR" sz="2800" dirty="0"/>
              <a:t>Το </a:t>
            </a:r>
            <a:r>
              <a:rPr lang="el-GR" sz="2800" dirty="0">
                <a:solidFill>
                  <a:srgbClr val="FF0000"/>
                </a:solidFill>
              </a:rPr>
              <a:t>να βλέπει κάποιος τον εαυτό του ως την αιτία ενός αρνητικού γεγονότος ή να επικρίνει τον εαυτό του χωρίς αιτία</a:t>
            </a:r>
            <a:r>
              <a:rPr lang="el-GR" sz="2800" dirty="0"/>
              <a:t>. </a:t>
            </a:r>
          </a:p>
          <a:p>
            <a:pPr algn="just"/>
            <a:r>
              <a:rPr lang="el-GR" sz="2800" dirty="0"/>
              <a:t>Παραδείγματα «Αισθάνομαι άρρωστος, οπότε πρέπει να το προκάλεσα εγώ. Δεν προλαβαίνω να τελειώσω τις δουλειές μου, οπότε είμαι χαζός και τεμπέλης». </a:t>
            </a:r>
          </a:p>
          <a:p>
            <a:pPr algn="just"/>
            <a:endParaRPr lang="el-GR" sz="2800" dirty="0"/>
          </a:p>
          <a:p>
            <a:pPr algn="just"/>
            <a:r>
              <a:rPr lang="el-GR" sz="2800" dirty="0" err="1">
                <a:solidFill>
                  <a:srgbClr val="FF0000"/>
                </a:solidFill>
              </a:rPr>
              <a:t>Ετικετοποίηση</a:t>
            </a:r>
            <a:endParaRPr lang="el-GR" sz="2800" dirty="0"/>
          </a:p>
          <a:p>
            <a:pPr algn="just"/>
            <a:r>
              <a:rPr lang="el-GR" sz="2800" dirty="0"/>
              <a:t>Το να προσδίδεις </a:t>
            </a:r>
            <a:r>
              <a:rPr lang="el-GR" sz="2800" dirty="0">
                <a:solidFill>
                  <a:srgbClr val="FF0000"/>
                </a:solidFill>
              </a:rPr>
              <a:t>σκληρά και ταπεινωτικά λόγια για τον εαυτό σου</a:t>
            </a:r>
            <a:r>
              <a:rPr lang="el-GR" sz="2800" dirty="0"/>
              <a:t>. </a:t>
            </a:r>
          </a:p>
          <a:p>
            <a:pPr algn="just"/>
            <a:r>
              <a:rPr lang="el-GR" sz="2800" dirty="0"/>
              <a:t>Παραδείγματα «Ανόητε! Είμαι τόσο χαζός!» κ.λπ. </a:t>
            </a:r>
          </a:p>
        </p:txBody>
      </p:sp>
      <p:sp>
        <p:nvSpPr>
          <p:cNvPr id="10" name="TextBox 9">
            <a:extLst>
              <a:ext uri="{FF2B5EF4-FFF2-40B4-BE49-F238E27FC236}">
                <a16:creationId xmlns:a16="http://schemas.microsoft.com/office/drawing/2014/main" id="{9B07AF5E-8371-7CF8-8EE3-33D97D8FCC4B}"/>
              </a:ext>
            </a:extLst>
          </p:cNvPr>
          <p:cNvSpPr txBox="1"/>
          <p:nvPr/>
        </p:nvSpPr>
        <p:spPr>
          <a:xfrm>
            <a:off x="2581567" y="75625"/>
            <a:ext cx="10006673" cy="584775"/>
          </a:xfrm>
          <a:prstGeom prst="rect">
            <a:avLst/>
          </a:prstGeom>
          <a:noFill/>
        </p:spPr>
        <p:txBody>
          <a:bodyPr wrap="square">
            <a:spAutoFit/>
          </a:bodyPr>
          <a:lstStyle/>
          <a:p>
            <a:pPr algn="ctr"/>
            <a:r>
              <a:rPr lang="el-GR" sz="3200" b="1" dirty="0"/>
              <a:t>Παραδείγματα κοινών γνωσιακών προκαταλήψεων</a:t>
            </a:r>
            <a:endParaRPr lang="en-GB" sz="3200" b="1" dirty="0"/>
          </a:p>
        </p:txBody>
      </p:sp>
      <p:pic>
        <p:nvPicPr>
          <p:cNvPr id="2" name="Picture 1">
            <a:extLst>
              <a:ext uri="{FF2B5EF4-FFF2-40B4-BE49-F238E27FC236}">
                <a16:creationId xmlns:a16="http://schemas.microsoft.com/office/drawing/2014/main" id="{1BFB52F0-E6E5-14F3-B45D-5942F3051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1237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E395EDC-9065-4DAC-834C-F4994CA59663}"/>
              </a:ext>
            </a:extLst>
          </p:cNvPr>
          <p:cNvSpPr txBox="1">
            <a:spLocks/>
          </p:cNvSpPr>
          <p:nvPr/>
        </p:nvSpPr>
        <p:spPr>
          <a:xfrm>
            <a:off x="1124698" y="2387064"/>
            <a:ext cx="6155209" cy="157533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3600" b="0" dirty="0"/>
              <a:t>Ο </a:t>
            </a:r>
            <a:r>
              <a:rPr lang="el-GR" sz="3600" b="0" dirty="0" err="1"/>
              <a:t>Beck</a:t>
            </a:r>
            <a:r>
              <a:rPr lang="el-GR" sz="3600" b="0" dirty="0"/>
              <a:t> (1976) επισημαίνει ότι ο µη ρεαλιστικός τρόπος σκέψης αποτελεί συνήθως </a:t>
            </a:r>
            <a:r>
              <a:rPr lang="el-GR" sz="3600" i="1" dirty="0"/>
              <a:t>παγιωμένη συνήθεια του ατόμου</a:t>
            </a:r>
            <a:r>
              <a:rPr lang="el-GR" sz="3600" b="0" dirty="0"/>
              <a:t>, µε αποτέλεσμα η αμφισβήτησή του να πρέπει να διέλθει από τα εξής στάδια:</a:t>
            </a:r>
          </a:p>
        </p:txBody>
      </p:sp>
      <p:sp>
        <p:nvSpPr>
          <p:cNvPr id="10" name="TextBox 9">
            <a:extLst>
              <a:ext uri="{FF2B5EF4-FFF2-40B4-BE49-F238E27FC236}">
                <a16:creationId xmlns:a16="http://schemas.microsoft.com/office/drawing/2014/main" id="{858DB854-8D68-3518-43FB-006677831418}"/>
              </a:ext>
            </a:extLst>
          </p:cNvPr>
          <p:cNvSpPr txBox="1"/>
          <p:nvPr/>
        </p:nvSpPr>
        <p:spPr>
          <a:xfrm>
            <a:off x="2422206" y="736025"/>
            <a:ext cx="9901874" cy="584775"/>
          </a:xfrm>
          <a:prstGeom prst="rect">
            <a:avLst/>
          </a:prstGeom>
          <a:noFill/>
        </p:spPr>
        <p:txBody>
          <a:bodyPr wrap="square">
            <a:spAutoFit/>
          </a:bodyPr>
          <a:lstStyle/>
          <a:p>
            <a:pPr algn="ctr"/>
            <a:r>
              <a:rPr lang="el-GR" sz="3200" b="1" dirty="0"/>
              <a:t>Στάδια αμφισβήτησης του µη ρεαλιστικού τρόπου σκέψης</a:t>
            </a:r>
            <a:endParaRPr lang="en-GB" sz="3200" b="1" dirty="0"/>
          </a:p>
        </p:txBody>
      </p:sp>
      <p:pic>
        <p:nvPicPr>
          <p:cNvPr id="4" name="Picture 3">
            <a:extLst>
              <a:ext uri="{FF2B5EF4-FFF2-40B4-BE49-F238E27FC236}">
                <a16:creationId xmlns:a16="http://schemas.microsoft.com/office/drawing/2014/main" id="{5C81638D-772C-FE80-5C48-A6D3AB8260A9}"/>
              </a:ext>
            </a:extLst>
          </p:cNvPr>
          <p:cNvPicPr>
            <a:picLocks noChangeAspect="1"/>
          </p:cNvPicPr>
          <p:nvPr/>
        </p:nvPicPr>
        <p:blipFill>
          <a:blip r:embed="rId2"/>
          <a:stretch>
            <a:fillRect/>
          </a:stretch>
        </p:blipFill>
        <p:spPr>
          <a:xfrm>
            <a:off x="8085221" y="2204184"/>
            <a:ext cx="3212884" cy="3996828"/>
          </a:xfrm>
          <a:prstGeom prst="rect">
            <a:avLst/>
          </a:prstGeom>
        </p:spPr>
      </p:pic>
      <p:pic>
        <p:nvPicPr>
          <p:cNvPr id="2" name="Picture 1">
            <a:extLst>
              <a:ext uri="{FF2B5EF4-FFF2-40B4-BE49-F238E27FC236}">
                <a16:creationId xmlns:a16="http://schemas.microsoft.com/office/drawing/2014/main" id="{F012BA64-693E-DEFF-D18C-E8EEB868B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407023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A6E8-4439-04EE-1847-F208B5D4FEE9}"/>
            </a:ext>
          </a:extLst>
        </p:cNvPr>
        <p:cNvGrpSpPr/>
        <p:nvPr/>
      </p:nvGrpSpPr>
      <p:grpSpPr>
        <a:xfrm>
          <a:off x="0" y="0"/>
          <a:ext cx="0" cy="0"/>
          <a:chOff x="0" y="0"/>
          <a:chExt cx="0" cy="0"/>
        </a:xfrm>
      </p:grpSpPr>
      <p:sp>
        <p:nvSpPr>
          <p:cNvPr id="14" name="Arc 13">
            <a:extLst>
              <a:ext uri="{FF2B5EF4-FFF2-40B4-BE49-F238E27FC236}">
                <a16:creationId xmlns:a16="http://schemas.microsoft.com/office/drawing/2014/main" id="{A9FBAD33-3314-CEFB-1698-48A3E1150318}"/>
              </a:ext>
            </a:extLst>
          </p:cNvPr>
          <p:cNvSpPr/>
          <p:nvPr/>
        </p:nvSpPr>
        <p:spPr>
          <a:xfrm>
            <a:off x="-1905001" y="1"/>
            <a:ext cx="6858002" cy="6858000"/>
          </a:xfrm>
          <a:prstGeom prst="arc">
            <a:avLst>
              <a:gd name="adj1" fmla="val 16200000"/>
              <a:gd name="adj2" fmla="val 5370932"/>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F9AD6C4D-40B6-37EF-8331-E4D2D4067205}"/>
              </a:ext>
            </a:extLst>
          </p:cNvPr>
          <p:cNvSpPr txBox="1"/>
          <p:nvPr/>
        </p:nvSpPr>
        <p:spPr>
          <a:xfrm flipH="1">
            <a:off x="4638797" y="1106679"/>
            <a:ext cx="7245928" cy="769441"/>
          </a:xfrm>
          <a:prstGeom prst="rect">
            <a:avLst/>
          </a:prstGeom>
          <a:noFill/>
        </p:spPr>
        <p:txBody>
          <a:bodyPr wrap="square" rtlCol="0">
            <a:spAutoFit/>
          </a:bodyPr>
          <a:lstStyle/>
          <a:p>
            <a:pPr lvl="0"/>
            <a:r>
              <a:rPr lang="el-GR" sz="2200" b="1" dirty="0">
                <a:solidFill>
                  <a:prstClr val="white">
                    <a:lumMod val="50000"/>
                  </a:prstClr>
                </a:solidFill>
                <a:latin typeface="Corbel" pitchFamily="34" charset="0"/>
              </a:rPr>
              <a:t>Να εντοπίσει και να συνειδητοποιήσει το περιεχόμενο των σκέψεων του</a:t>
            </a:r>
          </a:p>
        </p:txBody>
      </p:sp>
      <p:sp>
        <p:nvSpPr>
          <p:cNvPr id="9" name="TextBox 8">
            <a:extLst>
              <a:ext uri="{FF2B5EF4-FFF2-40B4-BE49-F238E27FC236}">
                <a16:creationId xmlns:a16="http://schemas.microsoft.com/office/drawing/2014/main" id="{EE9F6884-9728-CE37-701C-847029EBD966}"/>
              </a:ext>
            </a:extLst>
          </p:cNvPr>
          <p:cNvSpPr txBox="1"/>
          <p:nvPr/>
        </p:nvSpPr>
        <p:spPr>
          <a:xfrm flipH="1">
            <a:off x="5151913" y="2553111"/>
            <a:ext cx="7040087" cy="430887"/>
          </a:xfrm>
          <a:prstGeom prst="rect">
            <a:avLst/>
          </a:prstGeom>
          <a:noFill/>
        </p:spPr>
        <p:txBody>
          <a:bodyPr wrap="square" rtlCol="0">
            <a:spAutoFit/>
          </a:bodyPr>
          <a:lstStyle/>
          <a:p>
            <a:pPr lvl="0"/>
            <a:r>
              <a:rPr lang="el-GR" sz="2200" b="1" dirty="0">
                <a:solidFill>
                  <a:prstClr val="white">
                    <a:lumMod val="50000"/>
                  </a:prstClr>
                </a:solidFill>
                <a:latin typeface="Corbel" pitchFamily="34" charset="0"/>
              </a:rPr>
              <a:t>Να αναγνωρίσει τις µη ρεαλιστικές σκέψεις</a:t>
            </a:r>
          </a:p>
        </p:txBody>
      </p:sp>
      <p:sp>
        <p:nvSpPr>
          <p:cNvPr id="10" name="TextBox 9">
            <a:extLst>
              <a:ext uri="{FF2B5EF4-FFF2-40B4-BE49-F238E27FC236}">
                <a16:creationId xmlns:a16="http://schemas.microsoft.com/office/drawing/2014/main" id="{A83ACA88-7267-9157-978D-C498DB51073C}"/>
              </a:ext>
            </a:extLst>
          </p:cNvPr>
          <p:cNvSpPr txBox="1"/>
          <p:nvPr/>
        </p:nvSpPr>
        <p:spPr>
          <a:xfrm flipH="1">
            <a:off x="5151913" y="3700894"/>
            <a:ext cx="6911932" cy="769441"/>
          </a:xfrm>
          <a:prstGeom prst="rect">
            <a:avLst/>
          </a:prstGeom>
          <a:noFill/>
        </p:spPr>
        <p:txBody>
          <a:bodyPr wrap="square" rtlCol="0">
            <a:spAutoFit/>
          </a:bodyPr>
          <a:lstStyle/>
          <a:p>
            <a:pPr lvl="0"/>
            <a:r>
              <a:rPr lang="el-GR" sz="2200" b="1" dirty="0">
                <a:solidFill>
                  <a:prstClr val="white">
                    <a:lumMod val="50000"/>
                  </a:prstClr>
                </a:solidFill>
                <a:latin typeface="Corbel" pitchFamily="34" charset="0"/>
              </a:rPr>
              <a:t>Να αντικαταστήσει τις άτοπες εκτιμήσεις του µε έγκυρες</a:t>
            </a:r>
          </a:p>
        </p:txBody>
      </p:sp>
      <p:sp>
        <p:nvSpPr>
          <p:cNvPr id="12" name="TextBox 11">
            <a:extLst>
              <a:ext uri="{FF2B5EF4-FFF2-40B4-BE49-F238E27FC236}">
                <a16:creationId xmlns:a16="http://schemas.microsoft.com/office/drawing/2014/main" id="{2126D592-B2AC-0EDD-2578-5B27255C3A70}"/>
              </a:ext>
            </a:extLst>
          </p:cNvPr>
          <p:cNvSpPr txBox="1"/>
          <p:nvPr/>
        </p:nvSpPr>
        <p:spPr>
          <a:xfrm flipH="1">
            <a:off x="4694217" y="4815287"/>
            <a:ext cx="7190508" cy="1107996"/>
          </a:xfrm>
          <a:prstGeom prst="rect">
            <a:avLst/>
          </a:prstGeom>
          <a:noFill/>
        </p:spPr>
        <p:txBody>
          <a:bodyPr wrap="square" rtlCol="0">
            <a:spAutoFit/>
          </a:bodyPr>
          <a:lstStyle/>
          <a:p>
            <a:pPr lvl="0"/>
            <a:r>
              <a:rPr lang="el-GR" sz="2200" b="1" dirty="0">
                <a:solidFill>
                  <a:prstClr val="white">
                    <a:lumMod val="50000"/>
                  </a:prstClr>
                </a:solidFill>
                <a:latin typeface="Corbel" pitchFamily="34" charset="0"/>
              </a:rPr>
              <a:t>Να αναζητήσει ανατροφοδότηση, προκειμένου να καταλάβει αν αυτή η αλλαγή που πραγματοποίησε είναι προς τη σωστή κατεύθυνση. </a:t>
            </a:r>
          </a:p>
        </p:txBody>
      </p:sp>
      <p:sp>
        <p:nvSpPr>
          <p:cNvPr id="15" name="Oval 14">
            <a:extLst>
              <a:ext uri="{FF2B5EF4-FFF2-40B4-BE49-F238E27FC236}">
                <a16:creationId xmlns:a16="http://schemas.microsoft.com/office/drawing/2014/main" id="{C3C9A2DC-65FD-846F-9FD6-0579A080E51F}"/>
              </a:ext>
            </a:extLst>
          </p:cNvPr>
          <p:cNvSpPr/>
          <p:nvPr/>
        </p:nvSpPr>
        <p:spPr>
          <a:xfrm>
            <a:off x="4245677" y="13703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C283C381-F147-004B-7AB1-AA6043F66A25}"/>
              </a:ext>
            </a:extLst>
          </p:cNvPr>
          <p:cNvSpPr/>
          <p:nvPr/>
        </p:nvSpPr>
        <p:spPr>
          <a:xfrm>
            <a:off x="4744193" y="263888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C94CED6E-B4FE-125D-B06E-2BFAD74E3296}"/>
              </a:ext>
            </a:extLst>
          </p:cNvPr>
          <p:cNvSpPr/>
          <p:nvPr/>
        </p:nvSpPr>
        <p:spPr>
          <a:xfrm>
            <a:off x="4746175" y="390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155D2C20-5467-3E64-69C6-66BCC960EEB9}"/>
              </a:ext>
            </a:extLst>
          </p:cNvPr>
          <p:cNvSpPr/>
          <p:nvPr/>
        </p:nvSpPr>
        <p:spPr>
          <a:xfrm>
            <a:off x="4257552" y="517591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Arc 18">
            <a:extLst>
              <a:ext uri="{FF2B5EF4-FFF2-40B4-BE49-F238E27FC236}">
                <a16:creationId xmlns:a16="http://schemas.microsoft.com/office/drawing/2014/main" id="{B9027E94-65C3-C49A-DA9B-001DCB344908}"/>
              </a:ext>
            </a:extLst>
          </p:cNvPr>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24">
            <a:extLst>
              <a:ext uri="{FF2B5EF4-FFF2-40B4-BE49-F238E27FC236}">
                <a16:creationId xmlns:a16="http://schemas.microsoft.com/office/drawing/2014/main" id="{07E3E78D-78EB-ECE2-7E78-DDCEE985301C}"/>
              </a:ext>
            </a:extLst>
          </p:cNvPr>
          <p:cNvGrpSpPr/>
          <p:nvPr/>
        </p:nvGrpSpPr>
        <p:grpSpPr>
          <a:xfrm rot="5400000">
            <a:off x="-1605150" y="3314700"/>
            <a:ext cx="6246420" cy="228600"/>
            <a:chOff x="-3200400" y="3314700"/>
            <a:chExt cx="6246420" cy="228600"/>
          </a:xfrm>
        </p:grpSpPr>
        <p:sp>
          <p:nvSpPr>
            <p:cNvPr id="13" name="Rounded Rectangle 12">
              <a:extLst>
                <a:ext uri="{FF2B5EF4-FFF2-40B4-BE49-F238E27FC236}">
                  <a16:creationId xmlns:a16="http://schemas.microsoft.com/office/drawing/2014/main" id="{D8382583-2AD7-D613-9190-97667837701C}"/>
                </a:ext>
              </a:extLst>
            </p:cNvPr>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ounded Rectangle 23">
              <a:extLst>
                <a:ext uri="{FF2B5EF4-FFF2-40B4-BE49-F238E27FC236}">
                  <a16:creationId xmlns:a16="http://schemas.microsoft.com/office/drawing/2014/main" id="{B19CF53D-5B0F-63D4-79FA-67F4E905C90E}"/>
                </a:ext>
              </a:extLst>
            </p:cNvPr>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225623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E395EDC-9065-4DAC-834C-F4994CA59663}"/>
              </a:ext>
            </a:extLst>
          </p:cNvPr>
          <p:cNvSpPr txBox="1">
            <a:spLocks/>
          </p:cNvSpPr>
          <p:nvPr/>
        </p:nvSpPr>
        <p:spPr>
          <a:xfrm>
            <a:off x="635266" y="1576750"/>
            <a:ext cx="7238198" cy="40011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000" dirty="0"/>
              <a:t>Η νοητική προσέγγιση</a:t>
            </a:r>
          </a:p>
        </p:txBody>
      </p:sp>
      <p:sp>
        <p:nvSpPr>
          <p:cNvPr id="10" name="TextBox 9">
            <a:extLst>
              <a:ext uri="{FF2B5EF4-FFF2-40B4-BE49-F238E27FC236}">
                <a16:creationId xmlns:a16="http://schemas.microsoft.com/office/drawing/2014/main" id="{858DB854-8D68-3518-43FB-006677831418}"/>
              </a:ext>
            </a:extLst>
          </p:cNvPr>
          <p:cNvSpPr txBox="1"/>
          <p:nvPr/>
        </p:nvSpPr>
        <p:spPr>
          <a:xfrm>
            <a:off x="1138847" y="862221"/>
            <a:ext cx="12185582" cy="523220"/>
          </a:xfrm>
          <a:prstGeom prst="rect">
            <a:avLst/>
          </a:prstGeom>
          <a:noFill/>
        </p:spPr>
        <p:txBody>
          <a:bodyPr wrap="square">
            <a:spAutoFit/>
          </a:bodyPr>
          <a:lstStyle/>
          <a:p>
            <a:pPr algn="ctr"/>
            <a:r>
              <a:rPr lang="el-GR" sz="2800" b="1" dirty="0"/>
              <a:t>Προσεγγίσεις για την πιο ρεαλιστική εκτίμηση της πραγματικότητας</a:t>
            </a:r>
            <a:endParaRPr lang="en-GB" sz="2800" b="1" dirty="0"/>
          </a:p>
        </p:txBody>
      </p:sp>
      <p:sp>
        <p:nvSpPr>
          <p:cNvPr id="5" name="Text Placeholder 2">
            <a:extLst>
              <a:ext uri="{FF2B5EF4-FFF2-40B4-BE49-F238E27FC236}">
                <a16:creationId xmlns:a16="http://schemas.microsoft.com/office/drawing/2014/main" id="{425281B1-192C-9144-00EF-8B6379039934}"/>
              </a:ext>
            </a:extLst>
          </p:cNvPr>
          <p:cNvSpPr txBox="1">
            <a:spLocks/>
          </p:cNvSpPr>
          <p:nvPr/>
        </p:nvSpPr>
        <p:spPr>
          <a:xfrm>
            <a:off x="533532" y="2037112"/>
            <a:ext cx="11124933" cy="13090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dirty="0">
                <a:solidFill>
                  <a:srgbClr val="FF0000"/>
                </a:solidFill>
              </a:rPr>
              <a:t>Διάφορες ερωτήσεις</a:t>
            </a:r>
            <a:r>
              <a:rPr lang="el-GR" sz="1800" dirty="0">
                <a:solidFill>
                  <a:schemeClr val="tx1">
                    <a:lumMod val="85000"/>
                    <a:lumOff val="15000"/>
                  </a:schemeClr>
                </a:solidFill>
              </a:rPr>
              <a:t> μπορούν να βοηθήσουν το άτομο να εξετάσει αν τα δεδομένα της πραγματικότητας συμφωνούν µε το περιεχόμενο των σκέψεων του (</a:t>
            </a:r>
            <a:r>
              <a:rPr lang="el-GR" sz="1800" dirty="0" err="1">
                <a:solidFill>
                  <a:schemeClr val="tx1">
                    <a:lumMod val="85000"/>
                    <a:lumOff val="15000"/>
                  </a:schemeClr>
                </a:solidFill>
              </a:rPr>
              <a:t>Beck</a:t>
            </a:r>
            <a:r>
              <a:rPr lang="el-GR" sz="1800" dirty="0">
                <a:solidFill>
                  <a:schemeClr val="tx1">
                    <a:lumMod val="85000"/>
                    <a:lumOff val="15000"/>
                  </a:schemeClr>
                </a:solidFill>
              </a:rPr>
              <a:t> </a:t>
            </a:r>
            <a:r>
              <a:rPr lang="el-GR" sz="1800" dirty="0" err="1">
                <a:solidFill>
                  <a:schemeClr val="tx1">
                    <a:lumMod val="85000"/>
                    <a:lumOff val="15000"/>
                  </a:schemeClr>
                </a:solidFill>
              </a:rPr>
              <a:t>et</a:t>
            </a:r>
            <a:r>
              <a:rPr lang="el-GR" sz="1800" dirty="0">
                <a:solidFill>
                  <a:schemeClr val="tx1">
                    <a:lumMod val="85000"/>
                    <a:lumOff val="15000"/>
                  </a:schemeClr>
                </a:solidFill>
              </a:rPr>
              <a:t> </a:t>
            </a:r>
            <a:r>
              <a:rPr lang="el-GR" sz="1800" dirty="0" err="1">
                <a:solidFill>
                  <a:schemeClr val="tx1">
                    <a:lumMod val="85000"/>
                    <a:lumOff val="15000"/>
                  </a:schemeClr>
                </a:solidFill>
              </a:rPr>
              <a:t>al</a:t>
            </a:r>
            <a:r>
              <a:rPr lang="el-GR" sz="1800" dirty="0">
                <a:solidFill>
                  <a:schemeClr val="tx1">
                    <a:lumMod val="85000"/>
                    <a:lumOff val="15000"/>
                  </a:schemeClr>
                </a:solidFill>
              </a:rPr>
              <a:t>., 1985· </a:t>
            </a:r>
            <a:r>
              <a:rPr lang="el-GR" sz="1800" dirty="0" err="1">
                <a:solidFill>
                  <a:schemeClr val="tx1">
                    <a:lumMod val="85000"/>
                    <a:lumOff val="15000"/>
                  </a:schemeClr>
                </a:solidFill>
              </a:rPr>
              <a:t>Greenberger</a:t>
            </a:r>
            <a:r>
              <a:rPr lang="el-GR" sz="1800" dirty="0">
                <a:solidFill>
                  <a:schemeClr val="tx1">
                    <a:lumMod val="85000"/>
                    <a:lumOff val="15000"/>
                  </a:schemeClr>
                </a:solidFill>
              </a:rPr>
              <a:t>, &amp; </a:t>
            </a:r>
            <a:r>
              <a:rPr lang="el-GR" sz="1800" dirty="0" err="1">
                <a:solidFill>
                  <a:schemeClr val="tx1">
                    <a:lumMod val="85000"/>
                    <a:lumOff val="15000"/>
                  </a:schemeClr>
                </a:solidFill>
              </a:rPr>
              <a:t>Padesky</a:t>
            </a:r>
            <a:r>
              <a:rPr lang="el-GR" sz="1800" dirty="0">
                <a:solidFill>
                  <a:schemeClr val="tx1">
                    <a:lumMod val="85000"/>
                    <a:lumOff val="15000"/>
                  </a:schemeClr>
                </a:solidFill>
              </a:rPr>
              <a:t>, 1995):</a:t>
            </a:r>
          </a:p>
        </p:txBody>
      </p:sp>
      <p:sp>
        <p:nvSpPr>
          <p:cNvPr id="4" name="Text Placeholder 2">
            <a:extLst>
              <a:ext uri="{FF2B5EF4-FFF2-40B4-BE49-F238E27FC236}">
                <a16:creationId xmlns:a16="http://schemas.microsoft.com/office/drawing/2014/main" id="{CCF638D1-1F47-6F05-B278-B924E2A29D8A}"/>
              </a:ext>
            </a:extLst>
          </p:cNvPr>
          <p:cNvSpPr txBox="1">
            <a:spLocks/>
          </p:cNvSpPr>
          <p:nvPr/>
        </p:nvSpPr>
        <p:spPr>
          <a:xfrm>
            <a:off x="533531" y="2869933"/>
            <a:ext cx="11124933" cy="28042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Βάσει ποιας λογικής εξάγω αυτό το συμπέρασμα;</a:t>
            </a:r>
            <a:endParaRPr lang="en-US" sz="2800" b="0" dirty="0">
              <a:solidFill>
                <a:schemeClr val="tx1">
                  <a:lumMod val="85000"/>
                  <a:lumOff val="15000"/>
                </a:schemeClr>
              </a:solidFill>
              <a:sym typeface="Wingdings" panose="05000000000000000000" pitchFamily="2" charset="2"/>
            </a:endParaRP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υπεραπλουστεύω µία αιτιώδη σχέση;</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νομίζω ότι η εκτίμησή µου για την κατάσταση περιγράφει την κατάσταση όπως πραγματικά είναι;</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σκέφτομαι µε απόλυτο τρόπο; Μήπως βλέπω τα πράγματα µόνο µαύρα ή µόνο άσπρα;</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επιλέγω και αξιολογώ µόνο συγκεκριμένες περιστάσεις από το σύνολο των εμπειριών µου;</a:t>
            </a:r>
          </a:p>
        </p:txBody>
      </p:sp>
      <p:pic>
        <p:nvPicPr>
          <p:cNvPr id="2" name="Picture 1">
            <a:extLst>
              <a:ext uri="{FF2B5EF4-FFF2-40B4-BE49-F238E27FC236}">
                <a16:creationId xmlns:a16="http://schemas.microsoft.com/office/drawing/2014/main" id="{57427EDA-3AF5-863C-FBCA-B077F759D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542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99B9-9901-032B-2E5F-BEAD5564DBB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30DAFE0-5CF7-4F38-9A34-6644D1035BA3}"/>
              </a:ext>
            </a:extLst>
          </p:cNvPr>
          <p:cNvSpPr txBox="1"/>
          <p:nvPr/>
        </p:nvSpPr>
        <p:spPr>
          <a:xfrm>
            <a:off x="1138847" y="862221"/>
            <a:ext cx="12185582" cy="523220"/>
          </a:xfrm>
          <a:prstGeom prst="rect">
            <a:avLst/>
          </a:prstGeom>
          <a:noFill/>
        </p:spPr>
        <p:txBody>
          <a:bodyPr wrap="square">
            <a:spAutoFit/>
          </a:bodyPr>
          <a:lstStyle/>
          <a:p>
            <a:pPr algn="ctr"/>
            <a:r>
              <a:rPr lang="el-GR" sz="2800" b="1" dirty="0"/>
              <a:t>Προσεγγίσεις για την πιο ρεαλιστική εκτίμηση της πραγματικότητας</a:t>
            </a:r>
            <a:endParaRPr lang="en-GB" sz="2800" b="1" dirty="0"/>
          </a:p>
        </p:txBody>
      </p:sp>
      <p:sp>
        <p:nvSpPr>
          <p:cNvPr id="5" name="Text Placeholder 2">
            <a:extLst>
              <a:ext uri="{FF2B5EF4-FFF2-40B4-BE49-F238E27FC236}">
                <a16:creationId xmlns:a16="http://schemas.microsoft.com/office/drawing/2014/main" id="{8B080C80-CB89-CC65-A420-AB214FAB8CD1}"/>
              </a:ext>
            </a:extLst>
          </p:cNvPr>
          <p:cNvSpPr txBox="1">
            <a:spLocks/>
          </p:cNvSpPr>
          <p:nvPr/>
        </p:nvSpPr>
        <p:spPr>
          <a:xfrm>
            <a:off x="533532" y="2037112"/>
            <a:ext cx="11124933" cy="13090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sz="1800" dirty="0">
              <a:solidFill>
                <a:schemeClr val="tx1">
                  <a:lumMod val="85000"/>
                  <a:lumOff val="15000"/>
                </a:schemeClr>
              </a:solidFill>
            </a:endParaRPr>
          </a:p>
        </p:txBody>
      </p:sp>
      <p:sp>
        <p:nvSpPr>
          <p:cNvPr id="4" name="Text Placeholder 2">
            <a:extLst>
              <a:ext uri="{FF2B5EF4-FFF2-40B4-BE49-F238E27FC236}">
                <a16:creationId xmlns:a16="http://schemas.microsoft.com/office/drawing/2014/main" id="{C69545AA-AE15-3560-CE06-DE5A4DC2DF62}"/>
              </a:ext>
            </a:extLst>
          </p:cNvPr>
          <p:cNvSpPr txBox="1">
            <a:spLocks/>
          </p:cNvSpPr>
          <p:nvPr/>
        </p:nvSpPr>
        <p:spPr>
          <a:xfrm>
            <a:off x="452251" y="1630712"/>
            <a:ext cx="11124933" cy="28042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à"/>
            </a:pPr>
            <a:r>
              <a:rPr lang="el-GR" b="0" dirty="0">
                <a:solidFill>
                  <a:schemeClr val="tx1">
                    <a:lumMod val="85000"/>
                    <a:lumOff val="15000"/>
                  </a:schemeClr>
                </a:solidFill>
                <a:sym typeface="Wingdings" panose="05000000000000000000" pitchFamily="2" charset="2"/>
              </a:rPr>
              <a:t>Μήπως χρησιμοποιώ γνωστικούς μηχανισμούς άμυνας (π.χ. «δεν μπορώ να βγω έξω, (όχι γιατί φοβάμαι) γιατί βαριέμαι», «δε θα συζητήσω σήμερα µε το σύζυγό µου, (όχι γιατί φοβάμαι), γιατί δεν έχω χρόνο» κ.λπ.);</a:t>
            </a:r>
          </a:p>
          <a:p>
            <a:pPr marL="285750" indent="-285750">
              <a:buFont typeface="Wingdings" panose="05000000000000000000" pitchFamily="2" charset="2"/>
              <a:buChar char="à"/>
            </a:pPr>
            <a:r>
              <a:rPr lang="el-GR" b="0" dirty="0">
                <a:solidFill>
                  <a:schemeClr val="tx1">
                    <a:lumMod val="85000"/>
                    <a:lumOff val="15000"/>
                  </a:schemeClr>
                </a:solidFill>
                <a:sym typeface="Wingdings" panose="05000000000000000000" pitchFamily="2" charset="2"/>
              </a:rPr>
              <a:t>Μήπως, αντί να σκέφτομαι ότι η εκδοχή µου είναι απλώς µία πιθανότητα, τη θεωρώ απολύτως βέβαιη;</a:t>
            </a:r>
          </a:p>
          <a:p>
            <a:pPr marL="285750" indent="-285750">
              <a:buFont typeface="Wingdings" panose="05000000000000000000" pitchFamily="2" charset="2"/>
              <a:buChar char="à"/>
            </a:pPr>
            <a:r>
              <a:rPr lang="el-GR" b="0" dirty="0">
                <a:solidFill>
                  <a:schemeClr val="tx1">
                    <a:lumMod val="85000"/>
                    <a:lumOff val="15000"/>
                  </a:schemeClr>
                </a:solidFill>
                <a:sym typeface="Wingdings" panose="05000000000000000000" pitchFamily="2" charset="2"/>
              </a:rPr>
              <a:t>Μήπως δίνω μεγάλη πιθανότητα να συμβεί κάτι που έχει μικρή πιθανότητα να συμβεί ή το αντίστροφο;</a:t>
            </a:r>
          </a:p>
          <a:p>
            <a:pPr marL="285750" indent="-285750">
              <a:buFont typeface="Wingdings" panose="05000000000000000000" pitchFamily="2" charset="2"/>
              <a:buChar char="à"/>
            </a:pPr>
            <a:r>
              <a:rPr lang="el-GR" b="0" dirty="0">
                <a:solidFill>
                  <a:schemeClr val="tx1">
                    <a:lumMod val="85000"/>
                    <a:lumOff val="15000"/>
                  </a:schemeClr>
                </a:solidFill>
                <a:sym typeface="Wingdings" panose="05000000000000000000" pitchFamily="2" charset="2"/>
              </a:rPr>
              <a:t>Μήπως οι κρίσεις µου βασίζονται κυρίως στα συναισθήματά µου και όχι στα γεγονότα;</a:t>
            </a:r>
          </a:p>
          <a:p>
            <a:pPr marL="285750" indent="-285750">
              <a:buFont typeface="Wingdings" panose="05000000000000000000" pitchFamily="2" charset="2"/>
              <a:buChar char="à"/>
            </a:pPr>
            <a:r>
              <a:rPr lang="el-GR" b="0" dirty="0">
                <a:solidFill>
                  <a:schemeClr val="tx1">
                    <a:lumMod val="85000"/>
                    <a:lumOff val="15000"/>
                  </a:schemeClr>
                </a:solidFill>
                <a:sym typeface="Wingdings" panose="05000000000000000000" pitchFamily="2" charset="2"/>
              </a:rPr>
              <a:t>Μήπως εστιάζω την προσοχή µου σε μεμονωμένα ή άσχετα γεγονότα;</a:t>
            </a:r>
          </a:p>
          <a:p>
            <a:pPr marL="285750" indent="-285750">
              <a:buFont typeface="Wingdings" panose="05000000000000000000" pitchFamily="2" charset="2"/>
              <a:buChar char="à"/>
            </a:pPr>
            <a:r>
              <a:rPr lang="el-GR" b="0" dirty="0">
                <a:solidFill>
                  <a:schemeClr val="tx1">
                    <a:lumMod val="85000"/>
                    <a:lumOff val="15000"/>
                  </a:schemeClr>
                </a:solidFill>
                <a:sym typeface="Wingdings" panose="05000000000000000000" pitchFamily="2" charset="2"/>
              </a:rPr>
              <a:t>Είχα ποτέ µου κάποια εμπειρία που µου απέδειξε ότι αυτή η σκέψη δεν ισχύει σε όλες τις περιπτώσεις;</a:t>
            </a:r>
          </a:p>
        </p:txBody>
      </p:sp>
      <p:pic>
        <p:nvPicPr>
          <p:cNvPr id="2" name="Picture 1">
            <a:extLst>
              <a:ext uri="{FF2B5EF4-FFF2-40B4-BE49-F238E27FC236}">
                <a16:creationId xmlns:a16="http://schemas.microsoft.com/office/drawing/2014/main" id="{4346EDCC-3B20-E51A-D9E2-CB4567422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98950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3D1AF-2F0E-432B-441A-102BB6EE61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57F1D8-6ECD-CFBC-37AF-59AAE32744BA}"/>
              </a:ext>
            </a:extLst>
          </p:cNvPr>
          <p:cNvSpPr>
            <a:spLocks noGrp="1"/>
          </p:cNvSpPr>
          <p:nvPr>
            <p:ph type="body" sz="quarter" idx="13"/>
          </p:nvPr>
        </p:nvSpPr>
        <p:spPr>
          <a:xfrm>
            <a:off x="533400" y="115635"/>
            <a:ext cx="11658600" cy="1089529"/>
          </a:xfrm>
        </p:spPr>
        <p:txBody>
          <a:bodyPr/>
          <a:lstStyle/>
          <a:p>
            <a:r>
              <a:rPr lang="el-GR" b="1" dirty="0">
                <a:solidFill>
                  <a:schemeClr val="tx1"/>
                </a:solidFill>
              </a:rPr>
              <a:t>Επιδημιολογία</a:t>
            </a:r>
            <a:endParaRPr lang="LID4096" b="1" dirty="0">
              <a:solidFill>
                <a:schemeClr val="tx1"/>
              </a:solidFill>
            </a:endParaRPr>
          </a:p>
        </p:txBody>
      </p:sp>
      <p:pic>
        <p:nvPicPr>
          <p:cNvPr id="4" name="Picture 3">
            <a:extLst>
              <a:ext uri="{FF2B5EF4-FFF2-40B4-BE49-F238E27FC236}">
                <a16:creationId xmlns:a16="http://schemas.microsoft.com/office/drawing/2014/main" id="{80B01C06-7848-9227-D5F3-F0B5F227E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A8936A22-CE34-2F2B-BAAF-B0878553071A}"/>
              </a:ext>
            </a:extLst>
          </p:cNvPr>
          <p:cNvSpPr txBox="1"/>
          <p:nvPr/>
        </p:nvSpPr>
        <p:spPr>
          <a:xfrm>
            <a:off x="176980" y="1810061"/>
            <a:ext cx="11838039" cy="2677656"/>
          </a:xfrm>
          <a:prstGeom prst="rect">
            <a:avLst/>
          </a:prstGeom>
          <a:noFill/>
        </p:spPr>
        <p:txBody>
          <a:bodyPr wrap="square">
            <a:spAutoFit/>
          </a:bodyPr>
          <a:lstStyle/>
          <a:p>
            <a:pPr algn="just"/>
            <a:r>
              <a:rPr lang="el-GR" sz="2400" b="1" dirty="0"/>
              <a:t>6. Άγχος και φθορά στο νομικό επάγγελμα    </a:t>
            </a:r>
          </a:p>
          <a:p>
            <a:pPr marL="342900" indent="-342900" algn="just">
              <a:buFont typeface="Wingdings" panose="05000000000000000000" pitchFamily="2" charset="2"/>
              <a:buChar char="à"/>
            </a:pPr>
            <a:r>
              <a:rPr lang="el-GR" sz="2400" dirty="0"/>
              <a:t>Τα υψηλά επίπεδα άγχους συμβάλλουν σε </a:t>
            </a:r>
            <a:r>
              <a:rPr lang="el-GR" sz="2400" b="1" dirty="0"/>
              <a:t>υψηλά ποσοστά αποχώρησης</a:t>
            </a:r>
            <a:r>
              <a:rPr lang="el-GR" sz="2400" dirty="0"/>
              <a:t>, ιδίως μεταξύ των νέων δικηγόρων. </a:t>
            </a:r>
            <a:r>
              <a:rPr lang="el-GR" sz="2400" b="1" dirty="0"/>
              <a:t>   </a:t>
            </a:r>
          </a:p>
          <a:p>
            <a:pPr marL="342900" indent="-342900" algn="just">
              <a:buFont typeface="Wingdings" panose="05000000000000000000" pitchFamily="2" charset="2"/>
              <a:buChar char="à"/>
            </a:pPr>
            <a:r>
              <a:rPr lang="el-GR" sz="2400" b="1" dirty="0"/>
              <a:t>Επιδημιολογικά δεδομένα: </a:t>
            </a:r>
            <a:r>
              <a:rPr lang="el-GR" sz="2400" dirty="0"/>
              <a:t>Μια έκθεση του 2021 από την Εθνική Ένωση για την τοποθέτηση δικηγόρων (NALP) διαπίστωσε ότι το </a:t>
            </a:r>
            <a:r>
              <a:rPr lang="el-GR" sz="2400" b="1" dirty="0">
                <a:solidFill>
                  <a:srgbClr val="FF0000"/>
                </a:solidFill>
              </a:rPr>
              <a:t>45% των συνεργατών εγκαταλείπουν τη δικηγορική τους εταιρεία εντός των πρώτων πέντε ετών, αναφέροντας ως κύριους λόγους το άγχος και την εξουθένωση</a:t>
            </a:r>
            <a:r>
              <a:rPr lang="el-GR" sz="2400" dirty="0"/>
              <a:t>.</a:t>
            </a:r>
            <a:endParaRPr lang="LID4096" sz="2400" dirty="0"/>
          </a:p>
        </p:txBody>
      </p:sp>
    </p:spTree>
    <p:extLst>
      <p:ext uri="{BB962C8B-B14F-4D97-AF65-F5344CB8AC3E}">
        <p14:creationId xmlns:p14="http://schemas.microsoft.com/office/powerpoint/2010/main" val="3186469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C53C-B784-D26B-E51B-467A8F9C2CC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91EA7F6-0809-39A8-79C1-05843371CDD4}"/>
              </a:ext>
            </a:extLst>
          </p:cNvPr>
          <p:cNvSpPr txBox="1"/>
          <p:nvPr/>
        </p:nvSpPr>
        <p:spPr>
          <a:xfrm>
            <a:off x="1138847" y="862221"/>
            <a:ext cx="12185582" cy="523220"/>
          </a:xfrm>
          <a:prstGeom prst="rect">
            <a:avLst/>
          </a:prstGeom>
          <a:noFill/>
        </p:spPr>
        <p:txBody>
          <a:bodyPr wrap="square">
            <a:spAutoFit/>
          </a:bodyPr>
          <a:lstStyle/>
          <a:p>
            <a:pPr algn="ctr"/>
            <a:r>
              <a:rPr lang="el-GR" sz="2800" b="1" dirty="0"/>
              <a:t>Προσεγγίσεις για την πιο ρεαλιστική εκτίμηση της πραγματικότητας</a:t>
            </a:r>
            <a:endParaRPr lang="en-GB" sz="2800" b="1" dirty="0"/>
          </a:p>
        </p:txBody>
      </p:sp>
      <p:sp>
        <p:nvSpPr>
          <p:cNvPr id="5" name="Text Placeholder 2">
            <a:extLst>
              <a:ext uri="{FF2B5EF4-FFF2-40B4-BE49-F238E27FC236}">
                <a16:creationId xmlns:a16="http://schemas.microsoft.com/office/drawing/2014/main" id="{986D4C2E-3A69-2D42-FF37-70FD3073466A}"/>
              </a:ext>
            </a:extLst>
          </p:cNvPr>
          <p:cNvSpPr txBox="1">
            <a:spLocks/>
          </p:cNvSpPr>
          <p:nvPr/>
        </p:nvSpPr>
        <p:spPr>
          <a:xfrm>
            <a:off x="533532" y="2037112"/>
            <a:ext cx="11124933" cy="13090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sz="1800" dirty="0">
              <a:solidFill>
                <a:schemeClr val="tx1">
                  <a:lumMod val="85000"/>
                  <a:lumOff val="15000"/>
                </a:schemeClr>
              </a:solidFill>
            </a:endParaRPr>
          </a:p>
        </p:txBody>
      </p:sp>
      <p:sp>
        <p:nvSpPr>
          <p:cNvPr id="4" name="Text Placeholder 2">
            <a:extLst>
              <a:ext uri="{FF2B5EF4-FFF2-40B4-BE49-F238E27FC236}">
                <a16:creationId xmlns:a16="http://schemas.microsoft.com/office/drawing/2014/main" id="{3E4F3530-CFBB-4807-EB33-8A5A64B16F2E}"/>
              </a:ext>
            </a:extLst>
          </p:cNvPr>
          <p:cNvSpPr txBox="1">
            <a:spLocks/>
          </p:cNvSpPr>
          <p:nvPr/>
        </p:nvSpPr>
        <p:spPr>
          <a:xfrm>
            <a:off x="442091" y="1944005"/>
            <a:ext cx="11124933" cy="28042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Αν ο/η καλύτερός/ή µου φίλος/η ή κάποιο αγαπημένο µου πρόσωπο σκεφτόταν έτσι, τι θα του/της έλεγα;</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Αν ο/η καλύτερός/ή µου φίλος/η ή κάποιος που νοιάζεται για µένα ήξερε ότι σκέφτομαι έτσι, τι θα µου έλεγε; Τι επιχειρήματα και δεδομένα θα µου παρέθετε για να µε πείσει ότι η σκέψη µου δεν είναι 100% αληθινή;</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Έχω αντιμετωπίσει στο παρελθόν κάποια παρόμοια κατάσταση; Τι συνέβη τότε; Διαφέρει η σημερινή κατάσταση από τις προηγούμενες; Τι µε έχουν διδάξει οι προηγούμενες εμπειρίες µου, από το οποίο μπορώ τώρα να επωφεληθώ;</a:t>
            </a:r>
          </a:p>
        </p:txBody>
      </p:sp>
      <p:pic>
        <p:nvPicPr>
          <p:cNvPr id="2" name="Picture 1">
            <a:extLst>
              <a:ext uri="{FF2B5EF4-FFF2-40B4-BE49-F238E27FC236}">
                <a16:creationId xmlns:a16="http://schemas.microsoft.com/office/drawing/2014/main" id="{E058AC18-2060-EB07-5412-E516B5B71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216473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89BD-4D44-E237-92AD-42DFFDF4340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8F45FE7-C319-35AB-2B38-29D5EA5CF157}"/>
              </a:ext>
            </a:extLst>
          </p:cNvPr>
          <p:cNvSpPr txBox="1"/>
          <p:nvPr/>
        </p:nvSpPr>
        <p:spPr>
          <a:xfrm>
            <a:off x="1138847" y="862221"/>
            <a:ext cx="12185582" cy="523220"/>
          </a:xfrm>
          <a:prstGeom prst="rect">
            <a:avLst/>
          </a:prstGeom>
          <a:noFill/>
        </p:spPr>
        <p:txBody>
          <a:bodyPr wrap="square">
            <a:spAutoFit/>
          </a:bodyPr>
          <a:lstStyle/>
          <a:p>
            <a:pPr algn="ctr"/>
            <a:r>
              <a:rPr lang="el-GR" sz="2800" b="1" dirty="0"/>
              <a:t>Προσεγγίσεις για την πιο ρεαλιστική εκτίμηση της πραγματικότητας</a:t>
            </a:r>
            <a:endParaRPr lang="en-GB" sz="2800" b="1" dirty="0"/>
          </a:p>
        </p:txBody>
      </p:sp>
      <p:sp>
        <p:nvSpPr>
          <p:cNvPr id="5" name="Text Placeholder 2">
            <a:extLst>
              <a:ext uri="{FF2B5EF4-FFF2-40B4-BE49-F238E27FC236}">
                <a16:creationId xmlns:a16="http://schemas.microsoft.com/office/drawing/2014/main" id="{73CCBC1B-394D-04F9-CB05-183D20967079}"/>
              </a:ext>
            </a:extLst>
          </p:cNvPr>
          <p:cNvSpPr txBox="1">
            <a:spLocks/>
          </p:cNvSpPr>
          <p:nvPr/>
        </p:nvSpPr>
        <p:spPr>
          <a:xfrm>
            <a:off x="533532" y="2037112"/>
            <a:ext cx="11124933" cy="13090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sz="1800" dirty="0">
              <a:solidFill>
                <a:schemeClr val="tx1">
                  <a:lumMod val="85000"/>
                  <a:lumOff val="15000"/>
                </a:schemeClr>
              </a:solidFill>
            </a:endParaRPr>
          </a:p>
        </p:txBody>
      </p:sp>
      <p:sp>
        <p:nvSpPr>
          <p:cNvPr id="4" name="Text Placeholder 2">
            <a:extLst>
              <a:ext uri="{FF2B5EF4-FFF2-40B4-BE49-F238E27FC236}">
                <a16:creationId xmlns:a16="http://schemas.microsoft.com/office/drawing/2014/main" id="{62453793-BA0F-AD3D-EFF4-197AD3F55DB8}"/>
              </a:ext>
            </a:extLst>
          </p:cNvPr>
          <p:cNvSpPr txBox="1">
            <a:spLocks/>
          </p:cNvSpPr>
          <p:nvPr/>
        </p:nvSpPr>
        <p:spPr>
          <a:xfrm>
            <a:off x="533531" y="2247662"/>
            <a:ext cx="11124933" cy="28042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υπάρχουν κάποια δεδομένα που αντικρούουν τις σκέψεις µου, τα οποία εγώ μπορεί να θεωρώ ασήμαντα και να τα παραβλέπω;</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Αν μετά από πέντε χρόνια θυμηθώ την τωρινή κατάσταση, θα µου φανεί διαφορετική; Μήπως τότε θα εστιάσω σε διαφορετική πλευρά της;</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υπάρχουν κάποια θετικά στοιχεία στην κατάσταση ή σε εμένα, τα οποία αγνοώ;</a:t>
            </a:r>
          </a:p>
          <a:p>
            <a:pPr marL="285750" indent="-285750">
              <a:buFont typeface="Wingdings" panose="05000000000000000000" pitchFamily="2" charset="2"/>
              <a:buChar char="à"/>
            </a:pPr>
            <a:r>
              <a:rPr lang="el-GR" sz="2800" b="0" dirty="0">
                <a:solidFill>
                  <a:schemeClr val="tx1">
                    <a:lumMod val="85000"/>
                    <a:lumOff val="15000"/>
                  </a:schemeClr>
                </a:solidFill>
                <a:sym typeface="Wingdings" panose="05000000000000000000" pitchFamily="2" charset="2"/>
              </a:rPr>
              <a:t>Μήπως εξάγω συμπεράσματα που δεν υποστηρίζονται απολύτως από τα δεδομένα;</a:t>
            </a:r>
          </a:p>
        </p:txBody>
      </p:sp>
      <p:pic>
        <p:nvPicPr>
          <p:cNvPr id="2" name="Picture 1">
            <a:extLst>
              <a:ext uri="{FF2B5EF4-FFF2-40B4-BE49-F238E27FC236}">
                <a16:creationId xmlns:a16="http://schemas.microsoft.com/office/drawing/2014/main" id="{2AB120F7-A39E-2C41-9BF8-F4465B5B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4738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E395EDC-9065-4DAC-834C-F4994CA59663}"/>
              </a:ext>
            </a:extLst>
          </p:cNvPr>
          <p:cNvSpPr txBox="1">
            <a:spLocks/>
          </p:cNvSpPr>
          <p:nvPr/>
        </p:nvSpPr>
        <p:spPr>
          <a:xfrm>
            <a:off x="5715267" y="546279"/>
            <a:ext cx="3987533" cy="4001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Η νοητική προσέγγιση</a:t>
            </a:r>
          </a:p>
        </p:txBody>
      </p:sp>
      <p:sp>
        <p:nvSpPr>
          <p:cNvPr id="10" name="TextBox 9">
            <a:extLst>
              <a:ext uri="{FF2B5EF4-FFF2-40B4-BE49-F238E27FC236}">
                <a16:creationId xmlns:a16="http://schemas.microsoft.com/office/drawing/2014/main" id="{858DB854-8D68-3518-43FB-006677831418}"/>
              </a:ext>
            </a:extLst>
          </p:cNvPr>
          <p:cNvSpPr txBox="1"/>
          <p:nvPr/>
        </p:nvSpPr>
        <p:spPr>
          <a:xfrm>
            <a:off x="1189647" y="40640"/>
            <a:ext cx="12185582" cy="461665"/>
          </a:xfrm>
          <a:prstGeom prst="rect">
            <a:avLst/>
          </a:prstGeom>
          <a:noFill/>
        </p:spPr>
        <p:txBody>
          <a:bodyPr wrap="square">
            <a:spAutoFit/>
          </a:bodyPr>
          <a:lstStyle/>
          <a:p>
            <a:pPr algn="ctr"/>
            <a:r>
              <a:rPr lang="el-GR" sz="2400" b="1" dirty="0"/>
              <a:t>Προσεγγίσεις για την πιο ρεαλιστική εκτίμηση της πραγματικότητας</a:t>
            </a:r>
            <a:endParaRPr lang="en-GB" sz="2400" b="1" dirty="0"/>
          </a:p>
        </p:txBody>
      </p:sp>
      <p:sp>
        <p:nvSpPr>
          <p:cNvPr id="5" name="Text Placeholder 2">
            <a:extLst>
              <a:ext uri="{FF2B5EF4-FFF2-40B4-BE49-F238E27FC236}">
                <a16:creationId xmlns:a16="http://schemas.microsoft.com/office/drawing/2014/main" id="{425281B1-192C-9144-00EF-8B6379039934}"/>
              </a:ext>
            </a:extLst>
          </p:cNvPr>
          <p:cNvSpPr txBox="1">
            <a:spLocks/>
          </p:cNvSpPr>
          <p:nvPr/>
        </p:nvSpPr>
        <p:spPr>
          <a:xfrm>
            <a:off x="533533" y="1652638"/>
            <a:ext cx="11124933" cy="4001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dirty="0">
                <a:solidFill>
                  <a:schemeClr val="tx1">
                    <a:lumMod val="85000"/>
                    <a:lumOff val="15000"/>
                  </a:schemeClr>
                </a:solidFill>
              </a:rPr>
              <a:t>Κατευθύνσεις της νοητικής προσέγγισης</a:t>
            </a:r>
          </a:p>
        </p:txBody>
      </p:sp>
      <p:sp>
        <p:nvSpPr>
          <p:cNvPr id="7" name="Text Placeholder 2">
            <a:extLst>
              <a:ext uri="{FF2B5EF4-FFF2-40B4-BE49-F238E27FC236}">
                <a16:creationId xmlns:a16="http://schemas.microsoft.com/office/drawing/2014/main" id="{42953ABD-597E-978D-1908-D09FDD82ECA3}"/>
              </a:ext>
            </a:extLst>
          </p:cNvPr>
          <p:cNvSpPr txBox="1">
            <a:spLocks/>
          </p:cNvSpPr>
          <p:nvPr/>
        </p:nvSpPr>
        <p:spPr>
          <a:xfrm>
            <a:off x="243092" y="2471133"/>
            <a:ext cx="11705813" cy="16074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à"/>
            </a:pPr>
            <a:r>
              <a:rPr lang="el-GR" sz="3200" dirty="0">
                <a:solidFill>
                  <a:schemeClr val="tx1">
                    <a:lumMod val="85000"/>
                    <a:lumOff val="15000"/>
                  </a:schemeClr>
                </a:solidFill>
                <a:sym typeface="Wingdings" panose="05000000000000000000" pitchFamily="2" charset="2"/>
              </a:rPr>
              <a:t>Η ορθολογιστική προσέγγιση</a:t>
            </a:r>
            <a:r>
              <a:rPr lang="el-GR" sz="3200" b="0" dirty="0">
                <a:solidFill>
                  <a:schemeClr val="tx1">
                    <a:lumMod val="85000"/>
                    <a:lumOff val="15000"/>
                  </a:schemeClr>
                </a:solidFill>
                <a:sym typeface="Wingdings" panose="05000000000000000000" pitchFamily="2" charset="2"/>
              </a:rPr>
              <a:t>: Βασίζεται στην ερώτηση «</a:t>
            </a:r>
            <a:r>
              <a:rPr lang="el-GR" sz="3200" i="1" dirty="0">
                <a:solidFill>
                  <a:schemeClr val="tx1">
                    <a:lumMod val="85000"/>
                    <a:lumOff val="15000"/>
                  </a:schemeClr>
                </a:solidFill>
                <a:sym typeface="Wingdings" panose="05000000000000000000" pitchFamily="2" charset="2"/>
              </a:rPr>
              <a:t>Τι δεδομένα, αποδείξεις και στοιχεία έχω ότι αυτό ισχύει;</a:t>
            </a:r>
            <a:r>
              <a:rPr lang="el-GR" sz="3200" b="0" dirty="0">
                <a:solidFill>
                  <a:schemeClr val="tx1">
                    <a:lumMod val="85000"/>
                    <a:lumOff val="15000"/>
                  </a:schemeClr>
                </a:solidFill>
                <a:sym typeface="Wingdings" panose="05000000000000000000" pitchFamily="2" charset="2"/>
              </a:rPr>
              <a:t>». Η αμφισβήτηση των </a:t>
            </a:r>
            <a:r>
              <a:rPr lang="el-GR" sz="3200" b="0" dirty="0" err="1">
                <a:solidFill>
                  <a:schemeClr val="tx1">
                    <a:lumMod val="85000"/>
                    <a:lumOff val="15000"/>
                  </a:schemeClr>
                </a:solidFill>
                <a:sym typeface="Wingdings" panose="05000000000000000000" pitchFamily="2" charset="2"/>
              </a:rPr>
              <a:t>γνωσιών</a:t>
            </a:r>
            <a:r>
              <a:rPr lang="el-GR" sz="3200" b="0" dirty="0">
                <a:solidFill>
                  <a:schemeClr val="tx1">
                    <a:lumMod val="85000"/>
                    <a:lumOff val="15000"/>
                  </a:schemeClr>
                </a:solidFill>
                <a:sym typeface="Wingdings" panose="05000000000000000000" pitchFamily="2" charset="2"/>
              </a:rPr>
              <a:t> γίνεται µέσω εντοπισμού λογικών σφαλμάτων, </a:t>
            </a:r>
            <a:r>
              <a:rPr lang="el-GR" sz="3200" b="0" dirty="0" err="1">
                <a:solidFill>
                  <a:schemeClr val="tx1">
                    <a:lumMod val="85000"/>
                    <a:lumOff val="15000"/>
                  </a:schemeClr>
                </a:solidFill>
                <a:sym typeface="Wingdings" panose="05000000000000000000" pitchFamily="2" charset="2"/>
              </a:rPr>
              <a:t>διεργασικών</a:t>
            </a:r>
            <a:r>
              <a:rPr lang="el-GR" sz="3200" b="0" dirty="0">
                <a:solidFill>
                  <a:schemeClr val="tx1">
                    <a:lumMod val="85000"/>
                    <a:lumOff val="15000"/>
                  </a:schemeClr>
                </a:solidFill>
                <a:sym typeface="Wingdings" panose="05000000000000000000" pitchFamily="2" charset="2"/>
              </a:rPr>
              <a:t> λαθών, ελέγχου υποθέσεων και αξιοποίησης όλων των πληροφοριών. Στο ημερολόγιο μπορεί να προστεθεί, μετά τη στήλη των αυτόματων σκέψεων, µία επιπλέον στήλη, στην οποία το άτομο θα καταγράφει ποιο </a:t>
            </a:r>
            <a:r>
              <a:rPr lang="el-GR" sz="3200" b="0" dirty="0" err="1">
                <a:solidFill>
                  <a:schemeClr val="tx1">
                    <a:lumMod val="85000"/>
                    <a:lumOff val="15000"/>
                  </a:schemeClr>
                </a:solidFill>
                <a:sym typeface="Wingdings" panose="05000000000000000000" pitchFamily="2" charset="2"/>
              </a:rPr>
              <a:t>διεργασικό</a:t>
            </a:r>
            <a:r>
              <a:rPr lang="el-GR" sz="3200" b="0" dirty="0">
                <a:solidFill>
                  <a:schemeClr val="tx1">
                    <a:lumMod val="85000"/>
                    <a:lumOff val="15000"/>
                  </a:schemeClr>
                </a:solidFill>
                <a:sym typeface="Wingdings" panose="05000000000000000000" pitchFamily="2" charset="2"/>
              </a:rPr>
              <a:t> λάθος χαρακτηρίζει τη συγκεκριμένη σκέψη του.</a:t>
            </a:r>
          </a:p>
        </p:txBody>
      </p:sp>
      <p:pic>
        <p:nvPicPr>
          <p:cNvPr id="2" name="Picture 1">
            <a:extLst>
              <a:ext uri="{FF2B5EF4-FFF2-40B4-BE49-F238E27FC236}">
                <a16:creationId xmlns:a16="http://schemas.microsoft.com/office/drawing/2014/main" id="{D4F1347D-B3F2-3B7F-D677-7FB9B83C7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84793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89CE5-550F-BAC3-B8E9-856B3E9298B8}"/>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0ECD055-5C68-1F31-89E6-6CC7E63B2D46}"/>
              </a:ext>
            </a:extLst>
          </p:cNvPr>
          <p:cNvSpPr txBox="1">
            <a:spLocks/>
          </p:cNvSpPr>
          <p:nvPr/>
        </p:nvSpPr>
        <p:spPr>
          <a:xfrm>
            <a:off x="5715267" y="546279"/>
            <a:ext cx="3987533" cy="4001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Η νοητική προσέγγιση</a:t>
            </a:r>
          </a:p>
        </p:txBody>
      </p:sp>
      <p:sp>
        <p:nvSpPr>
          <p:cNvPr id="10" name="TextBox 9">
            <a:extLst>
              <a:ext uri="{FF2B5EF4-FFF2-40B4-BE49-F238E27FC236}">
                <a16:creationId xmlns:a16="http://schemas.microsoft.com/office/drawing/2014/main" id="{1FA6010E-62CB-D4E6-71E4-038D030BFB98}"/>
              </a:ext>
            </a:extLst>
          </p:cNvPr>
          <p:cNvSpPr txBox="1"/>
          <p:nvPr/>
        </p:nvSpPr>
        <p:spPr>
          <a:xfrm>
            <a:off x="1189647" y="40640"/>
            <a:ext cx="12185582" cy="461665"/>
          </a:xfrm>
          <a:prstGeom prst="rect">
            <a:avLst/>
          </a:prstGeom>
          <a:noFill/>
        </p:spPr>
        <p:txBody>
          <a:bodyPr wrap="square">
            <a:spAutoFit/>
          </a:bodyPr>
          <a:lstStyle/>
          <a:p>
            <a:pPr algn="ctr"/>
            <a:r>
              <a:rPr lang="el-GR" sz="2400" b="1" dirty="0"/>
              <a:t>Προσεγγίσεις για την πιο ρεαλιστική εκτίμηση της πραγματικότητας</a:t>
            </a:r>
            <a:endParaRPr lang="en-GB" sz="2400" b="1" dirty="0"/>
          </a:p>
        </p:txBody>
      </p:sp>
      <p:sp>
        <p:nvSpPr>
          <p:cNvPr id="5" name="Text Placeholder 2">
            <a:extLst>
              <a:ext uri="{FF2B5EF4-FFF2-40B4-BE49-F238E27FC236}">
                <a16:creationId xmlns:a16="http://schemas.microsoft.com/office/drawing/2014/main" id="{EBAF4AA7-4F67-8A10-7DE4-F8013F38838D}"/>
              </a:ext>
            </a:extLst>
          </p:cNvPr>
          <p:cNvSpPr txBox="1">
            <a:spLocks/>
          </p:cNvSpPr>
          <p:nvPr/>
        </p:nvSpPr>
        <p:spPr>
          <a:xfrm>
            <a:off x="533533" y="1652638"/>
            <a:ext cx="11124933" cy="4001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dirty="0">
                <a:solidFill>
                  <a:schemeClr val="tx1">
                    <a:lumMod val="85000"/>
                    <a:lumOff val="15000"/>
                  </a:schemeClr>
                </a:solidFill>
              </a:rPr>
              <a:t>Κατευθύνσεις της νοητικής προσέγγισης</a:t>
            </a:r>
          </a:p>
        </p:txBody>
      </p:sp>
      <p:sp>
        <p:nvSpPr>
          <p:cNvPr id="7" name="Text Placeholder 2">
            <a:extLst>
              <a:ext uri="{FF2B5EF4-FFF2-40B4-BE49-F238E27FC236}">
                <a16:creationId xmlns:a16="http://schemas.microsoft.com/office/drawing/2014/main" id="{7DFF1A93-C44D-41F2-F899-1971A9C51C57}"/>
              </a:ext>
            </a:extLst>
          </p:cNvPr>
          <p:cNvSpPr txBox="1">
            <a:spLocks/>
          </p:cNvSpPr>
          <p:nvPr/>
        </p:nvSpPr>
        <p:spPr>
          <a:xfrm>
            <a:off x="243092" y="2758998"/>
            <a:ext cx="11705813" cy="16074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à"/>
            </a:pPr>
            <a:r>
              <a:rPr lang="el-GR" sz="3200" dirty="0">
                <a:solidFill>
                  <a:schemeClr val="tx1">
                    <a:lumMod val="85000"/>
                    <a:lumOff val="15000"/>
                  </a:schemeClr>
                </a:solidFill>
                <a:sym typeface="Wingdings" panose="05000000000000000000" pitchFamily="2" charset="2"/>
              </a:rPr>
              <a:t>Η </a:t>
            </a:r>
            <a:r>
              <a:rPr lang="el-GR" sz="3200" dirty="0" err="1">
                <a:solidFill>
                  <a:schemeClr val="tx1">
                    <a:lumMod val="85000"/>
                    <a:lumOff val="15000"/>
                  </a:schemeClr>
                </a:solidFill>
                <a:sym typeface="Wingdings" panose="05000000000000000000" pitchFamily="2" charset="2"/>
              </a:rPr>
              <a:t>νοοκατασκευαστική</a:t>
            </a:r>
            <a:r>
              <a:rPr lang="el-GR" sz="3200" dirty="0">
                <a:solidFill>
                  <a:schemeClr val="tx1">
                    <a:lumMod val="85000"/>
                    <a:lumOff val="15000"/>
                  </a:schemeClr>
                </a:solidFill>
                <a:sym typeface="Wingdings" panose="05000000000000000000" pitchFamily="2" charset="2"/>
              </a:rPr>
              <a:t> προσέγγιση: Βασίζεται στην ερώτηση </a:t>
            </a:r>
            <a:r>
              <a:rPr lang="el-GR" sz="3200" dirty="0">
                <a:solidFill>
                  <a:srgbClr val="FF0000"/>
                </a:solidFill>
                <a:sym typeface="Wingdings" panose="05000000000000000000" pitchFamily="2" charset="2"/>
              </a:rPr>
              <a:t>«Με ποιον άλλο τρόπο θα μπορούσα να δω την κατάσταση;»</a:t>
            </a:r>
            <a:r>
              <a:rPr lang="el-GR" sz="3200" dirty="0">
                <a:solidFill>
                  <a:schemeClr val="tx1">
                    <a:lumMod val="85000"/>
                    <a:lumOff val="15000"/>
                  </a:schemeClr>
                </a:solidFill>
                <a:sym typeface="Wingdings" panose="05000000000000000000" pitchFamily="2" charset="2"/>
              </a:rPr>
              <a:t>. </a:t>
            </a:r>
          </a:p>
          <a:p>
            <a:pPr marL="285750" indent="-285750" algn="just">
              <a:buFont typeface="Wingdings" panose="05000000000000000000" pitchFamily="2" charset="2"/>
              <a:buChar char="à"/>
            </a:pPr>
            <a:r>
              <a:rPr lang="el-GR" sz="3200" dirty="0">
                <a:solidFill>
                  <a:schemeClr val="tx1">
                    <a:lumMod val="85000"/>
                    <a:lumOff val="15000"/>
                  </a:schemeClr>
                </a:solidFill>
                <a:sym typeface="Wingdings" panose="05000000000000000000" pitchFamily="2" charset="2"/>
              </a:rPr>
              <a:t>Το άτομο παροτρύνεται να σκεφτεί εναλλακτικές οπτικές για τη συγκεκριμένη κατάσταση, να διευρύνει την προοπτική του, να αποστασιοποιηθεί από το πρόβλημα και τελικά να το επαναπροσδιορίσει.</a:t>
            </a:r>
          </a:p>
        </p:txBody>
      </p:sp>
      <p:pic>
        <p:nvPicPr>
          <p:cNvPr id="2" name="Picture 1">
            <a:extLst>
              <a:ext uri="{FF2B5EF4-FFF2-40B4-BE49-F238E27FC236}">
                <a16:creationId xmlns:a16="http://schemas.microsoft.com/office/drawing/2014/main" id="{E01FD6F9-C472-A396-E1AA-4323B2450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21631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D61BE-7E86-724D-402C-4914EB753288}"/>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16F8777-178D-2B92-C7C4-136D0B697B0D}"/>
              </a:ext>
            </a:extLst>
          </p:cNvPr>
          <p:cNvSpPr txBox="1">
            <a:spLocks/>
          </p:cNvSpPr>
          <p:nvPr/>
        </p:nvSpPr>
        <p:spPr>
          <a:xfrm>
            <a:off x="5715267" y="546279"/>
            <a:ext cx="3987533" cy="4001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t>Η νοητική προσέγγιση</a:t>
            </a:r>
          </a:p>
        </p:txBody>
      </p:sp>
      <p:sp>
        <p:nvSpPr>
          <p:cNvPr id="10" name="TextBox 9">
            <a:extLst>
              <a:ext uri="{FF2B5EF4-FFF2-40B4-BE49-F238E27FC236}">
                <a16:creationId xmlns:a16="http://schemas.microsoft.com/office/drawing/2014/main" id="{44196D6B-011D-82FB-8CC5-02E32AB6B197}"/>
              </a:ext>
            </a:extLst>
          </p:cNvPr>
          <p:cNvSpPr txBox="1"/>
          <p:nvPr/>
        </p:nvSpPr>
        <p:spPr>
          <a:xfrm>
            <a:off x="1189647" y="40640"/>
            <a:ext cx="12185582" cy="461665"/>
          </a:xfrm>
          <a:prstGeom prst="rect">
            <a:avLst/>
          </a:prstGeom>
          <a:noFill/>
        </p:spPr>
        <p:txBody>
          <a:bodyPr wrap="square">
            <a:spAutoFit/>
          </a:bodyPr>
          <a:lstStyle/>
          <a:p>
            <a:pPr algn="ctr"/>
            <a:r>
              <a:rPr lang="el-GR" sz="2400" b="1" dirty="0"/>
              <a:t>Προσεγγίσεις για την πιο ρεαλιστική εκτίμηση της πραγματικότητας</a:t>
            </a:r>
            <a:endParaRPr lang="en-GB" sz="2400" b="1" dirty="0"/>
          </a:p>
        </p:txBody>
      </p:sp>
      <p:sp>
        <p:nvSpPr>
          <p:cNvPr id="5" name="Text Placeholder 2">
            <a:extLst>
              <a:ext uri="{FF2B5EF4-FFF2-40B4-BE49-F238E27FC236}">
                <a16:creationId xmlns:a16="http://schemas.microsoft.com/office/drawing/2014/main" id="{41AEBAA0-26A6-6CD6-A917-FB20B40EB8BF}"/>
              </a:ext>
            </a:extLst>
          </p:cNvPr>
          <p:cNvSpPr txBox="1">
            <a:spLocks/>
          </p:cNvSpPr>
          <p:nvPr/>
        </p:nvSpPr>
        <p:spPr>
          <a:xfrm>
            <a:off x="533533" y="1652638"/>
            <a:ext cx="11124933" cy="4001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dirty="0">
                <a:solidFill>
                  <a:schemeClr val="tx1">
                    <a:lumMod val="85000"/>
                    <a:lumOff val="15000"/>
                  </a:schemeClr>
                </a:solidFill>
              </a:rPr>
              <a:t>Κατευθύνσεις της νοητικής προσέγγισης</a:t>
            </a:r>
          </a:p>
        </p:txBody>
      </p:sp>
      <p:sp>
        <p:nvSpPr>
          <p:cNvPr id="7" name="Text Placeholder 2">
            <a:extLst>
              <a:ext uri="{FF2B5EF4-FFF2-40B4-BE49-F238E27FC236}">
                <a16:creationId xmlns:a16="http://schemas.microsoft.com/office/drawing/2014/main" id="{3339F0F9-FBE9-7626-B545-8E170767CBA4}"/>
              </a:ext>
            </a:extLst>
          </p:cNvPr>
          <p:cNvSpPr txBox="1">
            <a:spLocks/>
          </p:cNvSpPr>
          <p:nvPr/>
        </p:nvSpPr>
        <p:spPr>
          <a:xfrm>
            <a:off x="243092" y="2758998"/>
            <a:ext cx="11705813" cy="16074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à"/>
            </a:pPr>
            <a:r>
              <a:rPr lang="el-GR" sz="3200" dirty="0">
                <a:solidFill>
                  <a:schemeClr val="tx1">
                    <a:lumMod val="85000"/>
                    <a:lumOff val="15000"/>
                  </a:schemeClr>
                </a:solidFill>
                <a:sym typeface="Wingdings" panose="05000000000000000000" pitchFamily="2" charset="2"/>
              </a:rPr>
              <a:t>Η πραγματιστική προσέγγιση: Βασίζεται στην ερώτηση «</a:t>
            </a:r>
            <a:r>
              <a:rPr lang="el-GR" sz="3200" dirty="0">
                <a:solidFill>
                  <a:srgbClr val="FF0000"/>
                </a:solidFill>
                <a:sym typeface="Wingdings" panose="05000000000000000000" pitchFamily="2" charset="2"/>
              </a:rPr>
              <a:t>Τι θα ήταν το χειρότερο που θα μπορούσε να συμβεί, αν η </a:t>
            </a:r>
            <a:r>
              <a:rPr lang="el-GR" sz="3200" dirty="0" err="1">
                <a:solidFill>
                  <a:srgbClr val="FF0000"/>
                </a:solidFill>
                <a:sym typeface="Wingdings" panose="05000000000000000000" pitchFamily="2" charset="2"/>
              </a:rPr>
              <a:t>γνωσία</a:t>
            </a:r>
            <a:r>
              <a:rPr lang="el-GR" sz="3200" dirty="0">
                <a:solidFill>
                  <a:srgbClr val="FF0000"/>
                </a:solidFill>
                <a:sym typeface="Wingdings" panose="05000000000000000000" pitchFamily="2" charset="2"/>
              </a:rPr>
              <a:t> αυτή ίσχυε/ ανταποκρινόταν στην πραγματικότητα;</a:t>
            </a:r>
            <a:r>
              <a:rPr lang="el-GR" sz="3200" dirty="0">
                <a:solidFill>
                  <a:schemeClr val="tx1">
                    <a:lumMod val="85000"/>
                    <a:lumOff val="15000"/>
                  </a:schemeClr>
                </a:solidFill>
                <a:sym typeface="Wingdings" panose="05000000000000000000" pitchFamily="2" charset="2"/>
              </a:rPr>
              <a:t>». Με αυτόν τον τρόπο συχνά οι καταστροφικές και ασαφείς συνέπειες που το άτομο φαντάζεται ότι θα επακολουθήσουν συζητούνται µε συγκεκριμένο τρόπο και βάσει όλων των διαθέσιμων δεδομένων, µε αποτέλεσμα να χάνουν τον καταστροφικό τους χαρακτήρα. </a:t>
            </a:r>
          </a:p>
        </p:txBody>
      </p:sp>
      <p:pic>
        <p:nvPicPr>
          <p:cNvPr id="2" name="Picture 1">
            <a:extLst>
              <a:ext uri="{FF2B5EF4-FFF2-40B4-BE49-F238E27FC236}">
                <a16:creationId xmlns:a16="http://schemas.microsoft.com/office/drawing/2014/main" id="{CE1B6B9F-851A-B5BE-D58E-6BBF3026D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8285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435B678-FC04-808D-FF3D-4043667C67A2}"/>
              </a:ext>
            </a:extLst>
          </p:cNvPr>
          <p:cNvSpPr txBox="1">
            <a:spLocks/>
          </p:cNvSpPr>
          <p:nvPr/>
        </p:nvSpPr>
        <p:spPr>
          <a:xfrm>
            <a:off x="330200" y="1344832"/>
            <a:ext cx="11531600" cy="10945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800" dirty="0">
                <a:solidFill>
                  <a:schemeClr val="tx1">
                    <a:lumMod val="85000"/>
                    <a:lumOff val="15000"/>
                  </a:schemeClr>
                </a:solidFill>
              </a:rPr>
              <a:t>Η προσοχή είναι ωφέλιμο να εστιάζεται στο τι συμβαίνει στην «εδώ και τώρα» κατάσταση. Το ενδιαφέρον του ατόμου εστιάζεται δηλαδή στις διαδικασίες και τις συνθήκες, οι οποίες διατηρούν το πρόβλημα ή την προβληματική συμπεριφορά την τρέχουσα περίοδο, παρά στις διαδικασίες που οδήγησαν στη δημιουργία του προβλήματος. </a:t>
            </a:r>
          </a:p>
        </p:txBody>
      </p:sp>
      <p:sp>
        <p:nvSpPr>
          <p:cNvPr id="6" name="TextBox 5">
            <a:extLst>
              <a:ext uri="{FF2B5EF4-FFF2-40B4-BE49-F238E27FC236}">
                <a16:creationId xmlns:a16="http://schemas.microsoft.com/office/drawing/2014/main" id="{4C1024B3-91BA-5261-E9B8-75C94DB87E03}"/>
              </a:ext>
            </a:extLst>
          </p:cNvPr>
          <p:cNvSpPr txBox="1"/>
          <p:nvPr/>
        </p:nvSpPr>
        <p:spPr>
          <a:xfrm>
            <a:off x="2837397" y="103502"/>
            <a:ext cx="7596923" cy="707886"/>
          </a:xfrm>
          <a:prstGeom prst="rect">
            <a:avLst/>
          </a:prstGeom>
          <a:noFill/>
        </p:spPr>
        <p:txBody>
          <a:bodyPr wrap="square">
            <a:spAutoFit/>
          </a:bodyPr>
          <a:lstStyle/>
          <a:p>
            <a:pPr algn="ctr"/>
            <a:r>
              <a:rPr lang="el-GR" sz="4000" b="1" dirty="0"/>
              <a:t>Η αρχή του «εδώ και τώρα»</a:t>
            </a:r>
            <a:endParaRPr lang="en-GB" sz="4000" b="1" dirty="0"/>
          </a:p>
        </p:txBody>
      </p:sp>
      <p:sp>
        <p:nvSpPr>
          <p:cNvPr id="4" name="Text Placeholder 2">
            <a:extLst>
              <a:ext uri="{FF2B5EF4-FFF2-40B4-BE49-F238E27FC236}">
                <a16:creationId xmlns:a16="http://schemas.microsoft.com/office/drawing/2014/main" id="{3DF6874E-C0BF-F6D7-6661-823ACED00AE0}"/>
              </a:ext>
            </a:extLst>
          </p:cNvPr>
          <p:cNvSpPr txBox="1">
            <a:spLocks/>
          </p:cNvSpPr>
          <p:nvPr/>
        </p:nvSpPr>
        <p:spPr>
          <a:xfrm>
            <a:off x="330200" y="3596640"/>
            <a:ext cx="11531600" cy="29884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b="0" dirty="0">
                <a:solidFill>
                  <a:schemeClr val="tx1">
                    <a:lumMod val="85000"/>
                    <a:lumOff val="15000"/>
                  </a:schemeClr>
                </a:solidFill>
              </a:rPr>
              <a:t>Ο βασικός λόγος για αυτή την αρχή είναι πως οι διαδικασίες που είναι υπεύθυνες για την εμφάνιση κάποιου προβλήματος δεν είναι απαραίτητα οι ίδιες με αυτές που το συντηρούν. Ταυτόχρονα, είναι πολύ πιο εύκολο και αντικειμενικό να λάβει κάποιος πληροφορίες και να έχει δεδομένα σχετικά με υφιστάμενες καταστάσεις παρά με καταστάσεις που συνέβησαν καιρό πριν. Τέλος, αλλά όχι λιγότερο σημαντικό είναι το γεγονός πως είναι πολύ πιο εύκολο να διαφοροποιηθούν οι συνθήκες και διαδικασίες που συντηρούν το πρόβλημα στο εδώ και τώρα ώστε να επέλθει η αλλαγή παρά να αλλάξουν παρελθοντικά γεγονότα, κάτι αδύνατο. </a:t>
            </a:r>
          </a:p>
          <a:p>
            <a:pPr algn="just"/>
            <a:r>
              <a:rPr lang="el-GR" dirty="0">
                <a:solidFill>
                  <a:schemeClr val="tx1">
                    <a:lumMod val="85000"/>
                    <a:lumOff val="15000"/>
                  </a:schemeClr>
                </a:solidFill>
              </a:rPr>
              <a:t>ΣΗΜΑΝΤΙΚΟ:</a:t>
            </a:r>
            <a:r>
              <a:rPr lang="el-GR" b="0" dirty="0">
                <a:solidFill>
                  <a:schemeClr val="tx1">
                    <a:lumMod val="85000"/>
                    <a:lumOff val="15000"/>
                  </a:schemeClr>
                </a:solidFill>
              </a:rPr>
              <a:t> Τα συναισθήματα αποτελούν αυτόματες αντιδράσεις του οργανισμού στις τρέχουσες ανικανοποιήτες ανάγκες!</a:t>
            </a:r>
          </a:p>
          <a:p>
            <a:pPr algn="just"/>
            <a:endParaRPr lang="el-GR" b="0" dirty="0">
              <a:solidFill>
                <a:schemeClr val="tx1">
                  <a:lumMod val="85000"/>
                  <a:lumOff val="15000"/>
                </a:schemeClr>
              </a:solidFill>
            </a:endParaRPr>
          </a:p>
          <a:p>
            <a:endParaRPr lang="en-US" dirty="0">
              <a:solidFill>
                <a:schemeClr val="tx1">
                  <a:lumMod val="85000"/>
                  <a:lumOff val="15000"/>
                </a:schemeClr>
              </a:solidFill>
            </a:endParaRPr>
          </a:p>
        </p:txBody>
      </p:sp>
      <p:pic>
        <p:nvPicPr>
          <p:cNvPr id="5" name="Picture 4">
            <a:extLst>
              <a:ext uri="{FF2B5EF4-FFF2-40B4-BE49-F238E27FC236}">
                <a16:creationId xmlns:a16="http://schemas.microsoft.com/office/drawing/2014/main" id="{ADA992C5-3ED7-661C-B794-7FBE7E945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328037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A037B-1740-EAA8-B88A-50B40C1B6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pic>
        <p:nvPicPr>
          <p:cNvPr id="4" name="Picture 3">
            <a:extLst>
              <a:ext uri="{FF2B5EF4-FFF2-40B4-BE49-F238E27FC236}">
                <a16:creationId xmlns:a16="http://schemas.microsoft.com/office/drawing/2014/main" id="{4B18E732-D305-9AAD-3B63-03A4BCED9CA3}"/>
              </a:ext>
            </a:extLst>
          </p:cNvPr>
          <p:cNvPicPr>
            <a:picLocks noChangeAspect="1"/>
          </p:cNvPicPr>
          <p:nvPr/>
        </p:nvPicPr>
        <p:blipFill>
          <a:blip r:embed="rId4"/>
          <a:srcRect l="17832" t="17491" r="17742" b="6523"/>
          <a:stretch/>
        </p:blipFill>
        <p:spPr>
          <a:xfrm>
            <a:off x="3146323" y="137650"/>
            <a:ext cx="8740877" cy="6499123"/>
          </a:xfrm>
          <a:prstGeom prst="rect">
            <a:avLst/>
          </a:prstGeom>
        </p:spPr>
      </p:pic>
    </p:spTree>
    <p:extLst>
      <p:ext uri="{BB962C8B-B14F-4D97-AF65-F5344CB8AC3E}">
        <p14:creationId xmlns:p14="http://schemas.microsoft.com/office/powerpoint/2010/main" val="176011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4DC23D32-DE04-4CCB-35C8-7F952A6AC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578" t="35898" r="36470" b="12820"/>
          <a:stretch>
            <a:fillRect/>
          </a:stretch>
        </p:blipFill>
        <p:spPr bwMode="auto">
          <a:xfrm>
            <a:off x="4972051" y="1394187"/>
            <a:ext cx="2038350" cy="2738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1AF6FF9C-D896-8A3C-3C5D-262F623BB210}"/>
              </a:ext>
            </a:extLst>
          </p:cNvPr>
          <p:cNvGraphicFramePr>
            <a:graphicFrameLocks noGrp="1"/>
          </p:cNvGraphicFramePr>
          <p:nvPr>
            <p:extLst>
              <p:ext uri="{D42A27DB-BD31-4B8C-83A1-F6EECF244321}">
                <p14:modId xmlns:p14="http://schemas.microsoft.com/office/powerpoint/2010/main" val="3433945235"/>
              </p:ext>
            </p:extLst>
          </p:nvPr>
        </p:nvGraphicFramePr>
        <p:xfrm>
          <a:off x="2884170" y="4437603"/>
          <a:ext cx="7440929" cy="1665796"/>
        </p:xfrm>
        <a:graphic>
          <a:graphicData uri="http://schemas.openxmlformats.org/drawingml/2006/table">
            <a:tbl>
              <a:tblPr firstRow="1" firstCol="1" bandRow="1">
                <a:tableStyleId>{5C22544A-7EE6-4342-B048-85BDC9FD1C3A}</a:tableStyleId>
              </a:tblPr>
              <a:tblGrid>
                <a:gridCol w="6308006">
                  <a:extLst>
                    <a:ext uri="{9D8B030D-6E8A-4147-A177-3AD203B41FA5}">
                      <a16:colId xmlns:a16="http://schemas.microsoft.com/office/drawing/2014/main" val="2982387493"/>
                    </a:ext>
                  </a:extLst>
                </a:gridCol>
                <a:gridCol w="1132923">
                  <a:extLst>
                    <a:ext uri="{9D8B030D-6E8A-4147-A177-3AD203B41FA5}">
                      <a16:colId xmlns:a16="http://schemas.microsoft.com/office/drawing/2014/main" val="2769842451"/>
                    </a:ext>
                  </a:extLst>
                </a:gridCol>
              </a:tblGrid>
              <a:tr h="470970">
                <a:tc>
                  <a:txBody>
                    <a:bodyPr/>
                    <a:lstStyle/>
                    <a:p>
                      <a:pPr>
                        <a:lnSpc>
                          <a:spcPct val="107000"/>
                        </a:lnSpc>
                        <a:spcAft>
                          <a:spcPts val="1200"/>
                        </a:spcAft>
                      </a:pPr>
                      <a:r>
                        <a:rPr lang="el-GR" sz="2400" dirty="0">
                          <a:effectLst/>
                          <a:latin typeface="+mn-lt"/>
                        </a:rPr>
                        <a:t>Σωματικές αισθήσεις</a:t>
                      </a:r>
                      <a:endParaRPr lang="el-G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el-GR" sz="2400" dirty="0">
                          <a:effectLst/>
                          <a:latin typeface="+mn-lt"/>
                        </a:rPr>
                        <a:t>Βαθμός </a:t>
                      </a:r>
                    </a:p>
                    <a:p>
                      <a:pPr>
                        <a:lnSpc>
                          <a:spcPct val="107000"/>
                        </a:lnSpc>
                        <a:spcAft>
                          <a:spcPts val="1200"/>
                        </a:spcAft>
                      </a:pPr>
                      <a:r>
                        <a:rPr lang="el-GR" sz="2400" dirty="0">
                          <a:effectLst/>
                          <a:latin typeface="+mn-lt"/>
                        </a:rPr>
                        <a:t>0-100</a:t>
                      </a:r>
                      <a:endParaRPr lang="el-GR"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4444685"/>
                  </a:ext>
                </a:extLst>
              </a:tr>
              <a:tr h="166506">
                <a:tc>
                  <a:txBody>
                    <a:bodyPr/>
                    <a:lstStyle/>
                    <a:p>
                      <a:pPr>
                        <a:lnSpc>
                          <a:spcPct val="107000"/>
                        </a:lnSpc>
                        <a:spcAft>
                          <a:spcPts val="1200"/>
                        </a:spcAft>
                      </a:pPr>
                      <a:r>
                        <a:rPr lang="el-GR" sz="2400" dirty="0">
                          <a:effectLst/>
                          <a:latin typeface="+mn-lt"/>
                        </a:rPr>
                        <a:t>1. Ζαλάδα</a:t>
                      </a:r>
                      <a:endParaRPr lang="el-G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el-GR" sz="2400" dirty="0">
                          <a:effectLst/>
                          <a:latin typeface="+mn-lt"/>
                        </a:rPr>
                        <a:t>25</a:t>
                      </a:r>
                      <a:endParaRPr lang="el-GR"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218618"/>
                  </a:ext>
                </a:extLst>
              </a:tr>
              <a:tr h="277972">
                <a:tc>
                  <a:txBody>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lang="el-GR" sz="2400" dirty="0">
                          <a:effectLst/>
                          <a:latin typeface="+mn-lt"/>
                        </a:rPr>
                        <a:t>2. Κόμπος στο στομάχι</a:t>
                      </a:r>
                      <a:endParaRPr lang="el-G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el-GR" sz="2400" dirty="0">
                          <a:effectLst/>
                          <a:latin typeface="+mn-lt"/>
                          <a:ea typeface="Calibri" panose="020F0502020204030204" pitchFamily="34" charset="0"/>
                          <a:cs typeface="Times New Roman" panose="02020603050405020304" pitchFamily="18" charset="0"/>
                        </a:rPr>
                        <a:t>75</a:t>
                      </a:r>
                    </a:p>
                  </a:txBody>
                  <a:tcPr marL="68580" marR="68580" marT="0" marB="0"/>
                </a:tc>
                <a:extLst>
                  <a:ext uri="{0D108BD9-81ED-4DB2-BD59-A6C34878D82A}">
                    <a16:rowId xmlns:a16="http://schemas.microsoft.com/office/drawing/2014/main" val="4225432552"/>
                  </a:ext>
                </a:extLst>
              </a:tr>
            </a:tbl>
          </a:graphicData>
        </a:graphic>
      </p:graphicFrame>
      <p:sp>
        <p:nvSpPr>
          <p:cNvPr id="13" name="TextBox 12">
            <a:extLst>
              <a:ext uri="{FF2B5EF4-FFF2-40B4-BE49-F238E27FC236}">
                <a16:creationId xmlns:a16="http://schemas.microsoft.com/office/drawing/2014/main" id="{222F75DC-0C2D-2087-84EF-1E78EE62F746}"/>
              </a:ext>
            </a:extLst>
          </p:cNvPr>
          <p:cNvSpPr txBox="1"/>
          <p:nvPr/>
        </p:nvSpPr>
        <p:spPr>
          <a:xfrm>
            <a:off x="5791200" y="1252955"/>
            <a:ext cx="304800" cy="584775"/>
          </a:xfrm>
          <a:prstGeom prst="rect">
            <a:avLst/>
          </a:prstGeom>
          <a:noFill/>
        </p:spPr>
        <p:txBody>
          <a:bodyPr wrap="square" rtlCol="0">
            <a:spAutoFit/>
          </a:bodyPr>
          <a:lstStyle/>
          <a:p>
            <a:r>
              <a:rPr lang="el-GR" sz="3200" b="1" dirty="0"/>
              <a:t>1</a:t>
            </a:r>
            <a:endParaRPr lang="LID4096" sz="3200" b="1" dirty="0"/>
          </a:p>
        </p:txBody>
      </p:sp>
      <p:sp>
        <p:nvSpPr>
          <p:cNvPr id="14" name="TextBox 13">
            <a:extLst>
              <a:ext uri="{FF2B5EF4-FFF2-40B4-BE49-F238E27FC236}">
                <a16:creationId xmlns:a16="http://schemas.microsoft.com/office/drawing/2014/main" id="{AD75B489-29C9-A72C-40C2-C6F07CDACB60}"/>
              </a:ext>
            </a:extLst>
          </p:cNvPr>
          <p:cNvSpPr txBox="1"/>
          <p:nvPr/>
        </p:nvSpPr>
        <p:spPr>
          <a:xfrm>
            <a:off x="5791200" y="2400193"/>
            <a:ext cx="304800" cy="584775"/>
          </a:xfrm>
          <a:prstGeom prst="rect">
            <a:avLst/>
          </a:prstGeom>
          <a:noFill/>
        </p:spPr>
        <p:txBody>
          <a:bodyPr wrap="square" rtlCol="0">
            <a:spAutoFit/>
          </a:bodyPr>
          <a:lstStyle/>
          <a:p>
            <a:r>
              <a:rPr lang="el-GR" sz="3200" b="1" dirty="0"/>
              <a:t>2</a:t>
            </a:r>
            <a:endParaRPr lang="LID4096" sz="3200" b="1" dirty="0"/>
          </a:p>
        </p:txBody>
      </p:sp>
      <p:pic>
        <p:nvPicPr>
          <p:cNvPr id="2" name="Picture 1">
            <a:extLst>
              <a:ext uri="{FF2B5EF4-FFF2-40B4-BE49-F238E27FC236}">
                <a16:creationId xmlns:a16="http://schemas.microsoft.com/office/drawing/2014/main" id="{9345E451-B681-B964-98CA-E857A9F6C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5131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A95909A-2070-653F-8F18-91D01FAD0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053" y="298449"/>
            <a:ext cx="6741831" cy="381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1CF5406-6CFF-F02C-8B4D-6FEC05C14CF1}"/>
              </a:ext>
            </a:extLst>
          </p:cNvPr>
          <p:cNvSpPr txBox="1"/>
          <p:nvPr/>
        </p:nvSpPr>
        <p:spPr>
          <a:xfrm>
            <a:off x="635266" y="4440188"/>
            <a:ext cx="10508984" cy="2308324"/>
          </a:xfrm>
          <a:prstGeom prst="rect">
            <a:avLst/>
          </a:prstGeom>
          <a:noFill/>
        </p:spPr>
        <p:txBody>
          <a:bodyPr wrap="square">
            <a:spAutoFit/>
          </a:bodyPr>
          <a:lstStyle/>
          <a:p>
            <a:r>
              <a:rPr lang="el-GR" dirty="0"/>
              <a:t>0: Δεν βιώνεις καθόλου άγχος σε αυτή την κατάσταση</a:t>
            </a:r>
          </a:p>
          <a:p>
            <a:r>
              <a:rPr lang="el-GR" dirty="0"/>
              <a:t>25: Βιώνεις λίγο άγχος, το οποίο όμως δεν παρεμβαίνει σε αυτό που κάνεις</a:t>
            </a:r>
          </a:p>
          <a:p>
            <a:r>
              <a:rPr lang="el-GR" dirty="0"/>
              <a:t>50: Βιώνεις κάποιο άγχος, το οποίο επηρεάζει τη συγκέντρωσή σου, μπορείς όμως να συνεχίσεις αυτό που κάνεις</a:t>
            </a:r>
          </a:p>
          <a:p>
            <a:r>
              <a:rPr lang="el-GR" dirty="0"/>
              <a:t>75: Βιώνεις αρκετό άγχος, το οποίο σε δυσκολεύει στη συγκέντρωση, ενώ εμφανίζονται σκέψεις για να αποσυρθείς από την κατάσταση</a:t>
            </a:r>
          </a:p>
          <a:p>
            <a:r>
              <a:rPr lang="el-GR" dirty="0"/>
              <a:t>100: Βιώνεις υπερβολικό άγχος. Είναι το περισσότερο άγχος που βίωσες ή που φαντάζεσαι ότι μπορεί να βιώσεις</a:t>
            </a:r>
            <a:endParaRPr lang="LID4096" dirty="0"/>
          </a:p>
        </p:txBody>
      </p:sp>
      <p:pic>
        <p:nvPicPr>
          <p:cNvPr id="2" name="Picture 1">
            <a:extLst>
              <a:ext uri="{FF2B5EF4-FFF2-40B4-BE49-F238E27FC236}">
                <a16:creationId xmlns:a16="http://schemas.microsoft.com/office/drawing/2014/main" id="{AE5B676B-5B78-D159-77C1-B703A516F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7474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6296F6-6C55-2EA2-4BA4-B8A83C98817A}"/>
              </a:ext>
            </a:extLst>
          </p:cNvPr>
          <p:cNvGraphicFramePr>
            <a:graphicFrameLocks noGrp="1"/>
          </p:cNvGraphicFramePr>
          <p:nvPr>
            <p:extLst>
              <p:ext uri="{D42A27DB-BD31-4B8C-83A1-F6EECF244321}">
                <p14:modId xmlns:p14="http://schemas.microsoft.com/office/powerpoint/2010/main" val="3146053109"/>
              </p:ext>
            </p:extLst>
          </p:nvPr>
        </p:nvGraphicFramePr>
        <p:xfrm>
          <a:off x="2628900" y="1021990"/>
          <a:ext cx="9067800" cy="5335617"/>
        </p:xfrm>
        <a:graphic>
          <a:graphicData uri="http://schemas.openxmlformats.org/drawingml/2006/table">
            <a:tbl>
              <a:tblPr firstRow="1" firstCol="1" bandRow="1">
                <a:tableStyleId>{5C22544A-7EE6-4342-B048-85BDC9FD1C3A}</a:tableStyleId>
              </a:tblPr>
              <a:tblGrid>
                <a:gridCol w="7687176">
                  <a:extLst>
                    <a:ext uri="{9D8B030D-6E8A-4147-A177-3AD203B41FA5}">
                      <a16:colId xmlns:a16="http://schemas.microsoft.com/office/drawing/2014/main" val="2378747142"/>
                    </a:ext>
                  </a:extLst>
                </a:gridCol>
                <a:gridCol w="1380624">
                  <a:extLst>
                    <a:ext uri="{9D8B030D-6E8A-4147-A177-3AD203B41FA5}">
                      <a16:colId xmlns:a16="http://schemas.microsoft.com/office/drawing/2014/main" val="4019074252"/>
                    </a:ext>
                  </a:extLst>
                </a:gridCol>
              </a:tblGrid>
              <a:tr h="254077">
                <a:tc>
                  <a:txBody>
                    <a:bodyPr/>
                    <a:lstStyle/>
                    <a:p>
                      <a:pPr>
                        <a:lnSpc>
                          <a:spcPct val="107000"/>
                        </a:lnSpc>
                        <a:spcAft>
                          <a:spcPts val="1200"/>
                        </a:spcAft>
                      </a:pPr>
                      <a:r>
                        <a:rPr lang="el-GR" sz="1200">
                          <a:effectLst/>
                        </a:rPr>
                        <a:t>Καταστάσεις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Βαθμός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323048702"/>
                  </a:ext>
                </a:extLst>
              </a:tr>
              <a:tr h="254077">
                <a:tc>
                  <a:txBody>
                    <a:bodyPr/>
                    <a:lstStyle/>
                    <a:p>
                      <a:pPr>
                        <a:lnSpc>
                          <a:spcPct val="107000"/>
                        </a:lnSpc>
                        <a:spcAft>
                          <a:spcPts val="1200"/>
                        </a:spcAft>
                      </a:pPr>
                      <a:r>
                        <a:rPr lang="el-GR" sz="1200">
                          <a:effectLst/>
                        </a:rPr>
                        <a:t>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50757454"/>
                  </a:ext>
                </a:extLst>
              </a:tr>
              <a:tr h="254077">
                <a:tc>
                  <a:txBody>
                    <a:bodyPr/>
                    <a:lstStyle/>
                    <a:p>
                      <a:pPr>
                        <a:lnSpc>
                          <a:spcPct val="107000"/>
                        </a:lnSpc>
                        <a:spcAft>
                          <a:spcPts val="1200"/>
                        </a:spcAft>
                      </a:pPr>
                      <a:r>
                        <a:rPr lang="el-GR" sz="1200">
                          <a:effectLst/>
                        </a:rPr>
                        <a:t>2.</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4207805884"/>
                  </a:ext>
                </a:extLst>
              </a:tr>
              <a:tr h="254077">
                <a:tc>
                  <a:txBody>
                    <a:bodyPr/>
                    <a:lstStyle/>
                    <a:p>
                      <a:pPr>
                        <a:lnSpc>
                          <a:spcPct val="107000"/>
                        </a:lnSpc>
                        <a:spcAft>
                          <a:spcPts val="1200"/>
                        </a:spcAft>
                      </a:pPr>
                      <a:r>
                        <a:rPr lang="el-GR" sz="1200">
                          <a:effectLst/>
                        </a:rPr>
                        <a:t>3.</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71341736"/>
                  </a:ext>
                </a:extLst>
              </a:tr>
              <a:tr h="254077">
                <a:tc>
                  <a:txBody>
                    <a:bodyPr/>
                    <a:lstStyle/>
                    <a:p>
                      <a:pPr>
                        <a:lnSpc>
                          <a:spcPct val="107000"/>
                        </a:lnSpc>
                        <a:spcAft>
                          <a:spcPts val="1200"/>
                        </a:spcAft>
                      </a:pPr>
                      <a:r>
                        <a:rPr lang="el-GR" sz="1200">
                          <a:effectLst/>
                        </a:rPr>
                        <a:t>4.</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553656329"/>
                  </a:ext>
                </a:extLst>
              </a:tr>
              <a:tr h="254077">
                <a:tc>
                  <a:txBody>
                    <a:bodyPr/>
                    <a:lstStyle/>
                    <a:p>
                      <a:pPr>
                        <a:lnSpc>
                          <a:spcPct val="107000"/>
                        </a:lnSpc>
                        <a:spcAft>
                          <a:spcPts val="1200"/>
                        </a:spcAft>
                      </a:pPr>
                      <a:r>
                        <a:rPr lang="el-GR" sz="1200" dirty="0">
                          <a:effectLst/>
                        </a:rPr>
                        <a:t>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953182601"/>
                  </a:ext>
                </a:extLst>
              </a:tr>
              <a:tr h="254077">
                <a:tc>
                  <a:txBody>
                    <a:bodyPr/>
                    <a:lstStyle/>
                    <a:p>
                      <a:pPr>
                        <a:lnSpc>
                          <a:spcPct val="107000"/>
                        </a:lnSpc>
                        <a:spcAft>
                          <a:spcPts val="1200"/>
                        </a:spcAft>
                      </a:pPr>
                      <a:r>
                        <a:rPr lang="el-GR" sz="1200">
                          <a:effectLst/>
                        </a:rPr>
                        <a:t>6.</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270554025"/>
                  </a:ext>
                </a:extLst>
              </a:tr>
              <a:tr h="254077">
                <a:tc>
                  <a:txBody>
                    <a:bodyPr/>
                    <a:lstStyle/>
                    <a:p>
                      <a:pPr>
                        <a:lnSpc>
                          <a:spcPct val="107000"/>
                        </a:lnSpc>
                        <a:spcAft>
                          <a:spcPts val="1200"/>
                        </a:spcAft>
                      </a:pPr>
                      <a:r>
                        <a:rPr lang="el-GR" sz="1200">
                          <a:effectLst/>
                        </a:rPr>
                        <a:t>7.</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220140268"/>
                  </a:ext>
                </a:extLst>
              </a:tr>
              <a:tr h="254077">
                <a:tc>
                  <a:txBody>
                    <a:bodyPr/>
                    <a:lstStyle/>
                    <a:p>
                      <a:pPr>
                        <a:lnSpc>
                          <a:spcPct val="107000"/>
                        </a:lnSpc>
                        <a:spcAft>
                          <a:spcPts val="1200"/>
                        </a:spcAft>
                      </a:pPr>
                      <a:r>
                        <a:rPr lang="el-GR" sz="1200">
                          <a:effectLst/>
                        </a:rPr>
                        <a:t>8.</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661385239"/>
                  </a:ext>
                </a:extLst>
              </a:tr>
              <a:tr h="254077">
                <a:tc>
                  <a:txBody>
                    <a:bodyPr/>
                    <a:lstStyle/>
                    <a:p>
                      <a:pPr>
                        <a:lnSpc>
                          <a:spcPct val="107000"/>
                        </a:lnSpc>
                        <a:spcAft>
                          <a:spcPts val="1200"/>
                        </a:spcAft>
                      </a:pPr>
                      <a:r>
                        <a:rPr lang="el-GR" sz="1200">
                          <a:effectLst/>
                        </a:rPr>
                        <a:t>9.</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772784784"/>
                  </a:ext>
                </a:extLst>
              </a:tr>
              <a:tr h="254077">
                <a:tc>
                  <a:txBody>
                    <a:bodyPr/>
                    <a:lstStyle/>
                    <a:p>
                      <a:pPr>
                        <a:lnSpc>
                          <a:spcPct val="107000"/>
                        </a:lnSpc>
                        <a:spcAft>
                          <a:spcPts val="1200"/>
                        </a:spcAft>
                      </a:pPr>
                      <a:r>
                        <a:rPr lang="el-GR" sz="1200">
                          <a:effectLst/>
                        </a:rPr>
                        <a:t>10.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715731797"/>
                  </a:ext>
                </a:extLst>
              </a:tr>
              <a:tr h="254077">
                <a:tc>
                  <a:txBody>
                    <a:bodyPr/>
                    <a:lstStyle/>
                    <a:p>
                      <a:pPr>
                        <a:lnSpc>
                          <a:spcPct val="107000"/>
                        </a:lnSpc>
                        <a:spcAft>
                          <a:spcPts val="1200"/>
                        </a:spcAft>
                      </a:pPr>
                      <a:r>
                        <a:rPr lang="el-GR" sz="1200">
                          <a:effectLst/>
                        </a:rPr>
                        <a:t>11.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3437020858"/>
                  </a:ext>
                </a:extLst>
              </a:tr>
              <a:tr h="254077">
                <a:tc>
                  <a:txBody>
                    <a:bodyPr/>
                    <a:lstStyle/>
                    <a:p>
                      <a:pPr>
                        <a:lnSpc>
                          <a:spcPct val="107000"/>
                        </a:lnSpc>
                        <a:spcAft>
                          <a:spcPts val="1200"/>
                        </a:spcAft>
                      </a:pPr>
                      <a:r>
                        <a:rPr lang="el-GR" sz="1200">
                          <a:effectLst/>
                        </a:rPr>
                        <a:t>12.</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990479855"/>
                  </a:ext>
                </a:extLst>
              </a:tr>
              <a:tr h="254077">
                <a:tc>
                  <a:txBody>
                    <a:bodyPr/>
                    <a:lstStyle/>
                    <a:p>
                      <a:pPr>
                        <a:lnSpc>
                          <a:spcPct val="107000"/>
                        </a:lnSpc>
                        <a:spcAft>
                          <a:spcPts val="1200"/>
                        </a:spcAft>
                      </a:pPr>
                      <a:r>
                        <a:rPr lang="el-GR" sz="1200">
                          <a:effectLst/>
                        </a:rPr>
                        <a:t>13.</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669222129"/>
                  </a:ext>
                </a:extLst>
              </a:tr>
              <a:tr h="254077">
                <a:tc>
                  <a:txBody>
                    <a:bodyPr/>
                    <a:lstStyle/>
                    <a:p>
                      <a:pPr>
                        <a:lnSpc>
                          <a:spcPct val="107000"/>
                        </a:lnSpc>
                        <a:spcAft>
                          <a:spcPts val="1200"/>
                        </a:spcAft>
                      </a:pPr>
                      <a:r>
                        <a:rPr lang="el-GR" sz="1200">
                          <a:effectLst/>
                        </a:rPr>
                        <a:t>14.</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3568519493"/>
                  </a:ext>
                </a:extLst>
              </a:tr>
              <a:tr h="254077">
                <a:tc>
                  <a:txBody>
                    <a:bodyPr/>
                    <a:lstStyle/>
                    <a:p>
                      <a:pPr>
                        <a:lnSpc>
                          <a:spcPct val="107000"/>
                        </a:lnSpc>
                        <a:spcAft>
                          <a:spcPts val="1200"/>
                        </a:spcAft>
                      </a:pPr>
                      <a:r>
                        <a:rPr lang="el-GR" sz="1200">
                          <a:effectLst/>
                        </a:rPr>
                        <a:t>15.</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3911022885"/>
                  </a:ext>
                </a:extLst>
              </a:tr>
              <a:tr h="254077">
                <a:tc>
                  <a:txBody>
                    <a:bodyPr/>
                    <a:lstStyle/>
                    <a:p>
                      <a:pPr>
                        <a:lnSpc>
                          <a:spcPct val="107000"/>
                        </a:lnSpc>
                        <a:spcAft>
                          <a:spcPts val="1200"/>
                        </a:spcAft>
                      </a:pPr>
                      <a:r>
                        <a:rPr lang="el-GR" sz="1200">
                          <a:effectLst/>
                        </a:rPr>
                        <a:t>16.</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582239149"/>
                  </a:ext>
                </a:extLst>
              </a:tr>
              <a:tr h="254077">
                <a:tc>
                  <a:txBody>
                    <a:bodyPr/>
                    <a:lstStyle/>
                    <a:p>
                      <a:pPr>
                        <a:lnSpc>
                          <a:spcPct val="107000"/>
                        </a:lnSpc>
                        <a:spcAft>
                          <a:spcPts val="1200"/>
                        </a:spcAft>
                      </a:pPr>
                      <a:r>
                        <a:rPr lang="el-GR" sz="1200">
                          <a:effectLst/>
                        </a:rPr>
                        <a:t>17.</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081094142"/>
                  </a:ext>
                </a:extLst>
              </a:tr>
              <a:tr h="254077">
                <a:tc>
                  <a:txBody>
                    <a:bodyPr/>
                    <a:lstStyle/>
                    <a:p>
                      <a:pPr>
                        <a:lnSpc>
                          <a:spcPct val="107000"/>
                        </a:lnSpc>
                        <a:spcAft>
                          <a:spcPts val="1200"/>
                        </a:spcAft>
                      </a:pPr>
                      <a:r>
                        <a:rPr lang="el-GR" sz="1200">
                          <a:effectLst/>
                        </a:rPr>
                        <a:t>18.</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104195037"/>
                  </a:ext>
                </a:extLst>
              </a:tr>
              <a:tr h="254077">
                <a:tc>
                  <a:txBody>
                    <a:bodyPr/>
                    <a:lstStyle/>
                    <a:p>
                      <a:pPr>
                        <a:lnSpc>
                          <a:spcPct val="107000"/>
                        </a:lnSpc>
                        <a:spcAft>
                          <a:spcPts val="1200"/>
                        </a:spcAft>
                      </a:pPr>
                      <a:r>
                        <a:rPr lang="el-GR" sz="1200">
                          <a:effectLst/>
                        </a:rPr>
                        <a:t>19.</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333647994"/>
                  </a:ext>
                </a:extLst>
              </a:tr>
              <a:tr h="254077">
                <a:tc>
                  <a:txBody>
                    <a:bodyPr/>
                    <a:lstStyle/>
                    <a:p>
                      <a:pPr>
                        <a:lnSpc>
                          <a:spcPct val="107000"/>
                        </a:lnSpc>
                        <a:spcAft>
                          <a:spcPts val="1200"/>
                        </a:spcAft>
                      </a:pPr>
                      <a:r>
                        <a:rPr lang="el-GR" sz="1200" dirty="0">
                          <a:effectLst/>
                        </a:rPr>
                        <a:t>20.</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dirty="0">
                          <a:effectLst/>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881947322"/>
                  </a:ext>
                </a:extLst>
              </a:tr>
            </a:tbl>
          </a:graphicData>
        </a:graphic>
      </p:graphicFrame>
      <p:sp>
        <p:nvSpPr>
          <p:cNvPr id="3" name="Rectangle 1">
            <a:extLst>
              <a:ext uri="{FF2B5EF4-FFF2-40B4-BE49-F238E27FC236}">
                <a16:creationId xmlns:a16="http://schemas.microsoft.com/office/drawing/2014/main" id="{0B01F791-67AB-4A06-B528-3790C03EB69A}"/>
              </a:ext>
            </a:extLst>
          </p:cNvPr>
          <p:cNvSpPr>
            <a:spLocks noChangeArrowheads="1"/>
          </p:cNvSpPr>
          <p:nvPr/>
        </p:nvSpPr>
        <p:spPr bwMode="auto">
          <a:xfrm>
            <a:off x="3198813" y="361885"/>
            <a:ext cx="25542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LID4096" sz="1200" b="1" i="0" u="none" strike="noStrike" cap="none" normalizeH="0" baseline="0" dirty="0">
                <a:ln>
                  <a:noFill/>
                </a:ln>
                <a:solidFill>
                  <a:srgbClr val="0B3D69"/>
                </a:solidFill>
                <a:effectLst/>
                <a:latin typeface="Arial" panose="020B0604020202020204" pitchFamily="34" charset="0"/>
                <a:ea typeface="Times New Roman" panose="02020603050405020304" pitchFamily="18" charset="0"/>
                <a:cs typeface="Arial" panose="020B0604020202020204" pitchFamily="34" charset="0"/>
              </a:rPr>
              <a:t>Λίστα με δύσκολες καταστάσεις</a:t>
            </a:r>
            <a:endParaRPr kumimoji="0" lang="el-GR" altLang="LID4096"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87BA59A-12EB-5181-8D5E-6510CCDCF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47387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E24FA-A901-F04C-685C-A2B6346282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3EDD6C-A150-8DD4-8743-7E9A1EF5A94C}"/>
              </a:ext>
            </a:extLst>
          </p:cNvPr>
          <p:cNvSpPr>
            <a:spLocks noGrp="1"/>
          </p:cNvSpPr>
          <p:nvPr>
            <p:ph type="body" sz="quarter" idx="13"/>
          </p:nvPr>
        </p:nvSpPr>
        <p:spPr>
          <a:xfrm>
            <a:off x="533400" y="115635"/>
            <a:ext cx="11658600" cy="1089529"/>
          </a:xfrm>
        </p:spPr>
        <p:txBody>
          <a:bodyPr/>
          <a:lstStyle/>
          <a:p>
            <a:r>
              <a:rPr lang="el-GR" b="1" dirty="0">
                <a:solidFill>
                  <a:schemeClr val="tx1"/>
                </a:solidFill>
              </a:rPr>
              <a:t>Τι μπορούμε να κάνουμε;</a:t>
            </a:r>
            <a:endParaRPr lang="LID4096" b="1" dirty="0">
              <a:solidFill>
                <a:schemeClr val="tx1"/>
              </a:solidFill>
            </a:endParaRPr>
          </a:p>
        </p:txBody>
      </p:sp>
      <p:pic>
        <p:nvPicPr>
          <p:cNvPr id="4" name="Picture 3">
            <a:extLst>
              <a:ext uri="{FF2B5EF4-FFF2-40B4-BE49-F238E27FC236}">
                <a16:creationId xmlns:a16="http://schemas.microsoft.com/office/drawing/2014/main" id="{CB3D83EE-F4B1-FCD7-7964-5C0D6EFE0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D712D7DF-7018-A4F8-CD2A-2C66704A65B7}"/>
              </a:ext>
            </a:extLst>
          </p:cNvPr>
          <p:cNvSpPr txBox="1"/>
          <p:nvPr/>
        </p:nvSpPr>
        <p:spPr>
          <a:xfrm>
            <a:off x="176980" y="1534758"/>
            <a:ext cx="11838039" cy="4524315"/>
          </a:xfrm>
          <a:prstGeom prst="rect">
            <a:avLst/>
          </a:prstGeom>
          <a:noFill/>
        </p:spPr>
        <p:txBody>
          <a:bodyPr wrap="square">
            <a:spAutoFit/>
          </a:bodyPr>
          <a:lstStyle/>
          <a:p>
            <a:pPr marL="457200" indent="-457200" algn="just">
              <a:buAutoNum type="arabicPeriod"/>
            </a:pPr>
            <a:r>
              <a:rPr lang="el-GR" sz="2400" b="1" dirty="0"/>
              <a:t>Οργάνωση και διαχείριση χρόνου  </a:t>
            </a:r>
          </a:p>
          <a:p>
            <a:pPr algn="just"/>
            <a:r>
              <a:rPr lang="el-GR" sz="2400" b="1" dirty="0"/>
              <a:t>  </a:t>
            </a:r>
          </a:p>
          <a:p>
            <a:pPr marL="342900" indent="-342900" algn="just">
              <a:buFont typeface="Wingdings" panose="05000000000000000000" pitchFamily="2" charset="2"/>
              <a:buChar char="à"/>
            </a:pPr>
            <a:r>
              <a:rPr lang="el-GR" sz="2400" b="1" dirty="0" err="1"/>
              <a:t>Προτεραιοποίηση</a:t>
            </a:r>
            <a:r>
              <a:rPr lang="el-GR" sz="2400" b="1" dirty="0"/>
              <a:t> εργασιών</a:t>
            </a:r>
            <a:r>
              <a:rPr lang="el-GR" sz="2400" dirty="0"/>
              <a:t>: Χρησιμοποιήστε διάφορα εργαλεία τύπου </a:t>
            </a:r>
            <a:r>
              <a:rPr lang="en-US" sz="2400" dirty="0"/>
              <a:t>“to do lists” </a:t>
            </a:r>
            <a:r>
              <a:rPr lang="el-GR" sz="2400" dirty="0"/>
              <a:t>ή διαδικτυακές εφαρμογές ή  </a:t>
            </a:r>
            <a:r>
              <a:rPr lang="en-US" sz="2400" dirty="0"/>
              <a:t>applications </a:t>
            </a:r>
            <a:r>
              <a:rPr lang="el-GR" sz="2400" dirty="0"/>
              <a:t>για οργάνωση εργασίας αναλόγως της σπουδαιότητάς της.</a:t>
            </a:r>
            <a:r>
              <a:rPr lang="el-GR" sz="2400" b="1" dirty="0"/>
              <a:t>   </a:t>
            </a:r>
          </a:p>
          <a:p>
            <a:pPr algn="just"/>
            <a:endParaRPr lang="el-GR" sz="2400" b="1" dirty="0"/>
          </a:p>
          <a:p>
            <a:pPr marL="342900" indent="-342900" algn="just">
              <a:buFont typeface="Wingdings" panose="05000000000000000000" pitchFamily="2" charset="2"/>
              <a:buChar char="à"/>
            </a:pPr>
            <a:r>
              <a:rPr lang="el-GR" sz="2400" b="1" dirty="0"/>
              <a:t>Ρεαλιστικοί στόχοι: </a:t>
            </a:r>
            <a:r>
              <a:rPr lang="el-GR" sz="2400" dirty="0"/>
              <a:t>Ορίστε ρεαλιστικούς στόχους για κάθε μέρα και αποφύγετε την υπερφόρτωση.</a:t>
            </a:r>
          </a:p>
          <a:p>
            <a:pPr algn="just"/>
            <a:endParaRPr lang="el-GR" sz="2400" dirty="0"/>
          </a:p>
          <a:p>
            <a:pPr marL="342900" indent="-342900" algn="just">
              <a:buFont typeface="Wingdings" panose="05000000000000000000" pitchFamily="2" charset="2"/>
              <a:buChar char="à"/>
            </a:pPr>
            <a:r>
              <a:rPr lang="el-GR" sz="2400" b="1" dirty="0"/>
              <a:t>Προγραμματισμός διαλειμμάτων</a:t>
            </a:r>
            <a:r>
              <a:rPr lang="el-GR" sz="2400" dirty="0"/>
              <a:t>: Προγραμματίστε τα διαλείμματά σας κατά τη διάρκεια της ημέρας για να αποφύγετε την εξάντληση.</a:t>
            </a:r>
          </a:p>
          <a:p>
            <a:pPr algn="just"/>
            <a:endParaRPr lang="LID4096" sz="2400" dirty="0"/>
          </a:p>
        </p:txBody>
      </p:sp>
    </p:spTree>
    <p:extLst>
      <p:ext uri="{BB962C8B-B14F-4D97-AF65-F5344CB8AC3E}">
        <p14:creationId xmlns:p14="http://schemas.microsoft.com/office/powerpoint/2010/main" val="801532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6296F6-6C55-2EA2-4BA4-B8A83C98817A}"/>
              </a:ext>
            </a:extLst>
          </p:cNvPr>
          <p:cNvGraphicFramePr>
            <a:graphicFrameLocks noGrp="1"/>
          </p:cNvGraphicFramePr>
          <p:nvPr/>
        </p:nvGraphicFramePr>
        <p:xfrm>
          <a:off x="2628900" y="1021990"/>
          <a:ext cx="9067800" cy="5335617"/>
        </p:xfrm>
        <a:graphic>
          <a:graphicData uri="http://schemas.openxmlformats.org/drawingml/2006/table">
            <a:tbl>
              <a:tblPr firstRow="1" firstCol="1" bandRow="1">
                <a:tableStyleId>{5C22544A-7EE6-4342-B048-85BDC9FD1C3A}</a:tableStyleId>
              </a:tblPr>
              <a:tblGrid>
                <a:gridCol w="7687176">
                  <a:extLst>
                    <a:ext uri="{9D8B030D-6E8A-4147-A177-3AD203B41FA5}">
                      <a16:colId xmlns:a16="http://schemas.microsoft.com/office/drawing/2014/main" val="2378747142"/>
                    </a:ext>
                  </a:extLst>
                </a:gridCol>
                <a:gridCol w="1380624">
                  <a:extLst>
                    <a:ext uri="{9D8B030D-6E8A-4147-A177-3AD203B41FA5}">
                      <a16:colId xmlns:a16="http://schemas.microsoft.com/office/drawing/2014/main" val="4019074252"/>
                    </a:ext>
                  </a:extLst>
                </a:gridCol>
              </a:tblGrid>
              <a:tr h="254077">
                <a:tc>
                  <a:txBody>
                    <a:bodyPr/>
                    <a:lstStyle/>
                    <a:p>
                      <a:pPr>
                        <a:lnSpc>
                          <a:spcPct val="107000"/>
                        </a:lnSpc>
                        <a:spcAft>
                          <a:spcPts val="1200"/>
                        </a:spcAft>
                      </a:pPr>
                      <a:r>
                        <a:rPr lang="el-GR" sz="1200">
                          <a:effectLst/>
                        </a:rPr>
                        <a:t>Καταστάσεις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Βαθμός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323048702"/>
                  </a:ext>
                </a:extLst>
              </a:tr>
              <a:tr h="254077">
                <a:tc>
                  <a:txBody>
                    <a:bodyPr/>
                    <a:lstStyle/>
                    <a:p>
                      <a:pPr>
                        <a:lnSpc>
                          <a:spcPct val="107000"/>
                        </a:lnSpc>
                        <a:spcAft>
                          <a:spcPts val="1200"/>
                        </a:spcAft>
                      </a:pPr>
                      <a:r>
                        <a:rPr lang="el-GR" sz="1200">
                          <a:effectLst/>
                        </a:rPr>
                        <a:t>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50757454"/>
                  </a:ext>
                </a:extLst>
              </a:tr>
              <a:tr h="254077">
                <a:tc>
                  <a:txBody>
                    <a:bodyPr/>
                    <a:lstStyle/>
                    <a:p>
                      <a:pPr>
                        <a:lnSpc>
                          <a:spcPct val="107000"/>
                        </a:lnSpc>
                        <a:spcAft>
                          <a:spcPts val="1200"/>
                        </a:spcAft>
                      </a:pPr>
                      <a:r>
                        <a:rPr lang="el-GR" sz="1200">
                          <a:effectLst/>
                        </a:rPr>
                        <a:t>2.</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4207805884"/>
                  </a:ext>
                </a:extLst>
              </a:tr>
              <a:tr h="254077">
                <a:tc>
                  <a:txBody>
                    <a:bodyPr/>
                    <a:lstStyle/>
                    <a:p>
                      <a:pPr>
                        <a:lnSpc>
                          <a:spcPct val="107000"/>
                        </a:lnSpc>
                        <a:spcAft>
                          <a:spcPts val="1200"/>
                        </a:spcAft>
                      </a:pPr>
                      <a:r>
                        <a:rPr lang="el-GR" sz="1200">
                          <a:effectLst/>
                        </a:rPr>
                        <a:t>3.</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71341736"/>
                  </a:ext>
                </a:extLst>
              </a:tr>
              <a:tr h="254077">
                <a:tc>
                  <a:txBody>
                    <a:bodyPr/>
                    <a:lstStyle/>
                    <a:p>
                      <a:pPr>
                        <a:lnSpc>
                          <a:spcPct val="107000"/>
                        </a:lnSpc>
                        <a:spcAft>
                          <a:spcPts val="1200"/>
                        </a:spcAft>
                      </a:pPr>
                      <a:r>
                        <a:rPr lang="el-GR" sz="1200">
                          <a:effectLst/>
                        </a:rPr>
                        <a:t>4.</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553656329"/>
                  </a:ext>
                </a:extLst>
              </a:tr>
              <a:tr h="254077">
                <a:tc>
                  <a:txBody>
                    <a:bodyPr/>
                    <a:lstStyle/>
                    <a:p>
                      <a:pPr>
                        <a:lnSpc>
                          <a:spcPct val="107000"/>
                        </a:lnSpc>
                        <a:spcAft>
                          <a:spcPts val="1200"/>
                        </a:spcAft>
                      </a:pPr>
                      <a:r>
                        <a:rPr lang="el-GR" sz="1200" dirty="0">
                          <a:effectLst/>
                        </a:rPr>
                        <a:t>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953182601"/>
                  </a:ext>
                </a:extLst>
              </a:tr>
              <a:tr h="254077">
                <a:tc>
                  <a:txBody>
                    <a:bodyPr/>
                    <a:lstStyle/>
                    <a:p>
                      <a:pPr>
                        <a:lnSpc>
                          <a:spcPct val="107000"/>
                        </a:lnSpc>
                        <a:spcAft>
                          <a:spcPts val="1200"/>
                        </a:spcAft>
                      </a:pPr>
                      <a:r>
                        <a:rPr lang="el-GR" sz="1200">
                          <a:effectLst/>
                        </a:rPr>
                        <a:t>6.</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270554025"/>
                  </a:ext>
                </a:extLst>
              </a:tr>
              <a:tr h="254077">
                <a:tc>
                  <a:txBody>
                    <a:bodyPr/>
                    <a:lstStyle/>
                    <a:p>
                      <a:pPr>
                        <a:lnSpc>
                          <a:spcPct val="107000"/>
                        </a:lnSpc>
                        <a:spcAft>
                          <a:spcPts val="1200"/>
                        </a:spcAft>
                      </a:pPr>
                      <a:r>
                        <a:rPr lang="el-GR" sz="1200">
                          <a:effectLst/>
                        </a:rPr>
                        <a:t>7.</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220140268"/>
                  </a:ext>
                </a:extLst>
              </a:tr>
              <a:tr h="254077">
                <a:tc>
                  <a:txBody>
                    <a:bodyPr/>
                    <a:lstStyle/>
                    <a:p>
                      <a:pPr>
                        <a:lnSpc>
                          <a:spcPct val="107000"/>
                        </a:lnSpc>
                        <a:spcAft>
                          <a:spcPts val="1200"/>
                        </a:spcAft>
                      </a:pPr>
                      <a:r>
                        <a:rPr lang="el-GR" sz="1200">
                          <a:effectLst/>
                        </a:rPr>
                        <a:t>8.</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661385239"/>
                  </a:ext>
                </a:extLst>
              </a:tr>
              <a:tr h="254077">
                <a:tc>
                  <a:txBody>
                    <a:bodyPr/>
                    <a:lstStyle/>
                    <a:p>
                      <a:pPr>
                        <a:lnSpc>
                          <a:spcPct val="107000"/>
                        </a:lnSpc>
                        <a:spcAft>
                          <a:spcPts val="1200"/>
                        </a:spcAft>
                      </a:pPr>
                      <a:r>
                        <a:rPr lang="el-GR" sz="1200">
                          <a:effectLst/>
                        </a:rPr>
                        <a:t>9.</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772784784"/>
                  </a:ext>
                </a:extLst>
              </a:tr>
              <a:tr h="254077">
                <a:tc>
                  <a:txBody>
                    <a:bodyPr/>
                    <a:lstStyle/>
                    <a:p>
                      <a:pPr>
                        <a:lnSpc>
                          <a:spcPct val="107000"/>
                        </a:lnSpc>
                        <a:spcAft>
                          <a:spcPts val="1200"/>
                        </a:spcAft>
                      </a:pPr>
                      <a:r>
                        <a:rPr lang="el-GR" sz="1200">
                          <a:effectLst/>
                        </a:rPr>
                        <a:t>10.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715731797"/>
                  </a:ext>
                </a:extLst>
              </a:tr>
              <a:tr h="254077">
                <a:tc>
                  <a:txBody>
                    <a:bodyPr/>
                    <a:lstStyle/>
                    <a:p>
                      <a:pPr>
                        <a:lnSpc>
                          <a:spcPct val="107000"/>
                        </a:lnSpc>
                        <a:spcAft>
                          <a:spcPts val="1200"/>
                        </a:spcAft>
                      </a:pPr>
                      <a:r>
                        <a:rPr lang="el-GR" sz="1200">
                          <a:effectLst/>
                        </a:rPr>
                        <a:t>11.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3437020858"/>
                  </a:ext>
                </a:extLst>
              </a:tr>
              <a:tr h="254077">
                <a:tc>
                  <a:txBody>
                    <a:bodyPr/>
                    <a:lstStyle/>
                    <a:p>
                      <a:pPr>
                        <a:lnSpc>
                          <a:spcPct val="107000"/>
                        </a:lnSpc>
                        <a:spcAft>
                          <a:spcPts val="1200"/>
                        </a:spcAft>
                      </a:pPr>
                      <a:r>
                        <a:rPr lang="el-GR" sz="1200">
                          <a:effectLst/>
                        </a:rPr>
                        <a:t>12.</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990479855"/>
                  </a:ext>
                </a:extLst>
              </a:tr>
              <a:tr h="254077">
                <a:tc>
                  <a:txBody>
                    <a:bodyPr/>
                    <a:lstStyle/>
                    <a:p>
                      <a:pPr>
                        <a:lnSpc>
                          <a:spcPct val="107000"/>
                        </a:lnSpc>
                        <a:spcAft>
                          <a:spcPts val="1200"/>
                        </a:spcAft>
                      </a:pPr>
                      <a:r>
                        <a:rPr lang="el-GR" sz="1200">
                          <a:effectLst/>
                        </a:rPr>
                        <a:t>13.</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669222129"/>
                  </a:ext>
                </a:extLst>
              </a:tr>
              <a:tr h="254077">
                <a:tc>
                  <a:txBody>
                    <a:bodyPr/>
                    <a:lstStyle/>
                    <a:p>
                      <a:pPr>
                        <a:lnSpc>
                          <a:spcPct val="107000"/>
                        </a:lnSpc>
                        <a:spcAft>
                          <a:spcPts val="1200"/>
                        </a:spcAft>
                      </a:pPr>
                      <a:r>
                        <a:rPr lang="el-GR" sz="1200">
                          <a:effectLst/>
                        </a:rPr>
                        <a:t>14.</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3568519493"/>
                  </a:ext>
                </a:extLst>
              </a:tr>
              <a:tr h="254077">
                <a:tc>
                  <a:txBody>
                    <a:bodyPr/>
                    <a:lstStyle/>
                    <a:p>
                      <a:pPr>
                        <a:lnSpc>
                          <a:spcPct val="107000"/>
                        </a:lnSpc>
                        <a:spcAft>
                          <a:spcPts val="1200"/>
                        </a:spcAft>
                      </a:pPr>
                      <a:r>
                        <a:rPr lang="el-GR" sz="1200">
                          <a:effectLst/>
                        </a:rPr>
                        <a:t>15.</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3911022885"/>
                  </a:ext>
                </a:extLst>
              </a:tr>
              <a:tr h="254077">
                <a:tc>
                  <a:txBody>
                    <a:bodyPr/>
                    <a:lstStyle/>
                    <a:p>
                      <a:pPr>
                        <a:lnSpc>
                          <a:spcPct val="107000"/>
                        </a:lnSpc>
                        <a:spcAft>
                          <a:spcPts val="1200"/>
                        </a:spcAft>
                      </a:pPr>
                      <a:r>
                        <a:rPr lang="el-GR" sz="1200">
                          <a:effectLst/>
                        </a:rPr>
                        <a:t>16.</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582239149"/>
                  </a:ext>
                </a:extLst>
              </a:tr>
              <a:tr h="254077">
                <a:tc>
                  <a:txBody>
                    <a:bodyPr/>
                    <a:lstStyle/>
                    <a:p>
                      <a:pPr>
                        <a:lnSpc>
                          <a:spcPct val="107000"/>
                        </a:lnSpc>
                        <a:spcAft>
                          <a:spcPts val="1200"/>
                        </a:spcAft>
                      </a:pPr>
                      <a:r>
                        <a:rPr lang="el-GR" sz="1200">
                          <a:effectLst/>
                        </a:rPr>
                        <a:t>17.</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081094142"/>
                  </a:ext>
                </a:extLst>
              </a:tr>
              <a:tr h="254077">
                <a:tc>
                  <a:txBody>
                    <a:bodyPr/>
                    <a:lstStyle/>
                    <a:p>
                      <a:pPr>
                        <a:lnSpc>
                          <a:spcPct val="107000"/>
                        </a:lnSpc>
                        <a:spcAft>
                          <a:spcPts val="1200"/>
                        </a:spcAft>
                      </a:pPr>
                      <a:r>
                        <a:rPr lang="el-GR" sz="1200">
                          <a:effectLst/>
                        </a:rPr>
                        <a:t>18.</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104195037"/>
                  </a:ext>
                </a:extLst>
              </a:tr>
              <a:tr h="254077">
                <a:tc>
                  <a:txBody>
                    <a:bodyPr/>
                    <a:lstStyle/>
                    <a:p>
                      <a:pPr>
                        <a:lnSpc>
                          <a:spcPct val="107000"/>
                        </a:lnSpc>
                        <a:spcAft>
                          <a:spcPts val="1200"/>
                        </a:spcAft>
                      </a:pPr>
                      <a:r>
                        <a:rPr lang="el-GR" sz="1200">
                          <a:effectLst/>
                        </a:rPr>
                        <a:t>19.</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a:effectLst/>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2333647994"/>
                  </a:ext>
                </a:extLst>
              </a:tr>
              <a:tr h="254077">
                <a:tc>
                  <a:txBody>
                    <a:bodyPr/>
                    <a:lstStyle/>
                    <a:p>
                      <a:pPr>
                        <a:lnSpc>
                          <a:spcPct val="107000"/>
                        </a:lnSpc>
                        <a:spcAft>
                          <a:spcPts val="1200"/>
                        </a:spcAft>
                      </a:pPr>
                      <a:r>
                        <a:rPr lang="el-GR" sz="1200">
                          <a:effectLst/>
                        </a:rPr>
                        <a:t>20.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tc>
                  <a:txBody>
                    <a:bodyPr/>
                    <a:lstStyle/>
                    <a:p>
                      <a:pPr>
                        <a:lnSpc>
                          <a:spcPct val="107000"/>
                        </a:lnSpc>
                        <a:spcAft>
                          <a:spcPts val="1200"/>
                        </a:spcAft>
                      </a:pPr>
                      <a:r>
                        <a:rPr lang="el-GR" sz="1200" dirty="0">
                          <a:effectLst/>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41" marR="63541" marT="0" marB="0"/>
                </a:tc>
                <a:extLst>
                  <a:ext uri="{0D108BD9-81ED-4DB2-BD59-A6C34878D82A}">
                    <a16:rowId xmlns:a16="http://schemas.microsoft.com/office/drawing/2014/main" val="1881947322"/>
                  </a:ext>
                </a:extLst>
              </a:tr>
            </a:tbl>
          </a:graphicData>
        </a:graphic>
      </p:graphicFrame>
      <p:sp>
        <p:nvSpPr>
          <p:cNvPr id="3" name="Rectangle 1">
            <a:extLst>
              <a:ext uri="{FF2B5EF4-FFF2-40B4-BE49-F238E27FC236}">
                <a16:creationId xmlns:a16="http://schemas.microsoft.com/office/drawing/2014/main" id="{0B01F791-67AB-4A06-B528-3790C03EB69A}"/>
              </a:ext>
            </a:extLst>
          </p:cNvPr>
          <p:cNvSpPr>
            <a:spLocks noChangeArrowheads="1"/>
          </p:cNvSpPr>
          <p:nvPr/>
        </p:nvSpPr>
        <p:spPr bwMode="auto">
          <a:xfrm>
            <a:off x="3198813" y="313506"/>
            <a:ext cx="534511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1200"/>
              </a:spcAft>
            </a:pPr>
            <a:r>
              <a:rPr lang="el-GR" sz="1800" b="1" dirty="0">
                <a:solidFill>
                  <a:srgbClr val="0B3D69"/>
                </a:solidFill>
                <a:effectLst/>
                <a:latin typeface="Arial" panose="020B0604020202020204" pitchFamily="34" charset="0"/>
                <a:ea typeface="Times New Roman" panose="02020603050405020304" pitchFamily="18" charset="0"/>
                <a:cs typeface="Times New Roman" panose="02020603050405020304" pitchFamily="18" charset="0"/>
              </a:rPr>
              <a:t>Ιεραρχική λίστα με δύσκολες καταστάσεις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F7BC101-49F5-4D00-7C5C-9FC65EBE6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153030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FC3658-2789-343D-056F-B747D6D442A0}"/>
              </a:ext>
            </a:extLst>
          </p:cNvPr>
          <p:cNvSpPr txBox="1"/>
          <p:nvPr/>
        </p:nvSpPr>
        <p:spPr>
          <a:xfrm>
            <a:off x="3295650" y="276136"/>
            <a:ext cx="6096000" cy="1200329"/>
          </a:xfrm>
          <a:prstGeom prst="rect">
            <a:avLst/>
          </a:prstGeom>
          <a:noFill/>
        </p:spPr>
        <p:txBody>
          <a:bodyPr wrap="square">
            <a:spAutoFit/>
          </a:bodyPr>
          <a:lstStyle/>
          <a:p>
            <a:pPr algn="just"/>
            <a:r>
              <a:rPr lang="el-GR" sz="1800" dirty="0">
                <a:solidFill>
                  <a:srgbClr val="000000"/>
                </a:solidFill>
                <a:effectLst/>
                <a:latin typeface="Arial" panose="020B0604020202020204" pitchFamily="34" charset="0"/>
                <a:ea typeface="Times New Roman" panose="02020603050405020304" pitchFamily="18" charset="0"/>
              </a:rPr>
              <a:t>Λαμβάνοντας υπόψη όλες τις πιο πάνω πληροφορίες και τις ασκήσεις που έκανες, προσπάθησε να σημειώσεις κάποιους στόχους που θα μπορούσες να θέσεις για τους επόμενους μήνες. </a:t>
            </a:r>
            <a:endParaRPr lang="LID4096" dirty="0"/>
          </a:p>
        </p:txBody>
      </p:sp>
      <p:graphicFrame>
        <p:nvGraphicFramePr>
          <p:cNvPr id="5" name="Table 4">
            <a:extLst>
              <a:ext uri="{FF2B5EF4-FFF2-40B4-BE49-F238E27FC236}">
                <a16:creationId xmlns:a16="http://schemas.microsoft.com/office/drawing/2014/main" id="{7F38F955-3050-96F0-669D-082A6D586AB1}"/>
              </a:ext>
            </a:extLst>
          </p:cNvPr>
          <p:cNvGraphicFramePr>
            <a:graphicFrameLocks noGrp="1"/>
          </p:cNvGraphicFramePr>
          <p:nvPr>
            <p:extLst>
              <p:ext uri="{D42A27DB-BD31-4B8C-83A1-F6EECF244321}">
                <p14:modId xmlns:p14="http://schemas.microsoft.com/office/powerpoint/2010/main" val="776510891"/>
              </p:ext>
            </p:extLst>
          </p:nvPr>
        </p:nvGraphicFramePr>
        <p:xfrm>
          <a:off x="3295650" y="1639531"/>
          <a:ext cx="6126480" cy="4942333"/>
        </p:xfrm>
        <a:graphic>
          <a:graphicData uri="http://schemas.openxmlformats.org/drawingml/2006/table">
            <a:tbl>
              <a:tblPr firstRow="1" firstCol="1" bandRow="1">
                <a:tableStyleId>{5C22544A-7EE6-4342-B048-85BDC9FD1C3A}</a:tableStyleId>
              </a:tblPr>
              <a:tblGrid>
                <a:gridCol w="6126480">
                  <a:extLst>
                    <a:ext uri="{9D8B030D-6E8A-4147-A177-3AD203B41FA5}">
                      <a16:colId xmlns:a16="http://schemas.microsoft.com/office/drawing/2014/main" val="2438718109"/>
                    </a:ext>
                  </a:extLst>
                </a:gridCol>
              </a:tblGrid>
              <a:tr h="449303">
                <a:tc>
                  <a:txBody>
                    <a:bodyPr/>
                    <a:lstStyle/>
                    <a:p>
                      <a:pPr>
                        <a:lnSpc>
                          <a:spcPct val="107000"/>
                        </a:lnSpc>
                        <a:spcAft>
                          <a:spcPts val="1200"/>
                        </a:spcAft>
                      </a:pPr>
                      <a:r>
                        <a:rPr lang="el-GR" sz="1250">
                          <a:effectLst/>
                        </a:rPr>
                        <a:t>Στόχοι</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356781"/>
                  </a:ext>
                </a:extLst>
              </a:tr>
              <a:tr h="449303">
                <a:tc>
                  <a:txBody>
                    <a:bodyPr/>
                    <a:lstStyle/>
                    <a:p>
                      <a:pPr>
                        <a:lnSpc>
                          <a:spcPct val="107000"/>
                        </a:lnSpc>
                        <a:spcAft>
                          <a:spcPts val="1200"/>
                        </a:spcAft>
                      </a:pPr>
                      <a:r>
                        <a:rPr lang="en-US" sz="125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7438246"/>
                  </a:ext>
                </a:extLst>
              </a:tr>
              <a:tr h="449303">
                <a:tc>
                  <a:txBody>
                    <a:bodyPr/>
                    <a:lstStyle/>
                    <a:p>
                      <a:pPr>
                        <a:lnSpc>
                          <a:spcPct val="107000"/>
                        </a:lnSpc>
                        <a:spcAft>
                          <a:spcPts val="1200"/>
                        </a:spcAft>
                      </a:pPr>
                      <a:r>
                        <a:rPr lang="el-GR" sz="125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707505"/>
                  </a:ext>
                </a:extLst>
              </a:tr>
              <a:tr h="449303">
                <a:tc>
                  <a:txBody>
                    <a:bodyPr/>
                    <a:lstStyle/>
                    <a:p>
                      <a:pPr>
                        <a:lnSpc>
                          <a:spcPct val="107000"/>
                        </a:lnSpc>
                        <a:spcAft>
                          <a:spcPts val="1200"/>
                        </a:spcAft>
                      </a:pPr>
                      <a:r>
                        <a:rPr lang="el-GR" sz="125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5539482"/>
                  </a:ext>
                </a:extLst>
              </a:tr>
              <a:tr h="449303">
                <a:tc>
                  <a:txBody>
                    <a:bodyPr/>
                    <a:lstStyle/>
                    <a:p>
                      <a:pPr>
                        <a:lnSpc>
                          <a:spcPct val="107000"/>
                        </a:lnSpc>
                        <a:spcAft>
                          <a:spcPts val="1200"/>
                        </a:spcAft>
                      </a:pPr>
                      <a:r>
                        <a:rPr lang="el-GR" sz="125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042988"/>
                  </a:ext>
                </a:extLst>
              </a:tr>
              <a:tr h="449303">
                <a:tc>
                  <a:txBody>
                    <a:bodyPr/>
                    <a:lstStyle/>
                    <a:p>
                      <a:pPr>
                        <a:lnSpc>
                          <a:spcPct val="107000"/>
                        </a:lnSpc>
                        <a:spcAft>
                          <a:spcPts val="1200"/>
                        </a:spcAft>
                      </a:pPr>
                      <a:r>
                        <a:rPr lang="el-GR" sz="125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1405547"/>
                  </a:ext>
                </a:extLst>
              </a:tr>
              <a:tr h="449303">
                <a:tc>
                  <a:txBody>
                    <a:bodyPr/>
                    <a:lstStyle/>
                    <a:p>
                      <a:pPr>
                        <a:lnSpc>
                          <a:spcPct val="107000"/>
                        </a:lnSpc>
                        <a:spcAft>
                          <a:spcPts val="1200"/>
                        </a:spcAft>
                      </a:pPr>
                      <a:r>
                        <a:rPr lang="el-GR" sz="125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186572"/>
                  </a:ext>
                </a:extLst>
              </a:tr>
              <a:tr h="449303">
                <a:tc>
                  <a:txBody>
                    <a:bodyPr/>
                    <a:lstStyle/>
                    <a:p>
                      <a:pPr>
                        <a:lnSpc>
                          <a:spcPct val="107000"/>
                        </a:lnSpc>
                        <a:spcAft>
                          <a:spcPts val="1200"/>
                        </a:spcAft>
                      </a:pPr>
                      <a:r>
                        <a:rPr lang="el-GR" sz="1250">
                          <a:effectLst/>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667114"/>
                  </a:ext>
                </a:extLst>
              </a:tr>
              <a:tr h="449303">
                <a:tc>
                  <a:txBody>
                    <a:bodyPr/>
                    <a:lstStyle/>
                    <a:p>
                      <a:pPr>
                        <a:lnSpc>
                          <a:spcPct val="107000"/>
                        </a:lnSpc>
                        <a:spcAft>
                          <a:spcPts val="1200"/>
                        </a:spcAft>
                      </a:pPr>
                      <a:r>
                        <a:rPr lang="el-GR" sz="125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377172"/>
                  </a:ext>
                </a:extLst>
              </a:tr>
              <a:tr h="449303">
                <a:tc>
                  <a:txBody>
                    <a:bodyPr/>
                    <a:lstStyle/>
                    <a:p>
                      <a:pPr>
                        <a:lnSpc>
                          <a:spcPct val="107000"/>
                        </a:lnSpc>
                        <a:spcAft>
                          <a:spcPts val="1200"/>
                        </a:spcAft>
                      </a:pPr>
                      <a:r>
                        <a:rPr lang="el-GR" sz="1250">
                          <a:effectLst/>
                        </a:rPr>
                        <a:t>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4972116"/>
                  </a:ext>
                </a:extLst>
              </a:tr>
              <a:tr h="449303">
                <a:tc>
                  <a:txBody>
                    <a:bodyPr/>
                    <a:lstStyle/>
                    <a:p>
                      <a:pPr>
                        <a:lnSpc>
                          <a:spcPct val="107000"/>
                        </a:lnSpc>
                        <a:spcAft>
                          <a:spcPts val="1200"/>
                        </a:spcAft>
                      </a:pPr>
                      <a:r>
                        <a:rPr lang="el-GR" sz="1250" dirty="0">
                          <a:effectLst/>
                        </a:rPr>
                        <a:t>10.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346283"/>
                  </a:ext>
                </a:extLst>
              </a:tr>
            </a:tbl>
          </a:graphicData>
        </a:graphic>
      </p:graphicFrame>
      <p:pic>
        <p:nvPicPr>
          <p:cNvPr id="2" name="Picture 1">
            <a:extLst>
              <a:ext uri="{FF2B5EF4-FFF2-40B4-BE49-F238E27FC236}">
                <a16:creationId xmlns:a16="http://schemas.microsoft.com/office/drawing/2014/main" id="{36FAB3CD-E968-4F4C-4E85-36522BDB0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Tree>
    <p:extLst>
      <p:ext uri="{BB962C8B-B14F-4D97-AF65-F5344CB8AC3E}">
        <p14:creationId xmlns:p14="http://schemas.microsoft.com/office/powerpoint/2010/main" val="40718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EE02-5151-7D19-C38B-E80D9CA85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FC18B-3CDC-D77B-2B90-C490C23F3944}"/>
              </a:ext>
            </a:extLst>
          </p:cNvPr>
          <p:cNvSpPr>
            <a:spLocks noGrp="1"/>
          </p:cNvSpPr>
          <p:nvPr>
            <p:ph type="ctrTitle" idx="4294967295"/>
          </p:nvPr>
        </p:nvSpPr>
        <p:spPr>
          <a:xfrm>
            <a:off x="463867" y="3143568"/>
            <a:ext cx="11630025" cy="1200150"/>
          </a:xfrm>
        </p:spPr>
        <p:txBody>
          <a:bodyPr>
            <a:noAutofit/>
          </a:bodyPr>
          <a:lstStyle/>
          <a:p>
            <a:pPr algn="ctr"/>
            <a:r>
              <a:rPr lang="el-GR" sz="4400" b="1" dirty="0">
                <a:solidFill>
                  <a:schemeClr val="tx1"/>
                </a:solidFill>
              </a:rPr>
              <a:t>Διαχείριση του εργασιακού άγχους: </a:t>
            </a:r>
            <a:br>
              <a:rPr lang="en-US" sz="4400" b="1" dirty="0">
                <a:solidFill>
                  <a:schemeClr val="tx1"/>
                </a:solidFill>
              </a:rPr>
            </a:br>
            <a:r>
              <a:rPr lang="el-GR" sz="4400" b="1" dirty="0">
                <a:solidFill>
                  <a:schemeClr val="tx1"/>
                </a:solidFill>
              </a:rPr>
              <a:t>Επίτευξη ισορροπίας μεταξύ </a:t>
            </a:r>
            <a:br>
              <a:rPr lang="en-US" sz="4400" b="1" dirty="0">
                <a:solidFill>
                  <a:schemeClr val="tx1"/>
                </a:solidFill>
              </a:rPr>
            </a:br>
            <a:r>
              <a:rPr lang="el-GR" sz="4400" b="1" dirty="0">
                <a:solidFill>
                  <a:schemeClr val="tx1"/>
                </a:solidFill>
              </a:rPr>
              <a:t>επαγγελματικής και προσωπικής ζωής</a:t>
            </a:r>
            <a:br>
              <a:rPr lang="en-GB" sz="4400" b="1" dirty="0">
                <a:solidFill>
                  <a:srgbClr val="C00000"/>
                </a:solidFill>
              </a:rPr>
            </a:br>
            <a:br>
              <a:rPr lang="en-GB" sz="4400" b="1" dirty="0">
                <a:solidFill>
                  <a:srgbClr val="C00000"/>
                </a:solidFill>
              </a:rPr>
            </a:br>
            <a:br>
              <a:rPr lang="en-GB" sz="4400" b="1" dirty="0">
                <a:solidFill>
                  <a:srgbClr val="C00000"/>
                </a:solidFill>
              </a:rPr>
            </a:br>
            <a:endParaRPr lang="en-US" sz="4400" b="1" dirty="0">
              <a:solidFill>
                <a:schemeClr val="tx1">
                  <a:lumMod val="85000"/>
                  <a:lumOff val="15000"/>
                </a:schemeClr>
              </a:solidFill>
            </a:endParaRPr>
          </a:p>
        </p:txBody>
      </p:sp>
      <p:pic>
        <p:nvPicPr>
          <p:cNvPr id="6" name="Picture 5">
            <a:extLst>
              <a:ext uri="{FF2B5EF4-FFF2-40B4-BE49-F238E27FC236}">
                <a16:creationId xmlns:a16="http://schemas.microsoft.com/office/drawing/2014/main" id="{7C702C78-02F4-1FCA-3A49-B64AF4040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8" name="TextBox 7">
            <a:extLst>
              <a:ext uri="{FF2B5EF4-FFF2-40B4-BE49-F238E27FC236}">
                <a16:creationId xmlns:a16="http://schemas.microsoft.com/office/drawing/2014/main" id="{A5B49EEE-F184-977F-CFE1-A1D16E517101}"/>
              </a:ext>
            </a:extLst>
          </p:cNvPr>
          <p:cNvSpPr txBox="1"/>
          <p:nvPr/>
        </p:nvSpPr>
        <p:spPr>
          <a:xfrm>
            <a:off x="3444240" y="5243156"/>
            <a:ext cx="6096000" cy="923330"/>
          </a:xfrm>
          <a:prstGeom prst="rect">
            <a:avLst/>
          </a:prstGeom>
          <a:noFill/>
        </p:spPr>
        <p:txBody>
          <a:bodyPr wrap="square">
            <a:spAutoFit/>
          </a:bodyPr>
          <a:lstStyle/>
          <a:p>
            <a:pPr algn="ctr"/>
            <a:r>
              <a:rPr kumimoji="0" lang="el-GR" sz="1800" b="1" i="0" u="none" strike="noStrike" kern="1200" cap="none" spc="100" normalizeH="0" baseline="0" noProof="0" dirty="0">
                <a:ln>
                  <a:noFill/>
                </a:ln>
                <a:effectLst/>
                <a:uLnTx/>
                <a:uFillTx/>
                <a:ea typeface="+mj-ea"/>
                <a:cs typeface="+mj-cs"/>
              </a:rPr>
              <a:t>Γιώργος Μεταξάς (</a:t>
            </a:r>
            <a:r>
              <a:rPr kumimoji="0" lang="en-US" sz="1800" b="1" i="0" u="none" strike="noStrike" kern="1200" cap="none" spc="100" normalizeH="0" baseline="0" noProof="0" dirty="0">
                <a:ln>
                  <a:noFill/>
                </a:ln>
                <a:effectLst/>
                <a:uLnTx/>
                <a:uFillTx/>
                <a:ea typeface="+mj-ea"/>
                <a:cs typeface="+mj-cs"/>
              </a:rPr>
              <a:t>PhD)</a:t>
            </a:r>
          </a:p>
          <a:p>
            <a:pPr algn="ctr"/>
            <a:r>
              <a:rPr lang="el-GR" sz="1800" b="1" spc="100" dirty="0">
                <a:ea typeface="+mj-ea"/>
                <a:cs typeface="+mj-cs"/>
              </a:rPr>
              <a:t>Συμβουλευτικός Ψυχολόγος (</a:t>
            </a:r>
            <a:r>
              <a:rPr lang="el-GR" sz="1800" b="1" spc="100" dirty="0" err="1">
                <a:ea typeface="+mj-ea"/>
                <a:cs typeface="+mj-cs"/>
              </a:rPr>
              <a:t>Αρ</a:t>
            </a:r>
            <a:r>
              <a:rPr lang="el-GR" sz="1800" b="1" spc="100" dirty="0">
                <a:ea typeface="+mj-ea"/>
                <a:cs typeface="+mj-cs"/>
              </a:rPr>
              <a:t>. ΣΕΨ 108)</a:t>
            </a:r>
          </a:p>
          <a:p>
            <a:pPr algn="ctr"/>
            <a:r>
              <a:rPr lang="el-GR" sz="1800" b="1" spc="100" dirty="0">
                <a:ea typeface="+mj-ea"/>
                <a:cs typeface="+mj-cs"/>
              </a:rPr>
              <a:t>Διδάκτωρ Ψυχολογίας στον τομέα των </a:t>
            </a:r>
            <a:r>
              <a:rPr lang="el-GR" sz="1800" b="1" spc="100" dirty="0" err="1">
                <a:ea typeface="+mj-ea"/>
                <a:cs typeface="+mj-cs"/>
              </a:rPr>
              <a:t>Νευροεπιστημών</a:t>
            </a:r>
            <a:endParaRPr lang="LID4096" sz="1800" dirty="0"/>
          </a:p>
        </p:txBody>
      </p:sp>
    </p:spTree>
    <p:extLst>
      <p:ext uri="{BB962C8B-B14F-4D97-AF65-F5344CB8AC3E}">
        <p14:creationId xmlns:p14="http://schemas.microsoft.com/office/powerpoint/2010/main" val="23047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7E56-F2A9-63F2-6B15-C866C1754D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BAFF05-C4FE-6B2B-C3F7-93FB15B2193A}"/>
              </a:ext>
            </a:extLst>
          </p:cNvPr>
          <p:cNvSpPr>
            <a:spLocks noGrp="1"/>
          </p:cNvSpPr>
          <p:nvPr>
            <p:ph type="body" sz="quarter" idx="13"/>
          </p:nvPr>
        </p:nvSpPr>
        <p:spPr>
          <a:xfrm>
            <a:off x="533400" y="115635"/>
            <a:ext cx="11658600" cy="1089529"/>
          </a:xfrm>
        </p:spPr>
        <p:txBody>
          <a:bodyPr/>
          <a:lstStyle/>
          <a:p>
            <a:r>
              <a:rPr lang="el-GR" b="1" dirty="0">
                <a:solidFill>
                  <a:schemeClr val="tx1"/>
                </a:solidFill>
              </a:rPr>
              <a:t>Τι μπορούμε να κάνουμε;</a:t>
            </a:r>
            <a:endParaRPr lang="LID4096" b="1" dirty="0">
              <a:solidFill>
                <a:schemeClr val="tx1"/>
              </a:solidFill>
            </a:endParaRPr>
          </a:p>
        </p:txBody>
      </p:sp>
      <p:pic>
        <p:nvPicPr>
          <p:cNvPr id="4" name="Picture 3">
            <a:extLst>
              <a:ext uri="{FF2B5EF4-FFF2-40B4-BE49-F238E27FC236}">
                <a16:creationId xmlns:a16="http://schemas.microsoft.com/office/drawing/2014/main" id="{D9579DDA-3E5C-8FA9-D355-0144A7591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A311804F-232F-EE89-42CB-64A1F79C293D}"/>
              </a:ext>
            </a:extLst>
          </p:cNvPr>
          <p:cNvSpPr txBox="1"/>
          <p:nvPr/>
        </p:nvSpPr>
        <p:spPr>
          <a:xfrm>
            <a:off x="176980" y="1534758"/>
            <a:ext cx="11838039" cy="3416320"/>
          </a:xfrm>
          <a:prstGeom prst="rect">
            <a:avLst/>
          </a:prstGeom>
          <a:noFill/>
        </p:spPr>
        <p:txBody>
          <a:bodyPr wrap="square">
            <a:spAutoFit/>
          </a:bodyPr>
          <a:lstStyle/>
          <a:p>
            <a:pPr algn="just"/>
            <a:r>
              <a:rPr lang="el-GR" sz="2400" b="1" dirty="0"/>
              <a:t>2. Τεχνικές Διαχείρισης Άγχους</a:t>
            </a:r>
          </a:p>
          <a:p>
            <a:pPr algn="just"/>
            <a:r>
              <a:rPr lang="el-GR" sz="2400" b="1" dirty="0"/>
              <a:t>  </a:t>
            </a:r>
          </a:p>
          <a:p>
            <a:pPr marL="342900" indent="-342900" algn="just">
              <a:buFont typeface="Wingdings" panose="05000000000000000000" pitchFamily="2" charset="2"/>
              <a:buChar char="à"/>
            </a:pPr>
            <a:r>
              <a:rPr lang="el-GR" sz="2400" b="1" dirty="0"/>
              <a:t>Διαχείριση αναπνοής</a:t>
            </a:r>
            <a:r>
              <a:rPr lang="el-GR" sz="2400" dirty="0"/>
              <a:t>: Εξασκηθείτε στις διαφραγματικές αναπνοές ή τεχνικές διαλογισμού και </a:t>
            </a:r>
            <a:r>
              <a:rPr lang="en-US" sz="2400" dirty="0"/>
              <a:t>“mindfulness”</a:t>
            </a:r>
            <a:r>
              <a:rPr lang="el-GR" sz="2400" b="1" dirty="0"/>
              <a:t>   </a:t>
            </a:r>
          </a:p>
          <a:p>
            <a:pPr algn="just"/>
            <a:endParaRPr lang="el-GR" sz="2400" b="1" dirty="0"/>
          </a:p>
          <a:p>
            <a:pPr marL="342900" indent="-342900" algn="just">
              <a:buFont typeface="Wingdings" panose="05000000000000000000" pitchFamily="2" charset="2"/>
              <a:buChar char="à"/>
            </a:pPr>
            <a:r>
              <a:rPr lang="el-GR" sz="2400" b="1" dirty="0"/>
              <a:t>Φυσική δραστηριότητα: </a:t>
            </a:r>
            <a:r>
              <a:rPr lang="el-GR" sz="2400" dirty="0"/>
              <a:t>Η τακτική άσκηση βοηθά στη μείωση του άγχους.</a:t>
            </a:r>
          </a:p>
          <a:p>
            <a:pPr algn="just"/>
            <a:endParaRPr lang="el-GR" sz="2400" dirty="0"/>
          </a:p>
          <a:p>
            <a:pPr marL="342900" indent="-342900" algn="just">
              <a:buFont typeface="Wingdings" panose="05000000000000000000" pitchFamily="2" charset="2"/>
              <a:buChar char="à"/>
            </a:pPr>
            <a:r>
              <a:rPr lang="el-GR" sz="2400" b="1" dirty="0"/>
              <a:t>Γνωσιακή αναδόμηση</a:t>
            </a:r>
            <a:r>
              <a:rPr lang="el-GR" sz="2400" dirty="0"/>
              <a:t>: Το βασικό θέμα της σημερινής συνάντησης.</a:t>
            </a:r>
          </a:p>
          <a:p>
            <a:pPr algn="just"/>
            <a:endParaRPr lang="LID4096" sz="2400" dirty="0"/>
          </a:p>
        </p:txBody>
      </p:sp>
    </p:spTree>
    <p:extLst>
      <p:ext uri="{BB962C8B-B14F-4D97-AF65-F5344CB8AC3E}">
        <p14:creationId xmlns:p14="http://schemas.microsoft.com/office/powerpoint/2010/main" val="330415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41368-098B-E2C4-2D42-F41B84D9D8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A892AD-26BE-058C-EFDE-FC63E44000F1}"/>
              </a:ext>
            </a:extLst>
          </p:cNvPr>
          <p:cNvSpPr>
            <a:spLocks noGrp="1"/>
          </p:cNvSpPr>
          <p:nvPr>
            <p:ph type="body" sz="quarter" idx="13"/>
          </p:nvPr>
        </p:nvSpPr>
        <p:spPr>
          <a:xfrm>
            <a:off x="533400" y="115635"/>
            <a:ext cx="11658600" cy="1089529"/>
          </a:xfrm>
        </p:spPr>
        <p:txBody>
          <a:bodyPr/>
          <a:lstStyle/>
          <a:p>
            <a:r>
              <a:rPr lang="el-GR" b="1" dirty="0">
                <a:solidFill>
                  <a:schemeClr val="tx1"/>
                </a:solidFill>
              </a:rPr>
              <a:t>Τι μπορούμε να κάνουμε;</a:t>
            </a:r>
            <a:endParaRPr lang="LID4096" b="1" dirty="0">
              <a:solidFill>
                <a:schemeClr val="tx1"/>
              </a:solidFill>
            </a:endParaRPr>
          </a:p>
        </p:txBody>
      </p:sp>
      <p:pic>
        <p:nvPicPr>
          <p:cNvPr id="4" name="Picture 3">
            <a:extLst>
              <a:ext uri="{FF2B5EF4-FFF2-40B4-BE49-F238E27FC236}">
                <a16:creationId xmlns:a16="http://schemas.microsoft.com/office/drawing/2014/main" id="{A08391FE-F6FF-9D74-3FA5-FF85B9534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0"/>
            <a:ext cx="1558606" cy="1320800"/>
          </a:xfrm>
          <a:prstGeom prst="rect">
            <a:avLst/>
          </a:prstGeom>
          <a:ln>
            <a:noFill/>
          </a:ln>
          <a:effectLst>
            <a:softEdge rad="112500"/>
          </a:effectLst>
        </p:spPr>
      </p:pic>
      <p:sp>
        <p:nvSpPr>
          <p:cNvPr id="5" name="TextBox 4">
            <a:extLst>
              <a:ext uri="{FF2B5EF4-FFF2-40B4-BE49-F238E27FC236}">
                <a16:creationId xmlns:a16="http://schemas.microsoft.com/office/drawing/2014/main" id="{76D1AF19-5CE7-ED66-6753-BAACF97EB0B8}"/>
              </a:ext>
            </a:extLst>
          </p:cNvPr>
          <p:cNvSpPr txBox="1"/>
          <p:nvPr/>
        </p:nvSpPr>
        <p:spPr>
          <a:xfrm>
            <a:off x="176980" y="1534758"/>
            <a:ext cx="11838039" cy="1938992"/>
          </a:xfrm>
          <a:prstGeom prst="rect">
            <a:avLst/>
          </a:prstGeom>
          <a:noFill/>
        </p:spPr>
        <p:txBody>
          <a:bodyPr wrap="square">
            <a:spAutoFit/>
          </a:bodyPr>
          <a:lstStyle/>
          <a:p>
            <a:pPr algn="just"/>
            <a:r>
              <a:rPr lang="el-GR" sz="2400" b="1" dirty="0"/>
              <a:t>3. Υποστήριξη από συναδέλφους και επαγγελματίες</a:t>
            </a:r>
          </a:p>
          <a:p>
            <a:pPr algn="just"/>
            <a:r>
              <a:rPr lang="el-GR" sz="2400" b="1" dirty="0"/>
              <a:t>  </a:t>
            </a:r>
          </a:p>
          <a:p>
            <a:pPr marL="342900" indent="-342900" algn="just">
              <a:buFont typeface="Wingdings" panose="05000000000000000000" pitchFamily="2" charset="2"/>
              <a:buChar char="à"/>
            </a:pPr>
            <a:r>
              <a:rPr lang="el-GR" sz="2400" b="1" dirty="0"/>
              <a:t>Συζητήσεις με συναδέλφους</a:t>
            </a:r>
            <a:r>
              <a:rPr lang="el-GR" sz="2400" dirty="0"/>
              <a:t>: </a:t>
            </a:r>
            <a:r>
              <a:rPr lang="en-US" sz="2400" dirty="0"/>
              <a:t>Peer-supervision</a:t>
            </a:r>
            <a:r>
              <a:rPr lang="el-GR" sz="2400" b="1" dirty="0"/>
              <a:t>   </a:t>
            </a:r>
          </a:p>
          <a:p>
            <a:pPr algn="just"/>
            <a:endParaRPr lang="el-GR" sz="2400" b="1" dirty="0"/>
          </a:p>
          <a:p>
            <a:pPr marL="342900" indent="-342900" algn="just">
              <a:buFont typeface="Wingdings" panose="05000000000000000000" pitchFamily="2" charset="2"/>
              <a:buChar char="à"/>
            </a:pPr>
            <a:r>
              <a:rPr lang="el-GR" sz="2400" b="1" dirty="0"/>
              <a:t>Επαγγελματική βοήθεια: </a:t>
            </a:r>
            <a:r>
              <a:rPr lang="el-GR" sz="2400" dirty="0"/>
              <a:t>Ψυχολογική ή ψυχιατρική παρακολούθηση.</a:t>
            </a:r>
            <a:endParaRPr lang="LID4096" sz="2400" dirty="0"/>
          </a:p>
        </p:txBody>
      </p:sp>
      <p:sp>
        <p:nvSpPr>
          <p:cNvPr id="3" name="TextBox 2">
            <a:extLst>
              <a:ext uri="{FF2B5EF4-FFF2-40B4-BE49-F238E27FC236}">
                <a16:creationId xmlns:a16="http://schemas.microsoft.com/office/drawing/2014/main" id="{FD91BA5B-F27F-A728-2850-6E9C60DDB721}"/>
              </a:ext>
            </a:extLst>
          </p:cNvPr>
          <p:cNvSpPr txBox="1"/>
          <p:nvPr/>
        </p:nvSpPr>
        <p:spPr>
          <a:xfrm>
            <a:off x="176979" y="3803344"/>
            <a:ext cx="11838039" cy="2677656"/>
          </a:xfrm>
          <a:prstGeom prst="rect">
            <a:avLst/>
          </a:prstGeom>
          <a:noFill/>
        </p:spPr>
        <p:txBody>
          <a:bodyPr wrap="square">
            <a:spAutoFit/>
          </a:bodyPr>
          <a:lstStyle/>
          <a:p>
            <a:pPr algn="just"/>
            <a:r>
              <a:rPr lang="el-GR" sz="2400" b="1" dirty="0"/>
              <a:t>4. Υποστήριξη από συναδέλφους και επαγγελματίες</a:t>
            </a:r>
          </a:p>
          <a:p>
            <a:pPr algn="just"/>
            <a:r>
              <a:rPr lang="el-GR" sz="2400" b="1" dirty="0"/>
              <a:t>  </a:t>
            </a:r>
          </a:p>
          <a:p>
            <a:pPr marL="342900" indent="-342900" algn="just">
              <a:buFont typeface="Wingdings" panose="05000000000000000000" pitchFamily="2" charset="2"/>
              <a:buChar char="à"/>
            </a:pPr>
            <a:r>
              <a:rPr lang="el-GR" sz="2400" b="1" dirty="0"/>
              <a:t>Αποφυγή υπερβολικής χρήσης της τεχνολογίας</a:t>
            </a:r>
            <a:r>
              <a:rPr lang="el-GR" sz="2400" dirty="0"/>
              <a:t>: Ορίστε όρια για τη χρήση του </a:t>
            </a:r>
            <a:r>
              <a:rPr lang="en-US" sz="2400" dirty="0"/>
              <a:t>e-mail </a:t>
            </a:r>
            <a:r>
              <a:rPr lang="el-GR" sz="2400" dirty="0"/>
              <a:t>και των κοινωνικών δικτύων και αποφύγετε να είστε διαρκώς </a:t>
            </a:r>
            <a:r>
              <a:rPr lang="en-US" sz="2400" dirty="0"/>
              <a:t>“online”</a:t>
            </a:r>
            <a:r>
              <a:rPr lang="el-GR" sz="2400" b="1" dirty="0"/>
              <a:t>  </a:t>
            </a:r>
          </a:p>
          <a:p>
            <a:pPr algn="just"/>
            <a:endParaRPr lang="el-GR" sz="2400" b="1" dirty="0"/>
          </a:p>
          <a:p>
            <a:pPr marL="342900" indent="-342900" algn="just">
              <a:buFont typeface="Wingdings" panose="05000000000000000000" pitchFamily="2" charset="2"/>
              <a:buChar char="à"/>
            </a:pPr>
            <a:r>
              <a:rPr lang="el-GR" sz="2400" b="1" dirty="0"/>
              <a:t>Αυτοματοποίηση εργασιών: </a:t>
            </a:r>
            <a:r>
              <a:rPr lang="el-GR" sz="2400" dirty="0"/>
              <a:t>Αξιοποιήστε ή εντάξτε στην εργασία σας λογισμικά για την αυτοματοποίηση επαναλαμβανόμενων εργασιών</a:t>
            </a:r>
            <a:endParaRPr lang="LID4096" sz="2400" dirty="0"/>
          </a:p>
        </p:txBody>
      </p:sp>
    </p:spTree>
    <p:extLst>
      <p:ext uri="{BB962C8B-B14F-4D97-AF65-F5344CB8AC3E}">
        <p14:creationId xmlns:p14="http://schemas.microsoft.com/office/powerpoint/2010/main" val="208052952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5220</TotalTime>
  <Words>29119</Words>
  <Application>Microsoft Office PowerPoint</Application>
  <PresentationFormat>Widescreen</PresentationFormat>
  <Paragraphs>1590</Paragraphs>
  <Slides>72</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72</vt:i4>
      </vt:variant>
    </vt:vector>
  </HeadingPairs>
  <TitlesOfParts>
    <vt:vector size="83" baseType="lpstr">
      <vt:lpstr>Aptos</vt:lpstr>
      <vt:lpstr>Aptos Display</vt:lpstr>
      <vt:lpstr>Arial</vt:lpstr>
      <vt:lpstr>Calibri</vt:lpstr>
      <vt:lpstr>Calibri Light</vt:lpstr>
      <vt:lpstr>Corbel</vt:lpstr>
      <vt:lpstr>Trebuchet MS</vt:lpstr>
      <vt:lpstr>Verdana</vt:lpstr>
      <vt:lpstr>Wingdings</vt:lpstr>
      <vt:lpstr>Metropolitan</vt:lpstr>
      <vt:lpstr>Office Theme</vt:lpstr>
      <vt:lpstr>Διαχείριση του εργασιακού άγχους:  Επίτευξη ισορροπίας μεταξύ  επαγγελματικής και προσωπικής ζωής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Διαχείριση του εργασιακού άγχους:  Επίτευξη ισορροπίας μεταξύ  επαγγελματικής και προσωπικής ζωής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εκπαίδευσης ανάπτυξης συναισθηματικής νοημοσύνης   FOX Smart Real Estate Agents</dc:title>
  <dc:creator>George Poyiadjis</dc:creator>
  <cp:lastModifiedBy>George Metaxas</cp:lastModifiedBy>
  <cp:revision>17</cp:revision>
  <dcterms:created xsi:type="dcterms:W3CDTF">2024-08-23T09:52:04Z</dcterms:created>
  <dcterms:modified xsi:type="dcterms:W3CDTF">2025-02-25T10:37:42Z</dcterms:modified>
</cp:coreProperties>
</file>